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7" r:id="rId2"/>
    <p:sldId id="260" r:id="rId3"/>
    <p:sldId id="261" r:id="rId4"/>
    <p:sldId id="270" r:id="rId5"/>
    <p:sldId id="262" r:id="rId6"/>
    <p:sldId id="265" r:id="rId7"/>
    <p:sldId id="267" r:id="rId8"/>
    <p:sldId id="266" r:id="rId9"/>
    <p:sldId id="269" r:id="rId10"/>
    <p:sldId id="292" r:id="rId11"/>
    <p:sldId id="268" r:id="rId12"/>
    <p:sldId id="271" r:id="rId13"/>
    <p:sldId id="273" r:id="rId14"/>
    <p:sldId id="274" r:id="rId15"/>
    <p:sldId id="275" r:id="rId16"/>
    <p:sldId id="276" r:id="rId17"/>
    <p:sldId id="279" r:id="rId18"/>
    <p:sldId id="272" r:id="rId19"/>
    <p:sldId id="280" r:id="rId20"/>
    <p:sldId id="288" r:id="rId21"/>
    <p:sldId id="281" r:id="rId22"/>
    <p:sldId id="282" r:id="rId23"/>
    <p:sldId id="283" r:id="rId24"/>
    <p:sldId id="284" r:id="rId25"/>
    <p:sldId id="286" r:id="rId26"/>
    <p:sldId id="287" r:id="rId27"/>
    <p:sldId id="285" r:id="rId28"/>
    <p:sldId id="291" r:id="rId2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09A7406-AB4F-475C-B049-C6EDD6686546}" type="datetimeFigureOut">
              <a:rPr lang="fr-FR" smtClean="0"/>
              <a:t>20/05/2014</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B31868F-1CE2-4530-AE0C-B663AC7E2B2E}" type="slidenum">
              <a:rPr lang="fr-FR" smtClean="0"/>
              <a:t>‹N°›</a:t>
            </a:fld>
            <a:endParaRPr lang="fr-FR"/>
          </a:p>
        </p:txBody>
      </p:sp>
    </p:spTree>
    <p:extLst>
      <p:ext uri="{BB962C8B-B14F-4D97-AF65-F5344CB8AC3E}">
        <p14:creationId xmlns:p14="http://schemas.microsoft.com/office/powerpoint/2010/main" val="3348643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C75955A-85F3-4D13-B1F3-0D4ECB0FC6DF}" type="datetimeFigureOut">
              <a:rPr lang="fr-FR" smtClean="0"/>
              <a:t>20/05/2014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95A792D-8CB8-486A-B6AA-099B1A5CD753}" type="slidenum">
              <a:rPr lang="fr-FR" smtClean="0"/>
              <a:t>‹N°›</a:t>
            </a:fld>
            <a:endParaRPr lang="fr-FR"/>
          </a:p>
        </p:txBody>
      </p:sp>
    </p:spTree>
    <p:extLst>
      <p:ext uri="{BB962C8B-B14F-4D97-AF65-F5344CB8AC3E}">
        <p14:creationId xmlns:p14="http://schemas.microsoft.com/office/powerpoint/2010/main" val="340337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5209E-496F-4BE2-B5FB-086A5A9BA4CA}" type="slidenum">
              <a:rPr lang="fr-FR" altLang="fr-FR"/>
              <a:pPr/>
              <a:t>1</a:t>
            </a:fld>
            <a:endParaRPr lang="fr-FR" altLang="fr-FR"/>
          </a:p>
        </p:txBody>
      </p:sp>
      <p:sp>
        <p:nvSpPr>
          <p:cNvPr id="6146" name="Rectangle 2"/>
          <p:cNvSpPr>
            <a:spLocks noGrp="1" noRot="1" noChangeAspect="1" noChangeArrowheads="1" noTextEdit="1"/>
          </p:cNvSpPr>
          <p:nvPr>
            <p:ph type="sldImg"/>
          </p:nvPr>
        </p:nvSpPr>
        <p:spPr>
          <a:xfrm>
            <a:off x="917575" y="744538"/>
            <a:ext cx="4962525" cy="3722687"/>
          </a:xfrm>
          <a:ln/>
        </p:spPr>
      </p:sp>
      <p:sp>
        <p:nvSpPr>
          <p:cNvPr id="6147" name="Rectangle 3"/>
          <p:cNvSpPr>
            <a:spLocks noGrp="1" noChangeArrowheads="1"/>
          </p:cNvSpPr>
          <p:nvPr>
            <p:ph type="body" idx="1"/>
          </p:nvPr>
        </p:nvSpPr>
        <p:spPr>
          <a:xfrm>
            <a:off x="708026" y="4602164"/>
            <a:ext cx="5597525" cy="4738686"/>
          </a:xfrm>
        </p:spPr>
        <p:txBody>
          <a:bodyPr/>
          <a:lstStyle/>
          <a:p>
            <a:endParaRPr lang="fr-FR" altLang="fr-FR" dirty="0">
              <a:sym typeface="Wingdings" pitchFamily="2" charset="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10</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10</a:t>
            </a:fld>
            <a:endParaRPr lang="fr-FR" altLang="fr-FR" sz="1200" b="0">
              <a:latin typeface="Calibri" pitchFamily="34" charset="0"/>
              <a:cs typeface="Arial" charset="0"/>
            </a:endParaRPr>
          </a:p>
        </p:txBody>
      </p:sp>
      <p:sp>
        <p:nvSpPr>
          <p:cNvPr id="2" name="Espace réservé des commentaires 1"/>
          <p:cNvSpPr>
            <a:spLocks noGrp="1"/>
          </p:cNvSpPr>
          <p:nvPr>
            <p:ph type="body" idx="1"/>
          </p:nvPr>
        </p:nvSpPr>
        <p:spPr/>
        <p:txBody>
          <a:bodyPr/>
          <a:lstStyle/>
          <a:p>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11</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11</a:t>
            </a:fld>
            <a:endParaRPr lang="fr-FR" altLang="fr-FR" sz="1200" b="0">
              <a:latin typeface="Calibri" pitchFamily="34"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12</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12</a:t>
            </a:fld>
            <a:endParaRPr lang="fr-FR" altLang="fr-FR" sz="1200" b="0">
              <a:latin typeface="Calibri" pitchFamily="34"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13</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13</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14</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15</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16</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17</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17</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18</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18</a:t>
            </a:fld>
            <a:endParaRPr lang="fr-FR" altLang="fr-FR" sz="1200" b="0">
              <a:latin typeface="Calibri" pitchFamily="34"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19</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19</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a:t>
            </a:fld>
            <a:endParaRPr lang="fr-FR" altLang="fr-FR" sz="1200" b="0">
              <a:latin typeface="Calibri" pitchFamily="34"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20</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20</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21</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21</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22</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22</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23</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23</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24</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25</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26</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27</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27</a:t>
            </a:fld>
            <a:endParaRPr lang="fr-FR" altLang="fr-FR" sz="1200" b="0">
              <a:latin typeface="Calibri" pitchFamily="34" charset="0"/>
              <a:cs typeface="Arial" charset="0"/>
            </a:endParaRPr>
          </a:p>
        </p:txBody>
      </p:sp>
      <p:sp>
        <p:nvSpPr>
          <p:cNvPr id="2" name="Rectangle 1"/>
          <p:cNvSpPr/>
          <p:nvPr/>
        </p:nvSpPr>
        <p:spPr>
          <a:xfrm>
            <a:off x="1699419" y="2808250"/>
            <a:ext cx="3398838" cy="4310139"/>
          </a:xfrm>
          <a:prstGeom prst="rect">
            <a:avLst/>
          </a:prstGeom>
        </p:spPr>
        <p:txBody>
          <a:bodyPr>
            <a:spAutoFit/>
          </a:bodyPr>
          <a:lstStyle/>
          <a:p>
            <a:r>
              <a:rPr lang="fr-FR" dirty="0"/>
              <a:t>Sous réserve des dispositions du présent décret, l'école est soumise aux dispositions des titres Ier et III du décret n° 2012-1246 du 7 novembre 2012 relatif à la gestion budgétaire et comptable publique. </a:t>
            </a:r>
          </a:p>
          <a:p>
            <a:r>
              <a:rPr lang="fr-FR" dirty="0"/>
              <a:t>Lorsque par convention, la gestion financière de l'école et de l'université de rattachement est assurée par un même service, le budget de l'école est présenté selon les modalités prévues à l'article 3 du décret n° 94-39 du 14 janvier 1994.</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28</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28</a:t>
            </a:fld>
            <a:endParaRPr lang="fr-FR" altLang="fr-FR" sz="1200" b="0">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a:t>
            </a:fld>
            <a:endParaRPr lang="fr-FR" altLang="fr-FR" sz="1200" b="0">
              <a:latin typeface="Calibri" pitchFamily="34"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a:t>
            </a:fld>
            <a:endParaRPr lang="fr-FR" altLang="fr-FR" sz="1200" b="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a:t>
            </a:fld>
            <a:endParaRPr lang="fr-FR" altLang="fr-FR" sz="1200" b="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6</a:t>
            </a:fld>
            <a:endParaRPr lang="fr-FR" altLang="fr-FR" sz="1200" b="0">
              <a:latin typeface="Calibri" pitchFamily="34" charset="0"/>
              <a:cs typeface="Arial" charset="0"/>
            </a:endParaRPr>
          </a:p>
        </p:txBody>
      </p:sp>
      <p:sp>
        <p:nvSpPr>
          <p:cNvPr id="2" name="Espace réservé des commentaires 1"/>
          <p:cNvSpPr>
            <a:spLocks noGrp="1"/>
          </p:cNvSpPr>
          <p:nvPr>
            <p:ph type="body" idx="1"/>
          </p:nvPr>
        </p:nvSpPr>
        <p:spPr/>
        <p:txBody>
          <a:bodyPr/>
          <a:lstStyle/>
          <a:p>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7</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7</a:t>
            </a:fld>
            <a:endParaRPr lang="fr-FR" altLang="fr-FR" sz="1200" b="0">
              <a:latin typeface="Calibri" pitchFamily="34" charset="0"/>
              <a:cs typeface="Arial" charset="0"/>
            </a:endParaRPr>
          </a:p>
        </p:txBody>
      </p:sp>
      <p:sp>
        <p:nvSpPr>
          <p:cNvPr id="2" name="Espace réservé des commentaires 1"/>
          <p:cNvSpPr>
            <a:spLocks noGrp="1"/>
          </p:cNvSpPr>
          <p:nvPr>
            <p:ph type="body" idx="1"/>
          </p:nvPr>
        </p:nvSpPr>
        <p:spPr/>
        <p:txBody>
          <a:bodyPr/>
          <a:lstStyle/>
          <a:p>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8</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8</a:t>
            </a:fld>
            <a:endParaRPr lang="fr-FR" altLang="fr-FR" sz="1200" b="0">
              <a:latin typeface="Calibri" pitchFamily="34"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9</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9</a:t>
            </a:fld>
            <a:endParaRPr lang="fr-FR" altLang="fr-FR" sz="1200" b="0">
              <a:latin typeface="Calibri" pitchFamily="34"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364634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64710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312863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7911651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381569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1467464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1137086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03563440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6553200" y="6381328"/>
            <a:ext cx="1905000" cy="324272"/>
          </a:xfrm>
        </p:spPr>
        <p:txBody>
          <a:bodyPr/>
          <a:lstStyle/>
          <a:p>
            <a:fld id="{28380593-0828-4E54-A593-391E6A4151D9}" type="slidenum">
              <a:rPr lang="fr-FR" altLang="fr-FR" smtClean="0"/>
              <a:pPr/>
              <a:t>‹N°›</a:t>
            </a:fld>
            <a:endParaRPr lang="fr-FR" altLang="fr-FR"/>
          </a:p>
        </p:txBody>
      </p:sp>
      <p:sp>
        <p:nvSpPr>
          <p:cNvPr id="8" name="Titre 7"/>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7004334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auto">
          <a:xfrm>
            <a:off x="-252536" y="-99392"/>
            <a:ext cx="9649072" cy="1944216"/>
          </a:xfrm>
          <a:prstGeom prst="rect">
            <a:avLst/>
          </a:prstGeom>
          <a:solidFill>
            <a:schemeClr val="accent2">
              <a:alpha val="50000"/>
            </a:schemeClr>
          </a:solidFill>
          <a:ln>
            <a:noFill/>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fr-FR" sz="2400" b="1" i="0" u="none" strike="noStrike" cap="none" normalizeH="0" baseline="0" smtClean="0">
              <a:ln>
                <a:noFill/>
              </a:ln>
              <a:solidFill>
                <a:srgbClr val="669900"/>
              </a:solidFill>
              <a:effectLst/>
              <a:latin typeface="Arial" charset="0"/>
            </a:endParaRPr>
          </a:p>
        </p:txBody>
      </p:sp>
      <p:sp>
        <p:nvSpPr>
          <p:cNvPr id="2" name="Espace réservé du titre 1"/>
          <p:cNvSpPr>
            <a:spLocks noGrp="1"/>
          </p:cNvSpPr>
          <p:nvPr>
            <p:ph type="title"/>
          </p:nvPr>
        </p:nvSpPr>
        <p:spPr>
          <a:xfrm>
            <a:off x="2699792" y="274638"/>
            <a:ext cx="5987008"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457200" y="2276872"/>
            <a:ext cx="8229600" cy="3849291"/>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8A271-D230-4875-8F45-4DE70F02D152}" type="slidenum">
              <a:rPr lang="fr-FR" smtClean="0"/>
              <a:t>‹N°›</a:t>
            </a:fld>
            <a:endParaRPr lang="fr-FR"/>
          </a:p>
        </p:txBody>
      </p:sp>
      <p:cxnSp>
        <p:nvCxnSpPr>
          <p:cNvPr id="11" name="Connecteur droit 10"/>
          <p:cNvCxnSpPr/>
          <p:nvPr userDrawn="1"/>
        </p:nvCxnSpPr>
        <p:spPr>
          <a:xfrm>
            <a:off x="0" y="184482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052" name="Picture 4" descr="C:\Users\B2GRANIE\AppData\Local\Temp\notes256C9A\2014_logoMENESR_web.jp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07504" y="58328"/>
            <a:ext cx="1123950"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099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Lst>
  <p:hf hdr="0" ftr="0" dt="0"/>
  <p:txStyles>
    <p:title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Line 4"/>
          <p:cNvSpPr>
            <a:spLocks noChangeShapeType="1"/>
          </p:cNvSpPr>
          <p:nvPr/>
        </p:nvSpPr>
        <p:spPr bwMode="auto">
          <a:xfrm flipV="1">
            <a:off x="0" y="4797152"/>
            <a:ext cx="9144000" cy="0"/>
          </a:xfrm>
          <a:prstGeom prst="line">
            <a:avLst/>
          </a:prstGeom>
          <a:ln w="19050">
            <a:headEnd/>
            <a:tailEnd/>
          </a:ln>
        </p:spPr>
        <p:style>
          <a:lnRef idx="1">
            <a:schemeClr val="accent1"/>
          </a:lnRef>
          <a:fillRef idx="0">
            <a:schemeClr val="accent1"/>
          </a:fillRef>
          <a:effectRef idx="0">
            <a:schemeClr val="accent1"/>
          </a:effectRef>
          <a:fontRef idx="minor">
            <a:schemeClr val="tx1"/>
          </a:fontRef>
        </p:style>
        <p:txBody>
          <a:bodyPr wrap="none" anchor="ctr"/>
          <a:lstStyle/>
          <a:p>
            <a:endParaRPr lang="fr-FR"/>
          </a:p>
        </p:txBody>
      </p:sp>
      <p:sp>
        <p:nvSpPr>
          <p:cNvPr id="4108" name="Text Box 12"/>
          <p:cNvSpPr txBox="1">
            <a:spLocks noChangeArrowheads="1"/>
          </p:cNvSpPr>
          <p:nvPr/>
        </p:nvSpPr>
        <p:spPr bwMode="auto">
          <a:xfrm>
            <a:off x="162248" y="1928514"/>
            <a:ext cx="8856984" cy="2754600"/>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spcBef>
                <a:spcPct val="50000"/>
              </a:spcBef>
            </a:pPr>
            <a:r>
              <a:rPr lang="fr-FR" altLang="fr-FR" sz="3000" b="1" dirty="0" smtClean="0">
                <a:solidFill>
                  <a:srgbClr val="002060"/>
                </a:solidFill>
              </a:rPr>
              <a:t>La gestion budgétaire et comptable publique (GBCP)</a:t>
            </a:r>
          </a:p>
          <a:p>
            <a:pPr algn="ctr">
              <a:spcBef>
                <a:spcPct val="50000"/>
              </a:spcBef>
            </a:pPr>
            <a:r>
              <a:rPr lang="fr-FR" altLang="fr-FR" sz="3000" b="1" dirty="0" smtClean="0">
                <a:solidFill>
                  <a:srgbClr val="002060"/>
                </a:solidFill>
              </a:rPr>
              <a:t>Cycle de formation des responsables du contrôle budgétaire académique</a:t>
            </a:r>
          </a:p>
          <a:p>
            <a:pPr algn="ctr">
              <a:spcBef>
                <a:spcPct val="50000"/>
              </a:spcBef>
            </a:pPr>
            <a:endParaRPr lang="fr-FR" altLang="fr-FR" sz="200" b="1" dirty="0" smtClean="0">
              <a:solidFill>
                <a:srgbClr val="002060"/>
              </a:solidFill>
            </a:endParaRPr>
          </a:p>
          <a:p>
            <a:pPr algn="ctr">
              <a:spcBef>
                <a:spcPct val="50000"/>
              </a:spcBef>
            </a:pPr>
            <a:r>
              <a:rPr lang="fr-FR" altLang="fr-FR" sz="2600" dirty="0" smtClean="0">
                <a:solidFill>
                  <a:srgbClr val="002060"/>
                </a:solidFill>
              </a:rPr>
              <a:t>L’évolution des modalités d’exercice du contrôle budgétaire dans le cadre des nouvelles dispositions du code de l’éducation</a:t>
            </a:r>
            <a:endParaRPr lang="fr-FR" altLang="fr-FR" sz="3200" dirty="0">
              <a:solidFill>
                <a:srgbClr val="002060"/>
              </a:solidFill>
            </a:endParaRPr>
          </a:p>
        </p:txBody>
      </p:sp>
      <p:sp>
        <p:nvSpPr>
          <p:cNvPr id="4109" name="Text Box 13"/>
          <p:cNvSpPr txBox="1">
            <a:spLocks noChangeArrowheads="1"/>
          </p:cNvSpPr>
          <p:nvPr/>
        </p:nvSpPr>
        <p:spPr bwMode="auto">
          <a:xfrm>
            <a:off x="6857714" y="5911334"/>
            <a:ext cx="1340432" cy="369332"/>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ctr">
              <a:spcBef>
                <a:spcPct val="50000"/>
              </a:spcBef>
            </a:pPr>
            <a:r>
              <a:rPr lang="fr-FR" altLang="fr-FR" smtClean="0">
                <a:solidFill>
                  <a:schemeClr val="accent2"/>
                </a:solidFill>
              </a:rPr>
              <a:t>21 </a:t>
            </a:r>
            <a:r>
              <a:rPr lang="fr-FR" altLang="fr-FR" dirty="0" smtClean="0">
                <a:solidFill>
                  <a:schemeClr val="accent2"/>
                </a:solidFill>
              </a:rPr>
              <a:t>mai 2014</a:t>
            </a:r>
            <a:endParaRPr lang="fr-FR" altLang="fr-FR" dirty="0">
              <a:solidFill>
                <a:schemeClr val="accent2"/>
              </a:solidFill>
            </a:endParaRPr>
          </a:p>
        </p:txBody>
      </p:sp>
      <p:sp>
        <p:nvSpPr>
          <p:cNvPr id="4" name="Titre 3" hidden="1"/>
          <p:cNvSpPr>
            <a:spLocks noGrp="1"/>
          </p:cNvSpPr>
          <p:nvPr>
            <p:ph type="title"/>
          </p:nvPr>
        </p:nvSpPr>
        <p:spPr>
          <a:xfrm>
            <a:off x="2699792" y="274638"/>
            <a:ext cx="5987008" cy="1143000"/>
          </a:xfrm>
        </p:spPr>
        <p:txBody>
          <a:bodyPr/>
          <a:lstStyle/>
          <a:p>
            <a:endParaRPr lang="fr-FR" dirty="0"/>
          </a:p>
        </p:txBody>
      </p:sp>
      <p:sp>
        <p:nvSpPr>
          <p:cNvPr id="2" name="Espace réservé du numéro de diapositive 1"/>
          <p:cNvSpPr>
            <a:spLocks noGrp="1"/>
          </p:cNvSpPr>
          <p:nvPr>
            <p:ph type="sldNum" sz="quarter" idx="12"/>
          </p:nvPr>
        </p:nvSpPr>
        <p:spPr/>
        <p:txBody>
          <a:bodyPr/>
          <a:lstStyle/>
          <a:p>
            <a:fld id="{28380593-0828-4E54-A593-391E6A4151D9}" type="slidenum">
              <a:rPr lang="fr-FR" altLang="fr-FR" smtClean="0"/>
              <a:pPr/>
              <a:t>1</a:t>
            </a:fld>
            <a:endParaRPr lang="fr-FR" altLang="fr-FR"/>
          </a:p>
        </p:txBody>
      </p:sp>
    </p:spTree>
    <p:extLst>
      <p:ext uri="{BB962C8B-B14F-4D97-AF65-F5344CB8AC3E}">
        <p14:creationId xmlns:p14="http://schemas.microsoft.com/office/powerpoint/2010/main" val="1396204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2" name="Rectangle 1"/>
          <p:cNvSpPr/>
          <p:nvPr/>
        </p:nvSpPr>
        <p:spPr>
          <a:xfrm>
            <a:off x="179512" y="1844824"/>
            <a:ext cx="8856984" cy="4331955"/>
          </a:xfrm>
          <a:prstGeom prst="rect">
            <a:avLst/>
          </a:prstGeom>
        </p:spPr>
        <p:txBody>
          <a:bodyPr wrap="square">
            <a:spAutoFit/>
          </a:bodyPr>
          <a:lstStyle/>
          <a:p>
            <a:pPr marL="285750" indent="-285750" algn="just">
              <a:buFontTx/>
              <a:buChar char="-"/>
            </a:pPr>
            <a:r>
              <a:rPr lang="fr-FR" dirty="0" smtClean="0">
                <a:solidFill>
                  <a:srgbClr val="002060"/>
                </a:solidFill>
              </a:rPr>
              <a:t>Situation au 7 mai 2014 :</a:t>
            </a:r>
          </a:p>
          <a:p>
            <a:pPr marL="742950" lvl="1" indent="-285750" algn="just">
              <a:buFontTx/>
              <a:buChar char="-"/>
            </a:pPr>
            <a:r>
              <a:rPr lang="fr-FR" dirty="0" smtClean="0">
                <a:solidFill>
                  <a:srgbClr val="002060"/>
                </a:solidFill>
              </a:rPr>
              <a:t>4 établissements en situation de double déficit du CR 2012 et 2013</a:t>
            </a:r>
          </a:p>
          <a:p>
            <a:pPr marL="742950" lvl="1" indent="-285750" algn="just">
              <a:buFontTx/>
              <a:buChar char="-"/>
            </a:pPr>
            <a:r>
              <a:rPr lang="fr-FR" dirty="0">
                <a:solidFill>
                  <a:srgbClr val="002060"/>
                </a:solidFill>
              </a:rPr>
              <a:t>9</a:t>
            </a:r>
            <a:r>
              <a:rPr lang="fr-FR" dirty="0" smtClean="0">
                <a:solidFill>
                  <a:srgbClr val="002060"/>
                </a:solidFill>
              </a:rPr>
              <a:t> établissements ayant comptabilisé une perte comptable en 2013</a:t>
            </a:r>
          </a:p>
          <a:p>
            <a:pPr marL="742950" lvl="1" indent="-285750" algn="just">
              <a:buFontTx/>
              <a:buChar char="-"/>
            </a:pPr>
            <a:endParaRPr lang="fr-FR" sz="1050" dirty="0">
              <a:solidFill>
                <a:srgbClr val="002060"/>
              </a:solidFill>
            </a:endParaRPr>
          </a:p>
          <a:p>
            <a:pPr marL="742950" lvl="1" indent="-285750" algn="just">
              <a:buFontTx/>
              <a:buChar char="-"/>
            </a:pPr>
            <a:endParaRPr lang="fr-FR" sz="1050" dirty="0" smtClean="0">
              <a:solidFill>
                <a:srgbClr val="002060"/>
              </a:solidFill>
            </a:endParaRPr>
          </a:p>
          <a:p>
            <a:pPr lvl="1" algn="just">
              <a:spcBef>
                <a:spcPct val="0"/>
              </a:spcBef>
              <a:defRPr/>
            </a:pPr>
            <a:r>
              <a:rPr lang="fr-FR" altLang="fr-FR" b="1" u="sng" dirty="0">
                <a:solidFill>
                  <a:srgbClr val="002060"/>
                </a:solidFill>
              </a:rPr>
              <a:t>Calendrier :</a:t>
            </a:r>
          </a:p>
          <a:p>
            <a:pPr lvl="1" algn="just">
              <a:spcBef>
                <a:spcPct val="0"/>
              </a:spcBef>
              <a:defRPr/>
            </a:pPr>
            <a:endParaRPr lang="fr-FR" altLang="fr-FR" sz="1000" b="1" u="sng" dirty="0">
              <a:solidFill>
                <a:srgbClr val="002060"/>
              </a:solidFill>
            </a:endParaRPr>
          </a:p>
          <a:p>
            <a:pPr lvl="1" algn="just">
              <a:defRPr/>
            </a:pPr>
            <a:r>
              <a:rPr lang="fr-FR" altLang="fr-FR" dirty="0">
                <a:solidFill>
                  <a:srgbClr val="002060"/>
                </a:solidFill>
              </a:rPr>
              <a:t>La modification du cadre réglementaire d’accompagnement des établissements en situation de déficit entrera en vigueur après sa publication au journal officiel (pas d’entrée en vigueur différée)</a:t>
            </a:r>
          </a:p>
          <a:p>
            <a:pPr lvl="1" algn="just">
              <a:defRPr/>
            </a:pPr>
            <a:endParaRPr lang="fr-FR" altLang="fr-FR" dirty="0">
              <a:solidFill>
                <a:srgbClr val="002060"/>
              </a:solidFill>
            </a:endParaRPr>
          </a:p>
          <a:p>
            <a:pPr lvl="1" algn="just">
              <a:defRPr/>
            </a:pPr>
            <a:r>
              <a:rPr lang="fr-FR" altLang="fr-FR" i="1" dirty="0" smtClean="0">
                <a:solidFill>
                  <a:srgbClr val="002060"/>
                </a:solidFill>
              </a:rPr>
              <a:t>Conséquences</a:t>
            </a:r>
            <a:r>
              <a:rPr lang="fr-FR" altLang="fr-FR" dirty="0" smtClean="0">
                <a:solidFill>
                  <a:srgbClr val="002060"/>
                </a:solidFill>
              </a:rPr>
              <a:t> </a:t>
            </a:r>
            <a:r>
              <a:rPr lang="fr-FR" altLang="fr-FR" dirty="0">
                <a:solidFill>
                  <a:srgbClr val="002060"/>
                </a:solidFill>
              </a:rPr>
              <a:t>: </a:t>
            </a:r>
            <a:endParaRPr lang="fr-FR" altLang="fr-FR" dirty="0" smtClean="0">
              <a:solidFill>
                <a:srgbClr val="002060"/>
              </a:solidFill>
            </a:endParaRPr>
          </a:p>
          <a:p>
            <a:pPr marL="742950" lvl="1" indent="-285750" algn="just">
              <a:buFontTx/>
              <a:buChar char="-"/>
              <a:defRPr/>
            </a:pPr>
            <a:r>
              <a:rPr lang="fr-FR" altLang="fr-FR" dirty="0" smtClean="0">
                <a:solidFill>
                  <a:srgbClr val="002060"/>
                </a:solidFill>
              </a:rPr>
              <a:t>Le </a:t>
            </a:r>
            <a:r>
              <a:rPr lang="fr-FR" altLang="fr-FR" dirty="0">
                <a:solidFill>
                  <a:srgbClr val="002060"/>
                </a:solidFill>
              </a:rPr>
              <a:t>budget 2015 des établissements en situation de double déficit 2012-2013 ne sera plus automatiquement établi par les </a:t>
            </a:r>
            <a:r>
              <a:rPr lang="fr-FR" altLang="fr-FR" dirty="0" smtClean="0">
                <a:solidFill>
                  <a:srgbClr val="002060"/>
                </a:solidFill>
              </a:rPr>
              <a:t>recteurs</a:t>
            </a:r>
          </a:p>
          <a:p>
            <a:pPr marL="742950" lvl="1" indent="-285750" algn="just">
              <a:buFontTx/>
              <a:buChar char="-"/>
              <a:defRPr/>
            </a:pPr>
            <a:r>
              <a:rPr lang="fr-FR" altLang="fr-FR" dirty="0" smtClean="0">
                <a:solidFill>
                  <a:srgbClr val="002060"/>
                </a:solidFill>
              </a:rPr>
              <a:t>Mise en œuvre du nouveau dispositif d’accompagnement dès 2014 pour les cas de double déficit 2012+2013 et de simple déficit 2013.</a:t>
            </a:r>
            <a:endParaRPr lang="fr-FR" altLang="fr-FR" dirty="0">
              <a:solidFill>
                <a:srgbClr val="002060"/>
              </a:solidFill>
            </a:endParaRPr>
          </a:p>
          <a:p>
            <a:pPr marL="742950" lvl="1" indent="-285750" algn="just">
              <a:buFontTx/>
              <a:buChar char="-"/>
            </a:pPr>
            <a:endParaRPr lang="fr-FR" sz="1050"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10</a:t>
            </a:fld>
            <a:endParaRPr lang="fr-FR" altLang="fr-FR" dirty="0"/>
          </a:p>
        </p:txBody>
      </p:sp>
      <p:sp>
        <p:nvSpPr>
          <p:cNvPr id="7" name="Flèche courbée vers la droite 1"/>
          <p:cNvSpPr>
            <a:spLocks noChangeArrowheads="1"/>
          </p:cNvSpPr>
          <p:nvPr/>
        </p:nvSpPr>
        <p:spPr bwMode="auto">
          <a:xfrm>
            <a:off x="129999" y="3861047"/>
            <a:ext cx="553569" cy="1008113"/>
          </a:xfrm>
          <a:prstGeom prst="curvedRightArrow">
            <a:avLst>
              <a:gd name="adj1" fmla="val 24956"/>
              <a:gd name="adj2" fmla="val 49912"/>
              <a:gd name="adj3" fmla="val 25000"/>
            </a:avLst>
          </a:prstGeom>
          <a:solidFill>
            <a:srgbClr val="0070C0"/>
          </a:solidFill>
          <a:ln w="9525" algn="ctr">
            <a:solidFill>
              <a:schemeClr val="tx1"/>
            </a:solidFill>
            <a:round/>
            <a:headEnd/>
            <a:tailEnd/>
          </a:ln>
        </p:spPr>
        <p:txBody>
          <a:bodyPr/>
          <a:lstStyle/>
          <a:p>
            <a:pPr algn="r"/>
            <a:endParaRPr lang="fr-FR"/>
          </a:p>
        </p:txBody>
      </p:sp>
    </p:spTree>
    <p:extLst>
      <p:ext uri="{BB962C8B-B14F-4D97-AF65-F5344CB8AC3E}">
        <p14:creationId xmlns:p14="http://schemas.microsoft.com/office/powerpoint/2010/main" val="173348530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2" name="Rectangle 1"/>
          <p:cNvSpPr/>
          <p:nvPr/>
        </p:nvSpPr>
        <p:spPr>
          <a:xfrm>
            <a:off x="166692" y="1851970"/>
            <a:ext cx="8856984" cy="4662815"/>
          </a:xfrm>
          <a:prstGeom prst="rect">
            <a:avLst/>
          </a:prstGeom>
        </p:spPr>
        <p:txBody>
          <a:bodyPr wrap="square">
            <a:spAutoFit/>
          </a:bodyPr>
          <a:lstStyle/>
          <a:p>
            <a:pPr marL="285750" indent="-285750" algn="just">
              <a:buFont typeface="Arial" panose="020B0604020202020204" pitchFamily="34" charset="0"/>
              <a:buChar char="•"/>
            </a:pPr>
            <a:r>
              <a:rPr lang="fr-FR" dirty="0" smtClean="0">
                <a:solidFill>
                  <a:srgbClr val="002060"/>
                </a:solidFill>
              </a:rPr>
              <a:t>Après le constat d’une perte comptable, les recteurs vont devoir donner un avis préalable sur les délibérations </a:t>
            </a:r>
            <a:r>
              <a:rPr lang="fr-FR" dirty="0">
                <a:solidFill>
                  <a:srgbClr val="002060"/>
                </a:solidFill>
              </a:rPr>
              <a:t>déterminant les conditions de retour à </a:t>
            </a:r>
            <a:r>
              <a:rPr lang="fr-FR" dirty="0" smtClean="0">
                <a:solidFill>
                  <a:srgbClr val="002060"/>
                </a:solidFill>
              </a:rPr>
              <a:t>l’équilibre </a:t>
            </a:r>
            <a:endParaRPr lang="fr-FR" dirty="0">
              <a:solidFill>
                <a:srgbClr val="002060"/>
              </a:solidFill>
            </a:endParaRPr>
          </a:p>
          <a:p>
            <a:pPr marL="285750" indent="-285750" algn="just">
              <a:buFont typeface="Arial" panose="020B0604020202020204" pitchFamily="34" charset="0"/>
              <a:buChar char="•"/>
            </a:pPr>
            <a:r>
              <a:rPr lang="fr-FR" dirty="0" smtClean="0">
                <a:solidFill>
                  <a:srgbClr val="002060"/>
                </a:solidFill>
              </a:rPr>
              <a:t> Après le constat d’une seconde perte comptable consécutive, les recteurs vont devoir donner un avis conforme sur les plans de retour à l’équilibre financier</a:t>
            </a:r>
          </a:p>
          <a:p>
            <a:pPr marL="285750" indent="-285750" algn="just">
              <a:buFont typeface="Arial" panose="020B0604020202020204" pitchFamily="34" charset="0"/>
              <a:buChar char="•"/>
            </a:pPr>
            <a:endParaRPr lang="fr-FR" dirty="0">
              <a:solidFill>
                <a:srgbClr val="002060"/>
              </a:solidFill>
            </a:endParaRPr>
          </a:p>
          <a:p>
            <a:pPr marL="285750" indent="-285750" algn="just">
              <a:lnSpc>
                <a:spcPct val="150000"/>
              </a:lnSpc>
              <a:buFont typeface="Arial" panose="020B0604020202020204" pitchFamily="34" charset="0"/>
              <a:buChar char="•"/>
            </a:pPr>
            <a:endParaRPr lang="fr-FR" dirty="0" smtClean="0">
              <a:solidFill>
                <a:srgbClr val="002060"/>
              </a:solidFill>
            </a:endParaRPr>
          </a:p>
          <a:p>
            <a:pPr lvl="1" algn="just"/>
            <a:r>
              <a:rPr lang="fr-FR" dirty="0" smtClean="0">
                <a:solidFill>
                  <a:srgbClr val="002060"/>
                </a:solidFill>
              </a:rPr>
              <a:t>Nécessité de prévoir un </a:t>
            </a:r>
            <a:r>
              <a:rPr lang="fr-FR" b="1" dirty="0" smtClean="0">
                <a:solidFill>
                  <a:srgbClr val="002060"/>
                </a:solidFill>
              </a:rPr>
              <a:t>accompagnement spécifique des contrôleurs budgétaires </a:t>
            </a:r>
            <a:r>
              <a:rPr lang="fr-FR" dirty="0" smtClean="0">
                <a:solidFill>
                  <a:srgbClr val="002060"/>
                </a:solidFill>
              </a:rPr>
              <a:t>pour la mise en œuvre de ces nouvelles modalités de contrôle :</a:t>
            </a:r>
          </a:p>
          <a:p>
            <a:pPr lvl="1" algn="just"/>
            <a:r>
              <a:rPr lang="fr-FR" dirty="0" smtClean="0">
                <a:solidFill>
                  <a:srgbClr val="002060"/>
                </a:solidFill>
              </a:rPr>
              <a:t>mise en place d’un groupe de </a:t>
            </a:r>
            <a:r>
              <a:rPr lang="fr-FR" smtClean="0">
                <a:solidFill>
                  <a:srgbClr val="002060"/>
                </a:solidFill>
              </a:rPr>
              <a:t>travail DGESIP-DAF-IGAENR-CBA-établissements </a:t>
            </a:r>
            <a:r>
              <a:rPr lang="fr-FR" dirty="0" smtClean="0">
                <a:solidFill>
                  <a:srgbClr val="002060"/>
                </a:solidFill>
              </a:rPr>
              <a:t>afin de déterminer :</a:t>
            </a:r>
          </a:p>
          <a:p>
            <a:pPr marL="742950" lvl="1" indent="-285750" algn="just">
              <a:buFontTx/>
              <a:buChar char="-"/>
            </a:pPr>
            <a:r>
              <a:rPr lang="fr-FR" dirty="0" smtClean="0">
                <a:solidFill>
                  <a:srgbClr val="002060"/>
                </a:solidFill>
              </a:rPr>
              <a:t>une grille d’analyse des plans de retour à l’équilibre,</a:t>
            </a:r>
          </a:p>
          <a:p>
            <a:pPr marL="742950" lvl="1" indent="-285750" algn="just">
              <a:buFontTx/>
              <a:buChar char="-"/>
            </a:pPr>
            <a:r>
              <a:rPr lang="fr-FR" dirty="0" smtClean="0">
                <a:solidFill>
                  <a:srgbClr val="002060"/>
                </a:solidFill>
              </a:rPr>
              <a:t>un cadrage de ce qu’ils devront comporter,</a:t>
            </a:r>
          </a:p>
          <a:p>
            <a:pPr marL="742950" lvl="1" indent="-285750" algn="just">
              <a:buFontTx/>
              <a:buChar char="-"/>
            </a:pPr>
            <a:r>
              <a:rPr lang="fr-FR" dirty="0" smtClean="0">
                <a:solidFill>
                  <a:srgbClr val="002060"/>
                </a:solidFill>
              </a:rPr>
              <a:t>…</a:t>
            </a:r>
            <a:endParaRPr lang="fr-FR" dirty="0">
              <a:solidFill>
                <a:srgbClr val="002060"/>
              </a:solidFill>
            </a:endParaRPr>
          </a:p>
          <a:p>
            <a:pPr marL="285750" indent="-285750" algn="just">
              <a:buFont typeface="Arial" panose="020B0604020202020204" pitchFamily="34" charset="0"/>
              <a:buChar char="•"/>
            </a:pPr>
            <a:endParaRPr lang="fr-FR" dirty="0" smtClean="0">
              <a:solidFill>
                <a:srgbClr val="002060"/>
              </a:solidFill>
            </a:endParaRPr>
          </a:p>
          <a:p>
            <a:pPr marL="285750" indent="-285750" algn="just">
              <a:buFont typeface="Arial" panose="020B0604020202020204" pitchFamily="34" charset="0"/>
              <a:buChar char="•"/>
            </a:pPr>
            <a:endParaRPr lang="fr-FR" dirty="0" smtClean="0">
              <a:solidFill>
                <a:srgbClr val="002060"/>
              </a:solidFill>
            </a:endParaRPr>
          </a:p>
          <a:p>
            <a:pPr marL="285750" indent="-285750" algn="just">
              <a:buFont typeface="Arial" panose="020B0604020202020204" pitchFamily="34" charset="0"/>
              <a:buChar char="•"/>
            </a:pPr>
            <a:endParaRPr lang="fr-FR" b="1"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11</a:t>
            </a:fld>
            <a:endParaRPr lang="fr-FR" altLang="fr-FR"/>
          </a:p>
        </p:txBody>
      </p:sp>
      <p:sp>
        <p:nvSpPr>
          <p:cNvPr id="5" name="Flèche courbée vers la droite 4"/>
          <p:cNvSpPr/>
          <p:nvPr/>
        </p:nvSpPr>
        <p:spPr>
          <a:xfrm>
            <a:off x="35496" y="2996952"/>
            <a:ext cx="576064" cy="1008112"/>
          </a:xfrm>
          <a:prstGeom prst="curvedRightArrow">
            <a:avLst/>
          </a:prstGeom>
          <a:solidFill>
            <a:srgbClr val="0070C0"/>
          </a:solidFill>
          <a:ln w="9525" algn="ctr">
            <a:solidFill>
              <a:schemeClr val="tx1"/>
            </a:solidFill>
            <a:round/>
            <a:headEnd/>
            <a:tailEnd/>
          </a:ln>
        </p:spPr>
        <p:txBody>
          <a:bodyPr/>
          <a:lstStyle/>
          <a:p>
            <a:pPr algn="r"/>
            <a:endParaRPr lang="fr-FR">
              <a:solidFill>
                <a:schemeClr val="tx1"/>
              </a:solidFill>
            </a:endParaRPr>
          </a:p>
        </p:txBody>
      </p:sp>
    </p:spTree>
    <p:extLst>
      <p:ext uri="{BB962C8B-B14F-4D97-AF65-F5344CB8AC3E}">
        <p14:creationId xmlns:p14="http://schemas.microsoft.com/office/powerpoint/2010/main" val="7564158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323528" y="3717032"/>
            <a:ext cx="8784976" cy="1296144"/>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br>
              <a:rPr lang="fr-FR" altLang="fr-FR" dirty="0" smtClean="0">
                <a:solidFill>
                  <a:schemeClr val="accent1"/>
                </a:solidFill>
              </a:rPr>
            </a:br>
            <a:endParaRPr lang="fr-FR" dirty="0">
              <a:solidFill>
                <a:schemeClr val="accent1"/>
              </a:solidFill>
            </a:endParaRPr>
          </a:p>
        </p:txBody>
      </p:sp>
      <p:sp>
        <p:nvSpPr>
          <p:cNvPr id="35849" name="Text Box 9"/>
          <p:cNvSpPr txBox="1">
            <a:spLocks noChangeArrowheads="1"/>
          </p:cNvSpPr>
          <p:nvPr/>
        </p:nvSpPr>
        <p:spPr bwMode="auto">
          <a:xfrm>
            <a:off x="590550" y="2096306"/>
            <a:ext cx="8382000" cy="397031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Mise en place d’un dispositif d’accompagnement des établissements en situation de déficit</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Simplifier et unifier la réglementation budgétaire et financière des établissements d’enseignement supérieur</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Autres dispositions : reports, budget annexe immobilier, …</a:t>
            </a:r>
            <a:endParaRPr lang="fr-FR" altLang="fr-FR" sz="2400" dirty="0"/>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12</a:t>
            </a:fld>
            <a:endParaRPr lang="fr-FR" altLang="fr-FR"/>
          </a:p>
        </p:txBody>
      </p:sp>
    </p:spTree>
    <p:extLst>
      <p:ext uri="{BB962C8B-B14F-4D97-AF65-F5344CB8AC3E}">
        <p14:creationId xmlns:p14="http://schemas.microsoft.com/office/powerpoint/2010/main" val="335897176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marL="514350" indent="-514350">
              <a:lnSpc>
                <a:spcPct val="150000"/>
              </a:lnSpc>
            </a:pPr>
            <a:r>
              <a:rPr lang="fr-FR" altLang="fr-FR" b="1" dirty="0" smtClean="0"/>
              <a:t>II. </a:t>
            </a:r>
            <a:r>
              <a:rPr lang="fr-FR" altLang="fr-FR" dirty="0"/>
              <a:t>Simplifier et unifier la réglementation budgétaire et financière des établissements d’enseignement supérieur</a:t>
            </a:r>
          </a:p>
        </p:txBody>
      </p:sp>
      <p:sp>
        <p:nvSpPr>
          <p:cNvPr id="2" name="Rectangle 1"/>
          <p:cNvSpPr/>
          <p:nvPr/>
        </p:nvSpPr>
        <p:spPr>
          <a:xfrm>
            <a:off x="259398" y="1916832"/>
            <a:ext cx="8561074" cy="4798750"/>
          </a:xfrm>
          <a:prstGeom prst="rect">
            <a:avLst/>
          </a:prstGeom>
        </p:spPr>
        <p:txBody>
          <a:bodyPr wrap="square">
            <a:spAutoFit/>
          </a:bodyPr>
          <a:lstStyle/>
          <a:p>
            <a:pPr marL="285750" lvl="0" indent="-285750" algn="just">
              <a:lnSpc>
                <a:spcPts val="2300"/>
              </a:lnSpc>
              <a:buFont typeface="Wingdings" panose="05000000000000000000" pitchFamily="2" charset="2"/>
              <a:buChar char="Ø"/>
            </a:pPr>
            <a:r>
              <a:rPr lang="fr-FR" b="1" dirty="0" smtClean="0">
                <a:solidFill>
                  <a:schemeClr val="accent1">
                    <a:lumMod val="75000"/>
                  </a:schemeClr>
                </a:solidFill>
              </a:rPr>
              <a:t>Situation actuelle</a:t>
            </a:r>
          </a:p>
          <a:p>
            <a:pPr marL="285750" lvl="0" indent="-285750" algn="just">
              <a:lnSpc>
                <a:spcPts val="2300"/>
              </a:lnSpc>
              <a:buFont typeface="Wingdings" panose="05000000000000000000" pitchFamily="2" charset="2"/>
              <a:buChar char="§"/>
            </a:pPr>
            <a:endParaRPr lang="fr-FR" dirty="0">
              <a:solidFill>
                <a:srgbClr val="002060"/>
              </a:solidFill>
            </a:endParaRPr>
          </a:p>
          <a:p>
            <a:pPr marL="285750" lvl="0" indent="-285750" algn="just">
              <a:lnSpc>
                <a:spcPts val="2300"/>
              </a:lnSpc>
              <a:buFont typeface="Wingdings" panose="05000000000000000000" pitchFamily="2" charset="2"/>
              <a:buChar char="§"/>
            </a:pPr>
            <a:r>
              <a:rPr lang="fr-FR" b="1" dirty="0" smtClean="0">
                <a:solidFill>
                  <a:srgbClr val="002060"/>
                </a:solidFill>
              </a:rPr>
              <a:t>EPSCP RCE </a:t>
            </a:r>
            <a:r>
              <a:rPr lang="fr-FR" dirty="0" smtClean="0">
                <a:solidFill>
                  <a:srgbClr val="002060"/>
                </a:solidFill>
              </a:rPr>
              <a:t>: le régime financier est fixé aux articles R719-51 à R719-111 du code de l’éducation (codification du décret financier de 2008)</a:t>
            </a:r>
          </a:p>
          <a:p>
            <a:pPr marL="285750" lvl="0" indent="-285750" algn="just">
              <a:lnSpc>
                <a:spcPts val="2300"/>
              </a:lnSpc>
              <a:buFont typeface="Wingdings" panose="05000000000000000000" pitchFamily="2" charset="2"/>
              <a:buChar char="§"/>
            </a:pPr>
            <a:r>
              <a:rPr lang="fr-FR" b="1" dirty="0" smtClean="0">
                <a:solidFill>
                  <a:srgbClr val="002060"/>
                </a:solidFill>
              </a:rPr>
              <a:t>EPSCP non RCE </a:t>
            </a:r>
            <a:r>
              <a:rPr lang="fr-FR" dirty="0" smtClean="0">
                <a:solidFill>
                  <a:srgbClr val="002060"/>
                </a:solidFill>
              </a:rPr>
              <a:t>: articles R719-113 à R 719 à D719-186 (codification du décret financier de 1994)</a:t>
            </a:r>
          </a:p>
          <a:p>
            <a:pPr marL="285750" lvl="0" indent="-285750" algn="just">
              <a:lnSpc>
                <a:spcPts val="2300"/>
              </a:lnSpc>
              <a:buFont typeface="Wingdings" panose="05000000000000000000" pitchFamily="2" charset="2"/>
              <a:buChar char="§"/>
            </a:pPr>
            <a:r>
              <a:rPr lang="fr-FR" b="1" dirty="0" smtClean="0">
                <a:solidFill>
                  <a:srgbClr val="002060"/>
                </a:solidFill>
              </a:rPr>
              <a:t>Dispositions communes à tous les EPSCP </a:t>
            </a:r>
            <a:r>
              <a:rPr lang="fr-FR" dirty="0" smtClean="0">
                <a:solidFill>
                  <a:srgbClr val="002060"/>
                </a:solidFill>
              </a:rPr>
              <a:t>: articles R711-10 à R711-16 (prises de participations et créations de filiales)</a:t>
            </a:r>
          </a:p>
          <a:p>
            <a:pPr marL="285750" lvl="0" indent="-285750" algn="just">
              <a:lnSpc>
                <a:spcPts val="2300"/>
              </a:lnSpc>
              <a:buFont typeface="Wingdings" panose="05000000000000000000" pitchFamily="2" charset="2"/>
              <a:buChar char="§"/>
            </a:pPr>
            <a:endParaRPr lang="fr-FR" dirty="0" smtClean="0">
              <a:solidFill>
                <a:srgbClr val="002060"/>
              </a:solidFill>
            </a:endParaRPr>
          </a:p>
          <a:p>
            <a:pPr marL="285750" lvl="0" indent="-285750" algn="just">
              <a:lnSpc>
                <a:spcPts val="2300"/>
              </a:lnSpc>
              <a:buFont typeface="Wingdings" panose="05000000000000000000" pitchFamily="2" charset="2"/>
              <a:buChar char="§"/>
            </a:pPr>
            <a:r>
              <a:rPr lang="fr-FR" b="1" dirty="0" smtClean="0">
                <a:solidFill>
                  <a:srgbClr val="002060"/>
                </a:solidFill>
              </a:rPr>
              <a:t>EPA associés </a:t>
            </a:r>
            <a:r>
              <a:rPr lang="fr-FR" dirty="0" smtClean="0">
                <a:solidFill>
                  <a:srgbClr val="002060"/>
                </a:solidFill>
              </a:rPr>
              <a:t>(= rattachés à un EPSCP) : ils sont listés aux articles D719-186 à D719-193, le régime financier de ces EPA est celui de droit commun (= GBCP) sous réserve des dérogations prévues dans leurs décrets </a:t>
            </a:r>
            <a:r>
              <a:rPr lang="fr-FR" dirty="0" err="1" smtClean="0">
                <a:solidFill>
                  <a:srgbClr val="002060"/>
                </a:solidFill>
              </a:rPr>
              <a:t>institutifs</a:t>
            </a:r>
            <a:r>
              <a:rPr lang="fr-FR" dirty="0" smtClean="0">
                <a:solidFill>
                  <a:srgbClr val="002060"/>
                </a:solidFill>
              </a:rPr>
              <a:t>.</a:t>
            </a:r>
          </a:p>
          <a:p>
            <a:pPr marL="285750" indent="-285750" algn="just">
              <a:lnSpc>
                <a:spcPts val="2300"/>
              </a:lnSpc>
              <a:buFont typeface="Wingdings" panose="05000000000000000000" pitchFamily="2" charset="2"/>
              <a:buChar char="§"/>
            </a:pPr>
            <a:r>
              <a:rPr lang="fr-FR" u="sng" dirty="0" smtClean="0">
                <a:solidFill>
                  <a:srgbClr val="002060"/>
                </a:solidFill>
              </a:rPr>
              <a:t>Cependant</a:t>
            </a:r>
            <a:r>
              <a:rPr lang="fr-FR" dirty="0" smtClean="0">
                <a:solidFill>
                  <a:srgbClr val="002060"/>
                </a:solidFill>
              </a:rPr>
              <a:t> &gt; pour certains de ces EPA, </a:t>
            </a:r>
            <a:r>
              <a:rPr lang="fr-FR" dirty="0" smtClean="0"/>
              <a:t>lorsque par convention leur </a:t>
            </a:r>
            <a:r>
              <a:rPr lang="fr-FR" dirty="0"/>
              <a:t>service financier est commun avec l’établissement de rattachement, leur budget est établi conformément aux dispositions financières applicables aux </a:t>
            </a:r>
            <a:r>
              <a:rPr lang="fr-FR" dirty="0" smtClean="0"/>
              <a:t>EPSCP </a:t>
            </a:r>
            <a:r>
              <a:rPr lang="fr-FR" dirty="0" smtClean="0">
                <a:solidFill>
                  <a:srgbClr val="002060"/>
                </a:solidFill>
              </a:rPr>
              <a:t>(cas des IEP et des écoles d’ingénieurs cités à l’article D719-186)</a:t>
            </a:r>
            <a:endParaRPr lang="fr-FR" sz="1050"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13</a:t>
            </a:fld>
            <a:endParaRPr lang="fr-FR" altLang="fr-FR"/>
          </a:p>
        </p:txBody>
      </p:sp>
    </p:spTree>
    <p:extLst>
      <p:ext uri="{BB962C8B-B14F-4D97-AF65-F5344CB8AC3E}">
        <p14:creationId xmlns:p14="http://schemas.microsoft.com/office/powerpoint/2010/main" val="7577490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marL="514350" indent="-514350">
              <a:lnSpc>
                <a:spcPct val="150000"/>
              </a:lnSpc>
            </a:pPr>
            <a:r>
              <a:rPr lang="fr-FR" altLang="fr-FR" b="1" dirty="0" smtClean="0"/>
              <a:t>II. </a:t>
            </a:r>
            <a:r>
              <a:rPr lang="fr-FR" altLang="fr-FR" dirty="0"/>
              <a:t>Simplifier et unifier la réglementation budgétaire et financière des établissements d’enseignement supérieur</a:t>
            </a:r>
          </a:p>
        </p:txBody>
      </p:sp>
      <p:sp>
        <p:nvSpPr>
          <p:cNvPr id="2" name="Rectangle 1"/>
          <p:cNvSpPr/>
          <p:nvPr/>
        </p:nvSpPr>
        <p:spPr>
          <a:xfrm>
            <a:off x="259398" y="1916832"/>
            <a:ext cx="8561074" cy="4690515"/>
          </a:xfrm>
          <a:prstGeom prst="rect">
            <a:avLst/>
          </a:prstGeom>
        </p:spPr>
        <p:txBody>
          <a:bodyPr wrap="square">
            <a:spAutoFit/>
          </a:bodyPr>
          <a:lstStyle/>
          <a:p>
            <a:pPr marL="285750" lvl="0" indent="-285750" algn="just">
              <a:buFont typeface="Wingdings" panose="05000000000000000000" pitchFamily="2" charset="2"/>
              <a:buChar char="Ø"/>
            </a:pPr>
            <a:r>
              <a:rPr lang="fr-FR" b="1" dirty="0" smtClean="0">
                <a:solidFill>
                  <a:schemeClr val="accent1">
                    <a:lumMod val="75000"/>
                  </a:schemeClr>
                </a:solidFill>
              </a:rPr>
              <a:t>Nouveau cadre réglementaire : </a:t>
            </a:r>
          </a:p>
          <a:p>
            <a:pPr marL="285750" lvl="0" indent="-285750" algn="just">
              <a:buFont typeface="Wingdings" panose="05000000000000000000" pitchFamily="2" charset="2"/>
              <a:buChar char="Ø"/>
            </a:pPr>
            <a:endParaRPr lang="fr-FR" b="1" dirty="0" smtClean="0">
              <a:solidFill>
                <a:schemeClr val="accent1">
                  <a:lumMod val="75000"/>
                </a:schemeClr>
              </a:solidFill>
            </a:endParaRPr>
          </a:p>
          <a:p>
            <a:pPr lvl="0" algn="ctr"/>
            <a:r>
              <a:rPr lang="fr-FR" b="1" dirty="0" smtClean="0">
                <a:solidFill>
                  <a:srgbClr val="C00000"/>
                </a:solidFill>
              </a:rPr>
              <a:t>Unification des </a:t>
            </a:r>
            <a:r>
              <a:rPr lang="fr-FR" b="1" dirty="0">
                <a:solidFill>
                  <a:srgbClr val="C00000"/>
                </a:solidFill>
              </a:rPr>
              <a:t>règles budgétaires et financières des EPSCP RCE et non </a:t>
            </a:r>
            <a:r>
              <a:rPr lang="fr-FR" b="1" dirty="0" smtClean="0">
                <a:solidFill>
                  <a:srgbClr val="C00000"/>
                </a:solidFill>
              </a:rPr>
              <a:t>RCE</a:t>
            </a:r>
            <a:endParaRPr lang="fr-FR" b="1" dirty="0">
              <a:solidFill>
                <a:srgbClr val="C00000"/>
              </a:solidFill>
            </a:endParaRPr>
          </a:p>
          <a:p>
            <a:pPr algn="just"/>
            <a:endParaRPr lang="fr-FR" dirty="0" smtClean="0">
              <a:solidFill>
                <a:srgbClr val="002060"/>
              </a:solidFill>
            </a:endParaRPr>
          </a:p>
          <a:p>
            <a:pPr marL="285750" indent="-285750" algn="just">
              <a:buFont typeface="Wingdings" panose="05000000000000000000" pitchFamily="2" charset="2"/>
              <a:buChar char="§"/>
            </a:pPr>
            <a:r>
              <a:rPr lang="fr-FR" dirty="0" smtClean="0">
                <a:solidFill>
                  <a:srgbClr val="002060"/>
                </a:solidFill>
              </a:rPr>
              <a:t>Extension </a:t>
            </a:r>
            <a:r>
              <a:rPr lang="fr-FR" dirty="0">
                <a:solidFill>
                  <a:srgbClr val="002060"/>
                </a:solidFill>
              </a:rPr>
              <a:t>des dispositions du code de l’éducation issues du décret du 27 juin 2008 aux EPSCP ne bénéficiant pas des responsabilités et compétences élargies (RCE</a:t>
            </a:r>
            <a:r>
              <a:rPr lang="fr-FR" dirty="0" smtClean="0">
                <a:solidFill>
                  <a:srgbClr val="002060"/>
                </a:solidFill>
              </a:rPr>
              <a:t>)</a:t>
            </a:r>
          </a:p>
          <a:p>
            <a:pPr marL="285750" indent="-285750" algn="just">
              <a:buFont typeface="Wingdings" panose="05000000000000000000" pitchFamily="2" charset="2"/>
              <a:buChar char="§"/>
            </a:pPr>
            <a:endParaRPr lang="fr-FR" dirty="0" smtClean="0">
              <a:solidFill>
                <a:srgbClr val="002060"/>
              </a:solidFill>
            </a:endParaRPr>
          </a:p>
          <a:p>
            <a:pPr marL="285750" indent="-285750" algn="just">
              <a:buFont typeface="Wingdings" panose="05000000000000000000" pitchFamily="2" charset="2"/>
              <a:buChar char="§"/>
            </a:pPr>
            <a:r>
              <a:rPr lang="fr-FR" dirty="0" smtClean="0">
                <a:solidFill>
                  <a:srgbClr val="002060"/>
                </a:solidFill>
              </a:rPr>
              <a:t>Exceptions : dispositions </a:t>
            </a:r>
            <a:r>
              <a:rPr lang="fr-FR" dirty="0">
                <a:solidFill>
                  <a:srgbClr val="002060"/>
                </a:solidFill>
              </a:rPr>
              <a:t>spécifiques </a:t>
            </a:r>
            <a:r>
              <a:rPr lang="fr-FR" dirty="0" smtClean="0">
                <a:solidFill>
                  <a:srgbClr val="002060"/>
                </a:solidFill>
              </a:rPr>
              <a:t>aux EPSCP RCE</a:t>
            </a:r>
          </a:p>
          <a:p>
            <a:pPr marL="742950" lvl="1" indent="-285750" algn="just">
              <a:spcBef>
                <a:spcPct val="20000"/>
              </a:spcBef>
              <a:buFont typeface="Arial" panose="020B0604020202020204" pitchFamily="34" charset="0"/>
              <a:buChar char="–"/>
            </a:pPr>
            <a:r>
              <a:rPr lang="fr-FR" sz="1600" dirty="0" smtClean="0">
                <a:solidFill>
                  <a:schemeClr val="accent2">
                    <a:lumMod val="75000"/>
                  </a:schemeClr>
                </a:solidFill>
                <a:latin typeface="Arial" panose="020B0604020202020204" pitchFamily="34" charset="0"/>
                <a:cs typeface="Arial" panose="020B0604020202020204" pitchFamily="34" charset="0"/>
              </a:rPr>
              <a:t>obligation de certification </a:t>
            </a:r>
            <a:r>
              <a:rPr lang="fr-FR" sz="1600" dirty="0">
                <a:solidFill>
                  <a:schemeClr val="accent2">
                    <a:lumMod val="75000"/>
                  </a:schemeClr>
                </a:solidFill>
                <a:latin typeface="Arial" panose="020B0604020202020204" pitchFamily="34" charset="0"/>
                <a:cs typeface="Arial" panose="020B0604020202020204" pitchFamily="34" charset="0"/>
              </a:rPr>
              <a:t>des comptes, </a:t>
            </a:r>
          </a:p>
          <a:p>
            <a:pPr marL="742950" lvl="1" indent="-285750" algn="just">
              <a:spcBef>
                <a:spcPct val="20000"/>
              </a:spcBef>
              <a:buFont typeface="Arial" panose="020B0604020202020204" pitchFamily="34" charset="0"/>
              <a:buChar char="–"/>
            </a:pPr>
            <a:r>
              <a:rPr lang="fr-FR" sz="1600" dirty="0">
                <a:solidFill>
                  <a:schemeClr val="accent2">
                    <a:lumMod val="75000"/>
                  </a:schemeClr>
                </a:solidFill>
                <a:latin typeface="Arial" panose="020B0604020202020204" pitchFamily="34" charset="0"/>
                <a:cs typeface="Arial" panose="020B0604020202020204" pitchFamily="34" charset="0"/>
              </a:rPr>
              <a:t>plafond d’emplois fixé par l’État,</a:t>
            </a:r>
          </a:p>
          <a:p>
            <a:pPr marL="742950" lvl="1" indent="-285750" algn="just">
              <a:spcBef>
                <a:spcPct val="20000"/>
              </a:spcBef>
              <a:buFont typeface="Arial" panose="020B0604020202020204" pitchFamily="34" charset="0"/>
              <a:buChar char="–"/>
            </a:pPr>
            <a:r>
              <a:rPr lang="fr-FR" sz="1600" dirty="0" smtClean="0">
                <a:solidFill>
                  <a:schemeClr val="accent2">
                    <a:lumMod val="75000"/>
                  </a:schemeClr>
                </a:solidFill>
                <a:latin typeface="Arial" panose="020B0604020202020204" pitchFamily="34" charset="0"/>
                <a:cs typeface="Arial" panose="020B0604020202020204" pitchFamily="34" charset="0"/>
              </a:rPr>
              <a:t>obligation du recours à la paye </a:t>
            </a:r>
            <a:r>
              <a:rPr lang="fr-FR" sz="1600" dirty="0">
                <a:solidFill>
                  <a:schemeClr val="accent2">
                    <a:lumMod val="75000"/>
                  </a:schemeClr>
                </a:solidFill>
                <a:latin typeface="Arial" panose="020B0604020202020204" pitchFamily="34" charset="0"/>
                <a:cs typeface="Arial" panose="020B0604020202020204" pitchFamily="34" charset="0"/>
              </a:rPr>
              <a:t>à façon.  </a:t>
            </a:r>
          </a:p>
          <a:p>
            <a:pPr algn="just"/>
            <a:endParaRPr lang="fr-FR" dirty="0" smtClean="0">
              <a:solidFill>
                <a:srgbClr val="002060"/>
              </a:solidFill>
            </a:endParaRPr>
          </a:p>
          <a:p>
            <a:pPr marL="285750" indent="-285750" algn="just">
              <a:buFont typeface="Wingdings" panose="05000000000000000000" pitchFamily="2" charset="2"/>
              <a:buChar char="§"/>
            </a:pPr>
            <a:r>
              <a:rPr lang="fr-FR" dirty="0" smtClean="0">
                <a:solidFill>
                  <a:srgbClr val="002060"/>
                </a:solidFill>
              </a:rPr>
              <a:t>Suppression des </a:t>
            </a:r>
            <a:r>
              <a:rPr lang="fr-FR" dirty="0">
                <a:solidFill>
                  <a:srgbClr val="002060"/>
                </a:solidFill>
              </a:rPr>
              <a:t>dispositions codifiées issues du décret du 14 janvier 1994 relatif au budget et au régime financier des établissements non RCE </a:t>
            </a:r>
            <a:endParaRPr lang="fr-FR" dirty="0" smtClean="0">
              <a:solidFill>
                <a:srgbClr val="002060"/>
              </a:solidFill>
            </a:endParaRPr>
          </a:p>
          <a:p>
            <a:pPr marL="285750" indent="-285750" algn="just">
              <a:buFont typeface="Wingdings" panose="05000000000000000000" pitchFamily="2" charset="2"/>
              <a:buChar char="§"/>
            </a:pPr>
            <a:endParaRPr lang="fr-FR" dirty="0" smtClean="0">
              <a:solidFill>
                <a:srgbClr val="002060"/>
              </a:solidFill>
            </a:endParaRPr>
          </a:p>
          <a:p>
            <a:pPr marL="285750" indent="-285750" algn="just">
              <a:buFont typeface="Wingdings" panose="05000000000000000000" pitchFamily="2" charset="2"/>
              <a:buChar char="§"/>
            </a:pPr>
            <a:r>
              <a:rPr lang="fr-FR" dirty="0" smtClean="0">
                <a:solidFill>
                  <a:srgbClr val="002060"/>
                </a:solidFill>
              </a:rPr>
              <a:t>Calendrier pour les non RCE : mise en œuvre au plus tard pour l’exercice 2016.</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14</a:t>
            </a:fld>
            <a:endParaRPr lang="fr-FR" altLang="fr-FR"/>
          </a:p>
        </p:txBody>
      </p:sp>
    </p:spTree>
    <p:extLst>
      <p:ext uri="{BB962C8B-B14F-4D97-AF65-F5344CB8AC3E}">
        <p14:creationId xmlns:p14="http://schemas.microsoft.com/office/powerpoint/2010/main" val="283610380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marL="514350" indent="-514350">
              <a:lnSpc>
                <a:spcPct val="150000"/>
              </a:lnSpc>
            </a:pPr>
            <a:r>
              <a:rPr lang="fr-FR" altLang="fr-FR" b="1" dirty="0" smtClean="0"/>
              <a:t>II. </a:t>
            </a:r>
            <a:r>
              <a:rPr lang="fr-FR" altLang="fr-FR" dirty="0"/>
              <a:t>Simplifier et unifier la réglementation budgétaire et financière des établissements d’enseignement supérieur</a:t>
            </a:r>
          </a:p>
        </p:txBody>
      </p:sp>
      <p:sp>
        <p:nvSpPr>
          <p:cNvPr id="2" name="Rectangle 1"/>
          <p:cNvSpPr/>
          <p:nvPr/>
        </p:nvSpPr>
        <p:spPr>
          <a:xfrm>
            <a:off x="259398" y="1916832"/>
            <a:ext cx="8561074" cy="3693319"/>
          </a:xfrm>
          <a:prstGeom prst="rect">
            <a:avLst/>
          </a:prstGeom>
        </p:spPr>
        <p:txBody>
          <a:bodyPr wrap="square">
            <a:spAutoFit/>
          </a:bodyPr>
          <a:lstStyle/>
          <a:p>
            <a:pPr marL="285750" lvl="0" indent="-285750" algn="just">
              <a:buFont typeface="Wingdings" panose="05000000000000000000" pitchFamily="2" charset="2"/>
              <a:buChar char="Ø"/>
            </a:pPr>
            <a:r>
              <a:rPr lang="fr-FR" b="1" dirty="0" smtClean="0">
                <a:solidFill>
                  <a:schemeClr val="accent1">
                    <a:lumMod val="75000"/>
                  </a:schemeClr>
                </a:solidFill>
              </a:rPr>
              <a:t>Nouveau cadre réglementaire : </a:t>
            </a:r>
          </a:p>
          <a:p>
            <a:pPr marL="285750" indent="-285750" algn="just">
              <a:buFont typeface="Wingdings" panose="05000000000000000000" pitchFamily="2" charset="2"/>
              <a:buChar char="§"/>
            </a:pPr>
            <a:endParaRPr lang="fr-FR" dirty="0">
              <a:solidFill>
                <a:srgbClr val="002060"/>
              </a:solidFill>
            </a:endParaRPr>
          </a:p>
          <a:p>
            <a:pPr marL="285750" indent="-285750" algn="just">
              <a:buFont typeface="Wingdings" panose="05000000000000000000" pitchFamily="2" charset="2"/>
              <a:buChar char="§"/>
            </a:pPr>
            <a:r>
              <a:rPr lang="fr-FR" dirty="0" smtClean="0">
                <a:solidFill>
                  <a:srgbClr val="002060"/>
                </a:solidFill>
              </a:rPr>
              <a:t>Affirmation de l’exercice du </a:t>
            </a:r>
            <a:r>
              <a:rPr lang="fr-FR" dirty="0">
                <a:solidFill>
                  <a:srgbClr val="002060"/>
                </a:solidFill>
              </a:rPr>
              <a:t>contrôle budgétaire </a:t>
            </a:r>
            <a:r>
              <a:rPr lang="fr-FR" dirty="0" smtClean="0">
                <a:solidFill>
                  <a:srgbClr val="002060"/>
                </a:solidFill>
              </a:rPr>
              <a:t>par le recteur</a:t>
            </a:r>
            <a:r>
              <a:rPr lang="fr-FR" dirty="0">
                <a:solidFill>
                  <a:srgbClr val="002060"/>
                </a:solidFill>
              </a:rPr>
              <a:t>, chancelier des </a:t>
            </a:r>
            <a:r>
              <a:rPr lang="fr-FR" dirty="0" smtClean="0">
                <a:solidFill>
                  <a:srgbClr val="002060"/>
                </a:solidFill>
              </a:rPr>
              <a:t>universités,</a:t>
            </a:r>
            <a:r>
              <a:rPr lang="fr-FR" dirty="0">
                <a:solidFill>
                  <a:srgbClr val="002060"/>
                </a:solidFill>
              </a:rPr>
              <a:t> sur les </a:t>
            </a:r>
            <a:r>
              <a:rPr lang="fr-FR" dirty="0" smtClean="0">
                <a:solidFill>
                  <a:srgbClr val="002060"/>
                </a:solidFill>
              </a:rPr>
              <a:t>EPSCP (RCE et non RCE). </a:t>
            </a:r>
          </a:p>
          <a:p>
            <a:pPr marL="285750" indent="-285750" algn="just">
              <a:buFont typeface="Wingdings" panose="05000000000000000000" pitchFamily="2" charset="2"/>
              <a:buChar char="§"/>
            </a:pPr>
            <a:endParaRPr lang="fr-FR" dirty="0">
              <a:solidFill>
                <a:srgbClr val="002060"/>
              </a:solidFill>
            </a:endParaRPr>
          </a:p>
          <a:p>
            <a:pPr marL="285750" indent="-285750" algn="just">
              <a:buFont typeface="Wingdings" panose="05000000000000000000" pitchFamily="2" charset="2"/>
              <a:buChar char="§"/>
            </a:pPr>
            <a:r>
              <a:rPr lang="fr-FR" dirty="0" smtClean="0">
                <a:solidFill>
                  <a:srgbClr val="002060"/>
                </a:solidFill>
              </a:rPr>
              <a:t>Possibilité de déconcentrer auprès du recteur le contrôle budgétaire des </a:t>
            </a:r>
            <a:r>
              <a:rPr lang="fr-FR" dirty="0">
                <a:solidFill>
                  <a:srgbClr val="002060"/>
                </a:solidFill>
              </a:rPr>
              <a:t>établissements placés sous la tutelle directe du ministre </a:t>
            </a:r>
            <a:r>
              <a:rPr lang="fr-FR" dirty="0" smtClean="0">
                <a:solidFill>
                  <a:srgbClr val="002060"/>
                </a:solidFill>
              </a:rPr>
              <a:t>chargé de l’enseignement supérieur</a:t>
            </a:r>
          </a:p>
          <a:p>
            <a:pPr marL="742950" lvl="1" indent="-285750" algn="just">
              <a:buFont typeface="Calibri" panose="020F0502020204030204" pitchFamily="34" charset="0"/>
              <a:buChar char="‒"/>
            </a:pPr>
            <a:r>
              <a:rPr lang="fr-FR" dirty="0" smtClean="0">
                <a:solidFill>
                  <a:srgbClr val="0070C0"/>
                </a:solidFill>
              </a:rPr>
              <a:t>Exclusion des EPSCP en cotutelle</a:t>
            </a:r>
          </a:p>
          <a:p>
            <a:pPr marL="742950" lvl="1" indent="-285750" algn="just">
              <a:buFont typeface="Calibri" panose="020F0502020204030204" pitchFamily="34" charset="0"/>
              <a:buChar char="‒"/>
            </a:pPr>
            <a:r>
              <a:rPr lang="fr-FR" dirty="0" smtClean="0">
                <a:solidFill>
                  <a:srgbClr val="0070C0"/>
                </a:solidFill>
              </a:rPr>
              <a:t>Un arrêté </a:t>
            </a:r>
            <a:r>
              <a:rPr lang="fr-FR" dirty="0">
                <a:solidFill>
                  <a:srgbClr val="0070C0"/>
                </a:solidFill>
              </a:rPr>
              <a:t>ministériel </a:t>
            </a:r>
            <a:r>
              <a:rPr lang="fr-FR" dirty="0" smtClean="0">
                <a:solidFill>
                  <a:srgbClr val="0070C0"/>
                </a:solidFill>
              </a:rPr>
              <a:t>sera pris pour </a:t>
            </a:r>
            <a:r>
              <a:rPr lang="fr-FR" dirty="0">
                <a:solidFill>
                  <a:srgbClr val="0070C0"/>
                </a:solidFill>
              </a:rPr>
              <a:t>fixer la liste </a:t>
            </a:r>
            <a:r>
              <a:rPr lang="fr-FR" dirty="0" smtClean="0">
                <a:solidFill>
                  <a:srgbClr val="0070C0"/>
                </a:solidFill>
              </a:rPr>
              <a:t>des EPSCP concernés</a:t>
            </a:r>
          </a:p>
          <a:p>
            <a:pPr marL="285750" indent="-285750" algn="just">
              <a:buFont typeface="Wingdings" panose="05000000000000000000" pitchFamily="2" charset="2"/>
              <a:buChar char="§"/>
            </a:pPr>
            <a:endParaRPr lang="fr-FR" dirty="0" smtClean="0">
              <a:solidFill>
                <a:srgbClr val="002060"/>
              </a:solidFill>
            </a:endParaRPr>
          </a:p>
          <a:p>
            <a:pPr marL="285750" indent="-285750" algn="just">
              <a:buFont typeface="Wingdings" panose="05000000000000000000" pitchFamily="2" charset="2"/>
              <a:buChar char="§"/>
            </a:pPr>
            <a:endParaRPr lang="fr-FR" dirty="0">
              <a:solidFill>
                <a:srgbClr val="002060"/>
              </a:solidFill>
            </a:endParaRPr>
          </a:p>
          <a:p>
            <a:pPr algn="just"/>
            <a:endParaRPr lang="fr-FR" dirty="0" smtClean="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15</a:t>
            </a:fld>
            <a:endParaRPr lang="fr-FR" altLang="fr-FR"/>
          </a:p>
        </p:txBody>
      </p:sp>
    </p:spTree>
    <p:extLst>
      <p:ext uri="{BB962C8B-B14F-4D97-AF65-F5344CB8AC3E}">
        <p14:creationId xmlns:p14="http://schemas.microsoft.com/office/powerpoint/2010/main" val="343325887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marL="514350" indent="-514350">
              <a:lnSpc>
                <a:spcPct val="150000"/>
              </a:lnSpc>
            </a:pPr>
            <a:r>
              <a:rPr lang="fr-FR" altLang="fr-FR" b="1" dirty="0" smtClean="0"/>
              <a:t>II. </a:t>
            </a:r>
            <a:r>
              <a:rPr lang="fr-FR" altLang="fr-FR" dirty="0"/>
              <a:t>Simplifier et unifier la réglementation budgétaire et financière des établissements d’enseignement supérieur</a:t>
            </a:r>
          </a:p>
        </p:txBody>
      </p:sp>
      <p:sp>
        <p:nvSpPr>
          <p:cNvPr id="2" name="Rectangle 1"/>
          <p:cNvSpPr/>
          <p:nvPr/>
        </p:nvSpPr>
        <p:spPr>
          <a:xfrm>
            <a:off x="259398" y="1916832"/>
            <a:ext cx="8561074" cy="3693319"/>
          </a:xfrm>
          <a:prstGeom prst="rect">
            <a:avLst/>
          </a:prstGeom>
        </p:spPr>
        <p:txBody>
          <a:bodyPr wrap="square">
            <a:spAutoFit/>
          </a:bodyPr>
          <a:lstStyle/>
          <a:p>
            <a:pPr marL="285750" lvl="0" indent="-285750" algn="just">
              <a:buFont typeface="Wingdings" panose="05000000000000000000" pitchFamily="2" charset="2"/>
              <a:buChar char="Ø"/>
            </a:pPr>
            <a:r>
              <a:rPr lang="fr-FR" b="1" dirty="0" smtClean="0">
                <a:solidFill>
                  <a:schemeClr val="accent1">
                    <a:lumMod val="75000"/>
                  </a:schemeClr>
                </a:solidFill>
              </a:rPr>
              <a:t>Nouveau cadre réglementaire : </a:t>
            </a:r>
          </a:p>
          <a:p>
            <a:pPr marL="285750" lvl="0" indent="-285750" algn="just">
              <a:buFont typeface="Wingdings" panose="05000000000000000000" pitchFamily="2" charset="2"/>
              <a:buChar char="Ø"/>
            </a:pPr>
            <a:endParaRPr lang="fr-FR" b="1" dirty="0" smtClean="0">
              <a:solidFill>
                <a:schemeClr val="accent1">
                  <a:lumMod val="75000"/>
                </a:schemeClr>
              </a:solidFill>
            </a:endParaRPr>
          </a:p>
          <a:p>
            <a:pPr algn="ctr"/>
            <a:r>
              <a:rPr lang="fr-FR" b="1" dirty="0" smtClean="0">
                <a:solidFill>
                  <a:srgbClr val="C00000"/>
                </a:solidFill>
              </a:rPr>
              <a:t>L’application des « règles EPSCP » aux </a:t>
            </a:r>
          </a:p>
          <a:p>
            <a:pPr algn="ctr"/>
            <a:r>
              <a:rPr lang="fr-FR" b="1" dirty="0" smtClean="0">
                <a:solidFill>
                  <a:srgbClr val="C00000"/>
                </a:solidFill>
              </a:rPr>
              <a:t>établissements </a:t>
            </a:r>
            <a:r>
              <a:rPr lang="fr-FR" b="1" dirty="0">
                <a:solidFill>
                  <a:srgbClr val="C00000"/>
                </a:solidFill>
              </a:rPr>
              <a:t>publics administratifs (EPA) </a:t>
            </a:r>
            <a:r>
              <a:rPr lang="fr-FR" b="1" dirty="0" smtClean="0">
                <a:solidFill>
                  <a:srgbClr val="C00000"/>
                </a:solidFill>
              </a:rPr>
              <a:t>associés à </a:t>
            </a:r>
            <a:r>
              <a:rPr lang="fr-FR" b="1" dirty="0">
                <a:solidFill>
                  <a:srgbClr val="C00000"/>
                </a:solidFill>
              </a:rPr>
              <a:t>un EPSCP</a:t>
            </a:r>
            <a:endParaRPr lang="fr-FR" dirty="0">
              <a:solidFill>
                <a:srgbClr val="C00000"/>
              </a:solidFill>
            </a:endParaRPr>
          </a:p>
          <a:p>
            <a:pPr algn="just"/>
            <a:endParaRPr lang="fr-FR" dirty="0" smtClean="0">
              <a:solidFill>
                <a:srgbClr val="002060"/>
              </a:solidFill>
            </a:endParaRPr>
          </a:p>
          <a:p>
            <a:pPr marL="285750" indent="-285750" algn="just">
              <a:buFont typeface="Wingdings" panose="05000000000000000000" pitchFamily="2" charset="2"/>
              <a:buChar char="§"/>
            </a:pPr>
            <a:r>
              <a:rPr lang="fr-FR" dirty="0" smtClean="0">
                <a:solidFill>
                  <a:srgbClr val="002060"/>
                </a:solidFill>
              </a:rPr>
              <a:t>Cette </a:t>
            </a:r>
            <a:r>
              <a:rPr lang="fr-FR" dirty="0">
                <a:solidFill>
                  <a:srgbClr val="002060"/>
                </a:solidFill>
              </a:rPr>
              <a:t>mesure concerne les établissements sous la seule tutelle du ministère chargé de l’enseignement </a:t>
            </a:r>
            <a:r>
              <a:rPr lang="fr-FR" dirty="0" smtClean="0">
                <a:solidFill>
                  <a:srgbClr val="002060"/>
                </a:solidFill>
              </a:rPr>
              <a:t>supérieur (le </a:t>
            </a:r>
            <a:r>
              <a:rPr lang="fr-FR" dirty="0">
                <a:solidFill>
                  <a:srgbClr val="002060"/>
                </a:solidFill>
              </a:rPr>
              <a:t>régime financier des EPA sous cotutelle ne sera pas </a:t>
            </a:r>
            <a:r>
              <a:rPr lang="fr-FR" dirty="0" smtClean="0">
                <a:solidFill>
                  <a:srgbClr val="002060"/>
                </a:solidFill>
              </a:rPr>
              <a:t>modifié).</a:t>
            </a:r>
          </a:p>
          <a:p>
            <a:pPr marL="285750" indent="-285750" algn="just">
              <a:buFont typeface="Wingdings" panose="05000000000000000000" pitchFamily="2" charset="2"/>
              <a:buChar char="§"/>
            </a:pPr>
            <a:endParaRPr lang="fr-FR" dirty="0">
              <a:solidFill>
                <a:srgbClr val="002060"/>
              </a:solidFill>
            </a:endParaRPr>
          </a:p>
          <a:p>
            <a:pPr marL="285750" indent="-285750" algn="just">
              <a:buFont typeface="Wingdings" panose="05000000000000000000" pitchFamily="2" charset="2"/>
              <a:buChar char="§"/>
            </a:pPr>
            <a:r>
              <a:rPr lang="fr-FR" u="sng" dirty="0" smtClean="0">
                <a:solidFill>
                  <a:srgbClr val="002060"/>
                </a:solidFill>
              </a:rPr>
              <a:t>Exception</a:t>
            </a:r>
            <a:r>
              <a:rPr lang="fr-FR" dirty="0" smtClean="0">
                <a:solidFill>
                  <a:srgbClr val="002060"/>
                </a:solidFill>
              </a:rPr>
              <a:t> : maintien de contrôle budgétaire prévu par le GBCP (= contrôle budgétaire du </a:t>
            </a:r>
            <a:r>
              <a:rPr lang="fr-FR" dirty="0" err="1" smtClean="0">
                <a:solidFill>
                  <a:srgbClr val="002060"/>
                </a:solidFill>
              </a:rPr>
              <a:t>DRFiP</a:t>
            </a:r>
            <a:r>
              <a:rPr lang="fr-FR" dirty="0" smtClean="0">
                <a:solidFill>
                  <a:srgbClr val="002060"/>
                </a:solidFill>
              </a:rPr>
              <a:t>).</a:t>
            </a:r>
            <a:endParaRPr lang="fr-FR" dirty="0">
              <a:solidFill>
                <a:srgbClr val="002060"/>
              </a:solidFill>
            </a:endParaRPr>
          </a:p>
          <a:p>
            <a:pPr marL="285750" indent="-285750" algn="just">
              <a:buFont typeface="Wingdings" panose="05000000000000000000" pitchFamily="2" charset="2"/>
              <a:buChar char="§"/>
            </a:pPr>
            <a:endParaRPr lang="fr-FR" dirty="0" smtClean="0">
              <a:solidFill>
                <a:srgbClr val="002060"/>
              </a:solidFill>
            </a:endParaRPr>
          </a:p>
          <a:p>
            <a:pPr marL="285750" indent="-285750" algn="just">
              <a:buFont typeface="Wingdings" panose="05000000000000000000" pitchFamily="2" charset="2"/>
              <a:buChar char="§"/>
            </a:pPr>
            <a:r>
              <a:rPr lang="fr-FR" dirty="0" smtClean="0">
                <a:solidFill>
                  <a:srgbClr val="002060"/>
                </a:solidFill>
              </a:rPr>
              <a:t>Calendrier pour les EPA associés : mise en œuvre au plus tard pour l’exercice 2016.</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16</a:t>
            </a:fld>
            <a:endParaRPr lang="fr-FR" altLang="fr-FR"/>
          </a:p>
        </p:txBody>
      </p:sp>
    </p:spTree>
    <p:extLst>
      <p:ext uri="{BB962C8B-B14F-4D97-AF65-F5344CB8AC3E}">
        <p14:creationId xmlns:p14="http://schemas.microsoft.com/office/powerpoint/2010/main" val="59352628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marL="514350" indent="-514350">
              <a:lnSpc>
                <a:spcPct val="150000"/>
              </a:lnSpc>
            </a:pPr>
            <a:r>
              <a:rPr lang="fr-FR" altLang="fr-FR" b="1" dirty="0" smtClean="0"/>
              <a:t>II. </a:t>
            </a:r>
            <a:r>
              <a:rPr lang="fr-FR" altLang="fr-FR" dirty="0"/>
              <a:t>Simplifier et unifier la réglementation budgétaire et financière des établissements d’enseignement supérieur</a:t>
            </a:r>
          </a:p>
        </p:txBody>
      </p:sp>
      <p:sp>
        <p:nvSpPr>
          <p:cNvPr id="2" name="Rectangle 1"/>
          <p:cNvSpPr/>
          <p:nvPr/>
        </p:nvSpPr>
        <p:spPr>
          <a:xfrm>
            <a:off x="262360" y="1844824"/>
            <a:ext cx="8702128" cy="4801314"/>
          </a:xfrm>
          <a:prstGeom prst="rect">
            <a:avLst/>
          </a:prstGeom>
        </p:spPr>
        <p:txBody>
          <a:bodyPr wrap="square">
            <a:spAutoFit/>
          </a:bodyPr>
          <a:lstStyle/>
          <a:p>
            <a:pPr marL="285750" indent="-285750">
              <a:buFont typeface="Wingdings" panose="05000000000000000000" pitchFamily="2" charset="2"/>
              <a:buChar char="Ø"/>
            </a:pPr>
            <a:r>
              <a:rPr lang="fr-FR" b="1" dirty="0">
                <a:solidFill>
                  <a:schemeClr val="accent1">
                    <a:lumMod val="75000"/>
                  </a:schemeClr>
                </a:solidFill>
              </a:rPr>
              <a:t>Nouveau cadre réglementaire : </a:t>
            </a:r>
          </a:p>
          <a:p>
            <a:pPr lvl="0" algn="ctr"/>
            <a:endParaRPr lang="fr-FR" dirty="0">
              <a:solidFill>
                <a:srgbClr val="C00000"/>
              </a:solidFill>
            </a:endParaRPr>
          </a:p>
          <a:p>
            <a:pPr marL="285750" indent="-285750" algn="just">
              <a:buFont typeface="Wingdings" panose="05000000000000000000" pitchFamily="2" charset="2"/>
              <a:buChar char="§"/>
            </a:pPr>
            <a:r>
              <a:rPr lang="fr-FR" dirty="0">
                <a:solidFill>
                  <a:srgbClr val="002060"/>
                </a:solidFill>
              </a:rPr>
              <a:t>Certains rectorats pourraient voir leur périmètre de responsabilité étendu par la </a:t>
            </a:r>
            <a:r>
              <a:rPr lang="fr-FR" dirty="0" smtClean="0">
                <a:solidFill>
                  <a:srgbClr val="002060"/>
                </a:solidFill>
              </a:rPr>
              <a:t>réforme </a:t>
            </a:r>
          </a:p>
          <a:p>
            <a:pPr marL="285750" indent="-285750" algn="just">
              <a:buFontTx/>
              <a:buChar char="-"/>
            </a:pPr>
            <a:r>
              <a:rPr lang="fr-FR" dirty="0" smtClean="0">
                <a:solidFill>
                  <a:srgbClr val="0070C0"/>
                </a:solidFill>
              </a:rPr>
              <a:t>la </a:t>
            </a:r>
            <a:r>
              <a:rPr lang="fr-FR" dirty="0">
                <a:solidFill>
                  <a:srgbClr val="0070C0"/>
                </a:solidFill>
              </a:rPr>
              <a:t>possibilité d’une déconcentration du contrôle budgétaire de certains EPSCP </a:t>
            </a:r>
            <a:endParaRPr lang="fr-FR" dirty="0" smtClean="0">
              <a:solidFill>
                <a:srgbClr val="0070C0"/>
              </a:solidFill>
            </a:endParaRPr>
          </a:p>
          <a:p>
            <a:pPr marL="285750" indent="-285750" algn="just">
              <a:buFontTx/>
              <a:buChar char="-"/>
            </a:pPr>
            <a:r>
              <a:rPr lang="fr-FR" dirty="0" smtClean="0">
                <a:solidFill>
                  <a:srgbClr val="0070C0"/>
                </a:solidFill>
              </a:rPr>
              <a:t>l’évolution </a:t>
            </a:r>
            <a:r>
              <a:rPr lang="fr-FR" dirty="0">
                <a:solidFill>
                  <a:srgbClr val="0070C0"/>
                </a:solidFill>
              </a:rPr>
              <a:t>du contrôle </a:t>
            </a:r>
            <a:r>
              <a:rPr lang="fr-FR" dirty="0" smtClean="0">
                <a:solidFill>
                  <a:srgbClr val="0070C0"/>
                </a:solidFill>
              </a:rPr>
              <a:t>en </a:t>
            </a:r>
            <a:r>
              <a:rPr lang="fr-FR" dirty="0">
                <a:solidFill>
                  <a:srgbClr val="0070C0"/>
                </a:solidFill>
              </a:rPr>
              <a:t>matière budgétaire que le recteur exerce déjà en tant que tutelle de droit commun pour les autres EPSCP et pour certains EPA.</a:t>
            </a:r>
          </a:p>
          <a:p>
            <a:pPr algn="just"/>
            <a:endParaRPr lang="fr-FR" dirty="0" smtClean="0">
              <a:solidFill>
                <a:srgbClr val="002060"/>
              </a:solidFill>
            </a:endParaRPr>
          </a:p>
          <a:p>
            <a:pPr algn="just"/>
            <a:endParaRPr lang="fr-FR" dirty="0">
              <a:solidFill>
                <a:srgbClr val="002060"/>
              </a:solidFill>
            </a:endParaRPr>
          </a:p>
          <a:p>
            <a:pPr marL="285750" indent="-285750" algn="just">
              <a:buFont typeface="Wingdings" panose="05000000000000000000" pitchFamily="2" charset="2"/>
              <a:buChar char="§"/>
            </a:pPr>
            <a:r>
              <a:rPr lang="fr-FR" dirty="0" smtClean="0">
                <a:solidFill>
                  <a:srgbClr val="002060"/>
                </a:solidFill>
              </a:rPr>
              <a:t>2 axes qui vont nécessiter un renforcement des activités de contrôle budgétaire exercé par le recteur</a:t>
            </a:r>
            <a:r>
              <a:rPr lang="fr-FR" dirty="0">
                <a:solidFill>
                  <a:srgbClr val="002060"/>
                </a:solidFill>
              </a:rPr>
              <a:t> :</a:t>
            </a:r>
          </a:p>
          <a:p>
            <a:pPr marL="285750" lvl="0" indent="-285750" algn="just">
              <a:buFontTx/>
              <a:buChar char="-"/>
            </a:pPr>
            <a:r>
              <a:rPr lang="fr-FR" dirty="0">
                <a:solidFill>
                  <a:srgbClr val="0070C0"/>
                </a:solidFill>
              </a:rPr>
              <a:t>La vérification de l’équilibre est plus complexe dans le cadre du décret du 27 juin </a:t>
            </a:r>
            <a:r>
              <a:rPr lang="fr-FR" dirty="0" smtClean="0">
                <a:solidFill>
                  <a:srgbClr val="0070C0"/>
                </a:solidFill>
              </a:rPr>
              <a:t>2008 codifié </a:t>
            </a:r>
            <a:r>
              <a:rPr lang="fr-FR" dirty="0">
                <a:solidFill>
                  <a:srgbClr val="0070C0"/>
                </a:solidFill>
              </a:rPr>
              <a:t>(appréciation de l’équilibre de chacune des composantes du budget au niveau du compte de résultat prévisionnel et du tableau de financement abrégé prévisionnel, évaluation sincère et soutenable des recettes et dépenses) ;</a:t>
            </a:r>
          </a:p>
          <a:p>
            <a:pPr marL="285750" lvl="0" indent="-285750" algn="just">
              <a:buFontTx/>
              <a:buChar char="-"/>
            </a:pPr>
            <a:r>
              <a:rPr lang="fr-FR" dirty="0">
                <a:solidFill>
                  <a:srgbClr val="0070C0"/>
                </a:solidFill>
              </a:rPr>
              <a:t>Les annexes à vérifier sont particulières </a:t>
            </a:r>
            <a:r>
              <a:rPr lang="fr-FR" dirty="0" smtClean="0">
                <a:solidFill>
                  <a:srgbClr val="0070C0"/>
                </a:solidFill>
              </a:rPr>
              <a:t>(suivi </a:t>
            </a:r>
            <a:r>
              <a:rPr lang="fr-FR" dirty="0">
                <a:solidFill>
                  <a:srgbClr val="0070C0"/>
                </a:solidFill>
              </a:rPr>
              <a:t>des emplois, PPI, restes à réaliser sur les contrats de recherche, ressources extrabudgétaires apportées par les organismes partenaires).</a:t>
            </a: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17</a:t>
            </a:fld>
            <a:endParaRPr lang="fr-FR" altLang="fr-FR"/>
          </a:p>
        </p:txBody>
      </p:sp>
    </p:spTree>
    <p:extLst>
      <p:ext uri="{BB962C8B-B14F-4D97-AF65-F5344CB8AC3E}">
        <p14:creationId xmlns:p14="http://schemas.microsoft.com/office/powerpoint/2010/main" val="269442495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323528" y="5373216"/>
            <a:ext cx="8784976" cy="792088"/>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br>
              <a:rPr lang="fr-FR" altLang="fr-FR" dirty="0" smtClean="0">
                <a:solidFill>
                  <a:schemeClr val="accent1"/>
                </a:solidFill>
              </a:rPr>
            </a:br>
            <a:endParaRPr lang="fr-FR" dirty="0">
              <a:solidFill>
                <a:schemeClr val="accent1"/>
              </a:solidFill>
            </a:endParaRPr>
          </a:p>
        </p:txBody>
      </p:sp>
      <p:sp>
        <p:nvSpPr>
          <p:cNvPr id="35849" name="Text Box 9"/>
          <p:cNvSpPr txBox="1">
            <a:spLocks noChangeArrowheads="1"/>
          </p:cNvSpPr>
          <p:nvPr/>
        </p:nvSpPr>
        <p:spPr bwMode="auto">
          <a:xfrm>
            <a:off x="590550" y="2096306"/>
            <a:ext cx="8382000" cy="397031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Mise en place d’un dispositif d’accompagnement des établissements en situation de déficit</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Simplifier et unifier la réglementation budgétaire et financière des établissements d’enseignement supérieur</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Autres dispositions : reports, budget annexe immobilier, …</a:t>
            </a:r>
            <a:endParaRPr lang="fr-FR" altLang="fr-FR" sz="2400" dirty="0"/>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18</a:t>
            </a:fld>
            <a:endParaRPr lang="fr-FR" altLang="fr-FR"/>
          </a:p>
        </p:txBody>
      </p:sp>
    </p:spTree>
    <p:extLst>
      <p:ext uri="{BB962C8B-B14F-4D97-AF65-F5344CB8AC3E}">
        <p14:creationId xmlns:p14="http://schemas.microsoft.com/office/powerpoint/2010/main" val="203722893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4062651"/>
          </a:xfrm>
          <a:prstGeom prst="rect">
            <a:avLst/>
          </a:prstGeom>
        </p:spPr>
        <p:txBody>
          <a:bodyPr wrap="square">
            <a:spAutoFit/>
          </a:bodyPr>
          <a:lstStyle/>
          <a:p>
            <a:pPr lvl="0" algn="ctr"/>
            <a:r>
              <a:rPr lang="fr-FR" b="1" dirty="0" smtClean="0">
                <a:solidFill>
                  <a:schemeClr val="accent3"/>
                </a:solidFill>
              </a:rPr>
              <a:t>Harmoniser </a:t>
            </a:r>
            <a:r>
              <a:rPr lang="fr-FR" b="1" dirty="0">
                <a:solidFill>
                  <a:schemeClr val="accent3"/>
                </a:solidFill>
              </a:rPr>
              <a:t>les règles de reports des EPSCP et des </a:t>
            </a:r>
            <a:r>
              <a:rPr lang="fr-FR" b="1" dirty="0" smtClean="0">
                <a:solidFill>
                  <a:schemeClr val="accent3"/>
                </a:solidFill>
              </a:rPr>
              <a:t>EPST   (1/2)</a:t>
            </a:r>
          </a:p>
          <a:p>
            <a:pPr lvl="0" algn="ctr"/>
            <a:endParaRPr lang="fr-FR" sz="800" dirty="0">
              <a:solidFill>
                <a:schemeClr val="accent3"/>
              </a:solidFill>
            </a:endParaRPr>
          </a:p>
          <a:p>
            <a:pPr algn="just"/>
            <a:r>
              <a:rPr lang="fr-FR" dirty="0">
                <a:solidFill>
                  <a:srgbClr val="002060"/>
                </a:solidFill>
              </a:rPr>
              <a:t>EPST </a:t>
            </a:r>
            <a:r>
              <a:rPr lang="fr-FR" dirty="0" smtClean="0">
                <a:solidFill>
                  <a:srgbClr val="002060"/>
                </a:solidFill>
              </a:rPr>
              <a:t>: avis </a:t>
            </a:r>
            <a:r>
              <a:rPr lang="fr-FR" dirty="0">
                <a:solidFill>
                  <a:srgbClr val="002060"/>
                </a:solidFill>
              </a:rPr>
              <a:t>du contrôleur budgétaire et un vote de l’organe délibérant préalables</a:t>
            </a:r>
            <a:r>
              <a:rPr lang="fr-FR" dirty="0" smtClean="0">
                <a:solidFill>
                  <a:srgbClr val="002060"/>
                </a:solidFill>
              </a:rPr>
              <a:t>,</a:t>
            </a:r>
          </a:p>
          <a:p>
            <a:pPr algn="just"/>
            <a:endParaRPr lang="fr-FR" dirty="0">
              <a:solidFill>
                <a:srgbClr val="002060"/>
              </a:solidFill>
            </a:endParaRPr>
          </a:p>
          <a:p>
            <a:pPr algn="just"/>
            <a:r>
              <a:rPr lang="fr-FR" dirty="0" smtClean="0">
                <a:solidFill>
                  <a:srgbClr val="002060"/>
                </a:solidFill>
              </a:rPr>
              <a:t>EPSCP : décision </a:t>
            </a:r>
            <a:r>
              <a:rPr lang="fr-FR" dirty="0">
                <a:solidFill>
                  <a:srgbClr val="002060"/>
                </a:solidFill>
              </a:rPr>
              <a:t>de l’ordonnateur (les administrateurs étant informés lors du plus proche conseil d’administration</a:t>
            </a:r>
            <a:r>
              <a:rPr lang="fr-FR" dirty="0" smtClean="0">
                <a:solidFill>
                  <a:srgbClr val="002060"/>
                </a:solidFill>
              </a:rPr>
              <a:t>).</a:t>
            </a:r>
          </a:p>
          <a:p>
            <a:pPr algn="just"/>
            <a:endParaRPr lang="fr-FR" dirty="0" smtClean="0">
              <a:solidFill>
                <a:srgbClr val="002060"/>
              </a:solidFill>
            </a:endParaRPr>
          </a:p>
          <a:p>
            <a:pPr algn="just"/>
            <a:endParaRPr lang="fr-FR" sz="800" dirty="0">
              <a:solidFill>
                <a:srgbClr val="002060"/>
              </a:solidFill>
            </a:endParaRPr>
          </a:p>
          <a:p>
            <a:pPr algn="just"/>
            <a:r>
              <a:rPr lang="fr-FR" dirty="0">
                <a:solidFill>
                  <a:srgbClr val="002060"/>
                </a:solidFill>
              </a:rPr>
              <a:t>Cette divergence de règles est </a:t>
            </a:r>
            <a:r>
              <a:rPr lang="fr-FR" dirty="0" smtClean="0">
                <a:solidFill>
                  <a:srgbClr val="002060"/>
                </a:solidFill>
              </a:rPr>
              <a:t>source </a:t>
            </a:r>
            <a:r>
              <a:rPr lang="fr-FR" dirty="0">
                <a:solidFill>
                  <a:srgbClr val="002060"/>
                </a:solidFill>
              </a:rPr>
              <a:t>d’incompréhensions au sein des unités mixtes de recherche EPST-EPSCP (UMR) au sein desquels la politique de recherche est mise en œuvre pour l’essentiel. </a:t>
            </a:r>
            <a:endParaRPr lang="fr-FR" dirty="0" smtClean="0">
              <a:solidFill>
                <a:srgbClr val="002060"/>
              </a:solidFill>
            </a:endParaRPr>
          </a:p>
          <a:p>
            <a:pPr algn="just"/>
            <a:endParaRPr lang="fr-FR" dirty="0">
              <a:solidFill>
                <a:srgbClr val="002060"/>
              </a:solidFill>
            </a:endParaRPr>
          </a:p>
          <a:p>
            <a:pPr algn="just"/>
            <a:r>
              <a:rPr lang="fr-FR" dirty="0" smtClean="0">
                <a:solidFill>
                  <a:srgbClr val="002060"/>
                </a:solidFill>
              </a:rPr>
              <a:t>L’existence </a:t>
            </a:r>
            <a:r>
              <a:rPr lang="fr-FR" dirty="0">
                <a:solidFill>
                  <a:srgbClr val="002060"/>
                </a:solidFill>
              </a:rPr>
              <a:t>de règles de reports différentes en fonction de l’établissement gestionnaire de crédits n’est pas comprise par les chercheurs et constitue même une source de difficultés qui porte préjudice à la performance des laboratoires sur les enjeux d’appel à </a:t>
            </a:r>
            <a:r>
              <a:rPr lang="fr-FR" dirty="0" smtClean="0">
                <a:solidFill>
                  <a:srgbClr val="002060"/>
                </a:solidFill>
              </a:rPr>
              <a:t>projet.</a:t>
            </a:r>
          </a:p>
          <a:p>
            <a:pPr algn="just"/>
            <a:endParaRPr lang="fr-FR" sz="800"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19</a:t>
            </a:fld>
            <a:endParaRPr lang="fr-FR" altLang="fr-FR"/>
          </a:p>
        </p:txBody>
      </p:sp>
    </p:spTree>
    <p:extLst>
      <p:ext uri="{BB962C8B-B14F-4D97-AF65-F5344CB8AC3E}">
        <p14:creationId xmlns:p14="http://schemas.microsoft.com/office/powerpoint/2010/main" val="303550688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195736" y="260648"/>
            <a:ext cx="5987008" cy="1143000"/>
          </a:xfrm>
        </p:spPr>
        <p:txBody>
          <a:bodyPr/>
          <a:lstStyle/>
          <a:p>
            <a:r>
              <a:rPr lang="fr-FR" b="1" dirty="0" smtClean="0"/>
              <a:t>Introduction</a:t>
            </a:r>
            <a:endParaRPr lang="fr-FR" b="1" dirty="0"/>
          </a:p>
        </p:txBody>
      </p:sp>
      <p:sp>
        <p:nvSpPr>
          <p:cNvPr id="5" name="Espace réservé du contenu 10"/>
          <p:cNvSpPr txBox="1">
            <a:spLocks/>
          </p:cNvSpPr>
          <p:nvPr/>
        </p:nvSpPr>
        <p:spPr>
          <a:xfrm>
            <a:off x="431800" y="1916832"/>
            <a:ext cx="8460680" cy="4825281"/>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fr-FR" sz="1600" dirty="0">
                <a:latin typeface="+mn-lt"/>
              </a:rPr>
              <a:t>Le </a:t>
            </a:r>
            <a:r>
              <a:rPr lang="fr-FR" sz="1600" dirty="0" smtClean="0">
                <a:latin typeface="+mn-lt"/>
              </a:rPr>
              <a:t>décret actuellement en cours de signature rénove </a:t>
            </a:r>
            <a:r>
              <a:rPr lang="fr-FR" sz="1600" dirty="0">
                <a:latin typeface="+mn-lt"/>
              </a:rPr>
              <a:t>le cadre budgétaire et financier des établissements d’enseignement supérieur et de recherche. </a:t>
            </a:r>
            <a:endParaRPr lang="fr-FR" sz="1600" dirty="0" smtClean="0">
              <a:latin typeface="+mn-lt"/>
            </a:endParaRPr>
          </a:p>
          <a:p>
            <a:pPr algn="just"/>
            <a:endParaRPr lang="fr-FR" sz="700" dirty="0" smtClean="0">
              <a:latin typeface="+mn-lt"/>
            </a:endParaRPr>
          </a:p>
          <a:p>
            <a:pPr algn="just"/>
            <a:r>
              <a:rPr lang="fr-FR" sz="1600" dirty="0" smtClean="0">
                <a:latin typeface="+mn-lt"/>
              </a:rPr>
              <a:t>Une première présentation des grandes lignes du projet de décret a été effectuée lors du séminaire annuel des CBA de novembre 2013.</a:t>
            </a:r>
          </a:p>
          <a:p>
            <a:pPr algn="just"/>
            <a:endParaRPr lang="fr-FR" sz="700" dirty="0" smtClean="0">
              <a:latin typeface="+mn-lt"/>
            </a:endParaRPr>
          </a:p>
          <a:p>
            <a:pPr algn="just"/>
            <a:r>
              <a:rPr lang="fr-FR" sz="1600" dirty="0" smtClean="0">
                <a:latin typeface="+mn-lt"/>
              </a:rPr>
              <a:t>Depuis cette date, la rédaction du texte a été définitivement stabilisée suite :</a:t>
            </a:r>
          </a:p>
          <a:p>
            <a:pPr lvl="1" algn="just"/>
            <a:r>
              <a:rPr lang="fr-FR" sz="1400" dirty="0" smtClean="0">
                <a:latin typeface="+mn-lt"/>
              </a:rPr>
              <a:t>à une réunion interministérielle tenue en janvier, </a:t>
            </a:r>
          </a:p>
          <a:p>
            <a:pPr lvl="1" algn="just"/>
            <a:r>
              <a:rPr lang="fr-FR" sz="1400" dirty="0" smtClean="0">
                <a:latin typeface="+mn-lt"/>
              </a:rPr>
              <a:t>à l’examen du décret par la section des finances du Conseil d’État qui a émis un avis favorable le 18 mars dernier.</a:t>
            </a:r>
          </a:p>
          <a:p>
            <a:pPr algn="just"/>
            <a:endParaRPr lang="fr-FR" sz="700" dirty="0">
              <a:latin typeface="+mn-lt"/>
            </a:endParaRPr>
          </a:p>
          <a:p>
            <a:pPr algn="just"/>
            <a:r>
              <a:rPr lang="fr-FR" sz="1600" dirty="0" smtClean="0">
                <a:latin typeface="+mn-lt"/>
              </a:rPr>
              <a:t>Le processus de signature est en cours : la publication du décret est maintenant prévue dans les prochaines semaines</a:t>
            </a:r>
            <a:endParaRPr lang="fr-FR" sz="700" dirty="0">
              <a:latin typeface="+mn-lt"/>
            </a:endParaRPr>
          </a:p>
          <a:p>
            <a:pPr algn="just"/>
            <a:r>
              <a:rPr lang="fr-FR" sz="1600" dirty="0" smtClean="0">
                <a:latin typeface="+mn-lt"/>
              </a:rPr>
              <a:t>En parallèle, la convention-cadre de partenariat entre les ministères chargés respectivement de l’enseignement supérieur et de budget a été rénovée. Cette convention, signée par les ministres le 31 mars 2014, vous a d’ores et déjà été diffusée.</a:t>
            </a:r>
          </a:p>
          <a:p>
            <a:pPr marL="0" indent="0" algn="just">
              <a:buNone/>
            </a:pPr>
            <a:endParaRPr lang="fr-FR" sz="1600" dirty="0">
              <a:latin typeface="+mn-lt"/>
            </a:endParaRPr>
          </a:p>
        </p:txBody>
      </p:sp>
      <p:sp>
        <p:nvSpPr>
          <p:cNvPr id="2" name="Espace réservé du numéro de diapositive 1"/>
          <p:cNvSpPr>
            <a:spLocks noGrp="1"/>
          </p:cNvSpPr>
          <p:nvPr>
            <p:ph type="sldNum" sz="quarter" idx="12"/>
          </p:nvPr>
        </p:nvSpPr>
        <p:spPr/>
        <p:txBody>
          <a:bodyPr/>
          <a:lstStyle/>
          <a:p>
            <a:fld id="{28380593-0828-4E54-A593-391E6A4151D9}" type="slidenum">
              <a:rPr lang="fr-FR" altLang="fr-FR" smtClean="0"/>
              <a:pPr/>
              <a:t>2</a:t>
            </a:fld>
            <a:endParaRPr lang="fr-FR" altLang="fr-FR"/>
          </a:p>
        </p:txBody>
      </p:sp>
    </p:spTree>
    <p:extLst>
      <p:ext uri="{BB962C8B-B14F-4D97-AF65-F5344CB8AC3E}">
        <p14:creationId xmlns:p14="http://schemas.microsoft.com/office/powerpoint/2010/main" val="274088865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3477875"/>
          </a:xfrm>
          <a:prstGeom prst="rect">
            <a:avLst/>
          </a:prstGeom>
        </p:spPr>
        <p:txBody>
          <a:bodyPr wrap="square">
            <a:spAutoFit/>
          </a:bodyPr>
          <a:lstStyle/>
          <a:p>
            <a:pPr lvl="0" algn="ctr"/>
            <a:r>
              <a:rPr lang="fr-FR" b="1" dirty="0" smtClean="0">
                <a:solidFill>
                  <a:schemeClr val="accent3"/>
                </a:solidFill>
              </a:rPr>
              <a:t>Harmoniser </a:t>
            </a:r>
            <a:r>
              <a:rPr lang="fr-FR" b="1" dirty="0">
                <a:solidFill>
                  <a:schemeClr val="accent3"/>
                </a:solidFill>
              </a:rPr>
              <a:t>les règles de reports des EPSCP et des </a:t>
            </a:r>
            <a:r>
              <a:rPr lang="fr-FR" b="1" dirty="0" smtClean="0">
                <a:solidFill>
                  <a:schemeClr val="accent3"/>
                </a:solidFill>
              </a:rPr>
              <a:t>EPST   (2/2)</a:t>
            </a:r>
          </a:p>
          <a:p>
            <a:pPr algn="just"/>
            <a:endParaRPr lang="fr-FR" sz="800" dirty="0" smtClean="0">
              <a:solidFill>
                <a:srgbClr val="002060"/>
              </a:solidFill>
            </a:endParaRPr>
          </a:p>
          <a:p>
            <a:pPr algn="just"/>
            <a:endParaRPr lang="fr-FR" sz="800" dirty="0">
              <a:solidFill>
                <a:srgbClr val="002060"/>
              </a:solidFill>
            </a:endParaRPr>
          </a:p>
          <a:p>
            <a:pPr algn="just"/>
            <a:r>
              <a:rPr lang="fr-FR" dirty="0">
                <a:solidFill>
                  <a:srgbClr val="002060"/>
                </a:solidFill>
              </a:rPr>
              <a:t>Dans un souci de cohérence et de simplification, le projet de décret prévoit un rapprochement des règles applicables aux EPSCP et aux EPST </a:t>
            </a:r>
            <a:r>
              <a:rPr lang="fr-FR" dirty="0" smtClean="0">
                <a:solidFill>
                  <a:srgbClr val="002060"/>
                </a:solidFill>
              </a:rPr>
              <a:t>:</a:t>
            </a:r>
          </a:p>
          <a:p>
            <a:pPr algn="just"/>
            <a:endParaRPr lang="fr-FR" sz="800" dirty="0">
              <a:solidFill>
                <a:srgbClr val="002060"/>
              </a:solidFill>
            </a:endParaRPr>
          </a:p>
          <a:p>
            <a:pPr marL="285750" indent="-285750" algn="just">
              <a:buFontTx/>
              <a:buChar char="-"/>
            </a:pPr>
            <a:r>
              <a:rPr lang="fr-FR" dirty="0" smtClean="0">
                <a:solidFill>
                  <a:srgbClr val="002060"/>
                </a:solidFill>
              </a:rPr>
              <a:t>ciblage </a:t>
            </a:r>
            <a:r>
              <a:rPr lang="fr-FR" dirty="0">
                <a:solidFill>
                  <a:srgbClr val="002060"/>
                </a:solidFill>
              </a:rPr>
              <a:t>des reports sur </a:t>
            </a:r>
            <a:r>
              <a:rPr lang="fr-FR" dirty="0" smtClean="0">
                <a:solidFill>
                  <a:srgbClr val="002060"/>
                </a:solidFill>
              </a:rPr>
              <a:t>:</a:t>
            </a:r>
          </a:p>
          <a:p>
            <a:pPr marL="742950" lvl="1" indent="-285750" algn="just">
              <a:buFontTx/>
              <a:buChar char="-"/>
            </a:pPr>
            <a:r>
              <a:rPr lang="fr-FR" dirty="0">
                <a:solidFill>
                  <a:srgbClr val="0070C0"/>
                </a:solidFill>
              </a:rPr>
              <a:t>l</a:t>
            </a:r>
            <a:r>
              <a:rPr lang="fr-FR" dirty="0" smtClean="0">
                <a:solidFill>
                  <a:srgbClr val="0070C0"/>
                </a:solidFill>
              </a:rPr>
              <a:t>es programmes pluriannuels d’investissement (PPI)</a:t>
            </a:r>
          </a:p>
          <a:p>
            <a:pPr marL="742950" lvl="1" indent="-285750" algn="just">
              <a:buFontTx/>
              <a:buChar char="-"/>
            </a:pPr>
            <a:r>
              <a:rPr lang="fr-FR" dirty="0" smtClean="0">
                <a:solidFill>
                  <a:srgbClr val="0070C0"/>
                </a:solidFill>
              </a:rPr>
              <a:t>les contrats de recherche, </a:t>
            </a:r>
            <a:r>
              <a:rPr lang="fr-FR" b="1" u="sng" dirty="0" smtClean="0">
                <a:solidFill>
                  <a:srgbClr val="0070C0"/>
                </a:solidFill>
              </a:rPr>
              <a:t>les contrats d’enseignement ou les contrats de formation continue à exécution pluriannuelle financés par un tiers</a:t>
            </a:r>
          </a:p>
          <a:p>
            <a:pPr marL="742950" lvl="1" indent="-285750" algn="just">
              <a:buFontTx/>
              <a:buChar char="-"/>
            </a:pPr>
            <a:endParaRPr lang="fr-FR" sz="800" b="1" u="sng" dirty="0">
              <a:solidFill>
                <a:srgbClr val="002060"/>
              </a:solidFill>
            </a:endParaRPr>
          </a:p>
          <a:p>
            <a:pPr algn="just"/>
            <a:r>
              <a:rPr lang="fr-FR" dirty="0">
                <a:solidFill>
                  <a:srgbClr val="002060"/>
                </a:solidFill>
              </a:rPr>
              <a:t>- </a:t>
            </a:r>
            <a:r>
              <a:rPr lang="fr-FR" dirty="0" smtClean="0">
                <a:solidFill>
                  <a:srgbClr val="002060"/>
                </a:solidFill>
              </a:rPr>
              <a:t>  décision </a:t>
            </a:r>
            <a:r>
              <a:rPr lang="fr-FR" dirty="0">
                <a:solidFill>
                  <a:srgbClr val="002060"/>
                </a:solidFill>
              </a:rPr>
              <a:t>de reports prise par </a:t>
            </a:r>
            <a:r>
              <a:rPr lang="fr-FR" dirty="0" smtClean="0">
                <a:solidFill>
                  <a:srgbClr val="002060"/>
                </a:solidFill>
              </a:rPr>
              <a:t>l’ordonnateur,</a:t>
            </a:r>
          </a:p>
          <a:p>
            <a:pPr algn="just"/>
            <a:endParaRPr lang="fr-FR" sz="800" dirty="0" smtClean="0">
              <a:solidFill>
                <a:srgbClr val="002060"/>
              </a:solidFill>
            </a:endParaRPr>
          </a:p>
          <a:p>
            <a:pPr marL="285750" indent="-285750" algn="just">
              <a:buFontTx/>
              <a:buChar char="-"/>
            </a:pPr>
            <a:r>
              <a:rPr lang="fr-FR" b="1" u="sng" dirty="0" smtClean="0">
                <a:solidFill>
                  <a:srgbClr val="0070C0"/>
                </a:solidFill>
              </a:rPr>
              <a:t>ratification par le conseil d’administration de la décision de l’ordonnateur :</a:t>
            </a:r>
          </a:p>
          <a:p>
            <a:pPr algn="just"/>
            <a:r>
              <a:rPr lang="fr-FR" b="1" dirty="0" smtClean="0">
                <a:solidFill>
                  <a:srgbClr val="0070C0"/>
                </a:solidFill>
              </a:rPr>
              <a:t>     </a:t>
            </a:r>
            <a:r>
              <a:rPr lang="fr-FR" b="1" u="sng" dirty="0" smtClean="0">
                <a:solidFill>
                  <a:srgbClr val="0070C0"/>
                </a:solidFill>
              </a:rPr>
              <a:t>budget rectificatif.</a:t>
            </a:r>
            <a:endParaRPr lang="fr-FR" b="1" u="sng" dirty="0">
              <a:solidFill>
                <a:srgbClr val="0070C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20</a:t>
            </a:fld>
            <a:endParaRPr lang="fr-FR" altLang="fr-FR"/>
          </a:p>
        </p:txBody>
      </p:sp>
    </p:spTree>
    <p:extLst>
      <p:ext uri="{BB962C8B-B14F-4D97-AF65-F5344CB8AC3E}">
        <p14:creationId xmlns:p14="http://schemas.microsoft.com/office/powerpoint/2010/main" val="56285244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4739759"/>
          </a:xfrm>
          <a:prstGeom prst="rect">
            <a:avLst/>
          </a:prstGeom>
        </p:spPr>
        <p:txBody>
          <a:bodyPr wrap="square">
            <a:spAutoFit/>
          </a:bodyPr>
          <a:lstStyle/>
          <a:p>
            <a:pPr lvl="0" algn="ctr"/>
            <a:r>
              <a:rPr lang="fr-FR" b="1" dirty="0">
                <a:solidFill>
                  <a:srgbClr val="C00000"/>
                </a:solidFill>
              </a:rPr>
              <a:t>La possibilité de créer une (ou </a:t>
            </a:r>
            <a:r>
              <a:rPr lang="fr-FR" b="1" dirty="0" smtClean="0">
                <a:solidFill>
                  <a:srgbClr val="C00000"/>
                </a:solidFill>
              </a:rPr>
              <a:t>plusieurs) </a:t>
            </a:r>
            <a:r>
              <a:rPr lang="fr-FR" b="1" dirty="0">
                <a:solidFill>
                  <a:srgbClr val="C00000"/>
                </a:solidFill>
              </a:rPr>
              <a:t>enveloppe(s) budgétaire(s) </a:t>
            </a:r>
            <a:endParaRPr lang="fr-FR" b="1" dirty="0" smtClean="0">
              <a:solidFill>
                <a:srgbClr val="C00000"/>
              </a:solidFill>
            </a:endParaRPr>
          </a:p>
          <a:p>
            <a:pPr lvl="0" algn="ctr"/>
            <a:r>
              <a:rPr lang="fr-FR" b="1" dirty="0" smtClean="0">
                <a:solidFill>
                  <a:srgbClr val="C00000"/>
                </a:solidFill>
              </a:rPr>
              <a:t>destinée(s</a:t>
            </a:r>
            <a:r>
              <a:rPr lang="fr-FR" b="1" dirty="0">
                <a:solidFill>
                  <a:srgbClr val="C00000"/>
                </a:solidFill>
              </a:rPr>
              <a:t>) aux contrats de </a:t>
            </a:r>
            <a:r>
              <a:rPr lang="fr-FR" b="1" dirty="0" smtClean="0">
                <a:solidFill>
                  <a:srgbClr val="C00000"/>
                </a:solidFill>
              </a:rPr>
              <a:t>recherches</a:t>
            </a:r>
            <a:endParaRPr lang="fr-FR" dirty="0">
              <a:solidFill>
                <a:srgbClr val="C00000"/>
              </a:solidFill>
            </a:endParaRPr>
          </a:p>
          <a:p>
            <a:pPr lvl="0" algn="ctr"/>
            <a:endParaRPr lang="fr-FR" dirty="0">
              <a:solidFill>
                <a:schemeClr val="accent3"/>
              </a:solidFill>
            </a:endParaRPr>
          </a:p>
          <a:p>
            <a:pPr algn="just"/>
            <a:r>
              <a:rPr lang="fr-FR" dirty="0" smtClean="0">
                <a:solidFill>
                  <a:srgbClr val="002060"/>
                </a:solidFill>
              </a:rPr>
              <a:t>Cette enveloppe peut être créée </a:t>
            </a:r>
            <a:r>
              <a:rPr lang="fr-FR" b="1" u="sng" dirty="0" smtClean="0">
                <a:solidFill>
                  <a:srgbClr val="002060"/>
                </a:solidFill>
              </a:rPr>
              <a:t>en complément</a:t>
            </a:r>
            <a:r>
              <a:rPr lang="fr-FR" b="1" dirty="0" smtClean="0">
                <a:solidFill>
                  <a:srgbClr val="002060"/>
                </a:solidFill>
              </a:rPr>
              <a:t> </a:t>
            </a:r>
            <a:r>
              <a:rPr lang="fr-FR" dirty="0" smtClean="0">
                <a:solidFill>
                  <a:srgbClr val="002060"/>
                </a:solidFill>
              </a:rPr>
              <a:t>des 3 enveloppes budgétaires (personnel,  fonctionnement, investissement).</a:t>
            </a:r>
          </a:p>
          <a:p>
            <a:pPr algn="just"/>
            <a:endParaRPr lang="fr-FR" sz="800" dirty="0" smtClean="0">
              <a:solidFill>
                <a:srgbClr val="002060"/>
              </a:solidFill>
            </a:endParaRPr>
          </a:p>
          <a:p>
            <a:pPr algn="just"/>
            <a:r>
              <a:rPr lang="fr-FR" dirty="0" smtClean="0">
                <a:solidFill>
                  <a:srgbClr val="002060"/>
                </a:solidFill>
              </a:rPr>
              <a:t>Au sein de chacune de ces enveloppes, présentation des crédits par nature :</a:t>
            </a:r>
          </a:p>
          <a:p>
            <a:pPr marL="285750" indent="-285750" algn="just">
              <a:buFontTx/>
              <a:buChar char="-"/>
            </a:pPr>
            <a:r>
              <a:rPr lang="fr-FR" dirty="0" smtClean="0">
                <a:solidFill>
                  <a:srgbClr val="002060"/>
                </a:solidFill>
              </a:rPr>
              <a:t>personnel, </a:t>
            </a:r>
          </a:p>
          <a:p>
            <a:pPr marL="285750" indent="-285750" algn="just">
              <a:buFontTx/>
              <a:buChar char="-"/>
            </a:pPr>
            <a:r>
              <a:rPr lang="fr-FR" dirty="0" smtClean="0">
                <a:solidFill>
                  <a:srgbClr val="002060"/>
                </a:solidFill>
              </a:rPr>
              <a:t>fonctionnement, </a:t>
            </a:r>
          </a:p>
          <a:p>
            <a:pPr marL="285750" indent="-285750" algn="just">
              <a:buFontTx/>
              <a:buChar char="-"/>
            </a:pPr>
            <a:r>
              <a:rPr lang="fr-FR" dirty="0" smtClean="0">
                <a:solidFill>
                  <a:srgbClr val="002060"/>
                </a:solidFill>
              </a:rPr>
              <a:t>investissement.</a:t>
            </a:r>
          </a:p>
          <a:p>
            <a:pPr algn="just"/>
            <a:endParaRPr lang="fr-FR" sz="800" dirty="0" smtClean="0">
              <a:solidFill>
                <a:srgbClr val="002060"/>
              </a:solidFill>
            </a:endParaRPr>
          </a:p>
          <a:p>
            <a:pPr algn="just"/>
            <a:r>
              <a:rPr lang="fr-FR" dirty="0" smtClean="0">
                <a:solidFill>
                  <a:srgbClr val="002060"/>
                </a:solidFill>
              </a:rPr>
              <a:t>Le montant total des crédits de chaque enveloppe « contrats de recherche » est limitatif ainsi qu’en leur sein :</a:t>
            </a:r>
          </a:p>
          <a:p>
            <a:pPr marL="285750" indent="-285750" algn="just">
              <a:buFontTx/>
              <a:buChar char="-"/>
            </a:pPr>
            <a:r>
              <a:rPr lang="fr-FR" dirty="0" smtClean="0">
                <a:solidFill>
                  <a:srgbClr val="0070C0"/>
                </a:solidFill>
              </a:rPr>
              <a:t>Les dépenses de personnel</a:t>
            </a:r>
          </a:p>
          <a:p>
            <a:pPr marL="285750" indent="-285750" algn="just">
              <a:buFontTx/>
              <a:buChar char="-"/>
            </a:pPr>
            <a:r>
              <a:rPr lang="fr-FR" dirty="0" smtClean="0">
                <a:solidFill>
                  <a:srgbClr val="0070C0"/>
                </a:solidFill>
              </a:rPr>
              <a:t>L’ensemble formé par les dépenses de fonctionnement et d’investissement</a:t>
            </a:r>
            <a:endParaRPr lang="fr-FR" dirty="0">
              <a:solidFill>
                <a:srgbClr val="0070C0"/>
              </a:solidFill>
            </a:endParaRPr>
          </a:p>
          <a:p>
            <a:pPr algn="just"/>
            <a:endParaRPr lang="fr-FR" sz="800" dirty="0" smtClean="0">
              <a:solidFill>
                <a:srgbClr val="002060"/>
              </a:solidFill>
            </a:endParaRPr>
          </a:p>
          <a:p>
            <a:r>
              <a:rPr lang="fr-FR" dirty="0" smtClean="0">
                <a:solidFill>
                  <a:srgbClr val="002060"/>
                </a:solidFill>
              </a:rPr>
              <a:t>Cette </a:t>
            </a:r>
            <a:r>
              <a:rPr lang="fr-FR" dirty="0">
                <a:solidFill>
                  <a:srgbClr val="002060"/>
                </a:solidFill>
              </a:rPr>
              <a:t>faculté </a:t>
            </a:r>
            <a:r>
              <a:rPr lang="fr-FR" dirty="0" smtClean="0">
                <a:solidFill>
                  <a:srgbClr val="002060"/>
                </a:solidFill>
              </a:rPr>
              <a:t>a </a:t>
            </a:r>
            <a:r>
              <a:rPr lang="fr-FR" dirty="0">
                <a:solidFill>
                  <a:srgbClr val="002060"/>
                </a:solidFill>
              </a:rPr>
              <a:t>pour  objectif  de faciliter la gestion des activités de recherche des EPSCP</a:t>
            </a:r>
            <a:r>
              <a:rPr lang="fr-FR" dirty="0" smtClean="0">
                <a:solidFill>
                  <a:srgbClr val="002060"/>
                </a:solidFill>
              </a:rPr>
              <a:t>.</a:t>
            </a:r>
          </a:p>
          <a:p>
            <a:endParaRPr lang="fr-FR" sz="800" dirty="0">
              <a:solidFill>
                <a:srgbClr val="002060"/>
              </a:solidFill>
            </a:endParaRPr>
          </a:p>
          <a:p>
            <a:pPr algn="just"/>
            <a:r>
              <a:rPr lang="fr-FR" dirty="0" smtClean="0">
                <a:solidFill>
                  <a:srgbClr val="002060"/>
                </a:solidFill>
              </a:rPr>
              <a:t>Elle est </a:t>
            </a:r>
            <a:r>
              <a:rPr lang="fr-FR" dirty="0">
                <a:solidFill>
                  <a:srgbClr val="002060"/>
                </a:solidFill>
              </a:rPr>
              <a:t>mise en œuvre après accord recteur </a:t>
            </a: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21</a:t>
            </a:fld>
            <a:endParaRPr lang="fr-FR" altLang="fr-FR"/>
          </a:p>
        </p:txBody>
      </p:sp>
    </p:spTree>
    <p:extLst>
      <p:ext uri="{BB962C8B-B14F-4D97-AF65-F5344CB8AC3E}">
        <p14:creationId xmlns:p14="http://schemas.microsoft.com/office/powerpoint/2010/main" val="192775898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3139321"/>
          </a:xfrm>
          <a:prstGeom prst="rect">
            <a:avLst/>
          </a:prstGeom>
        </p:spPr>
        <p:txBody>
          <a:bodyPr wrap="square">
            <a:spAutoFit/>
          </a:bodyPr>
          <a:lstStyle/>
          <a:p>
            <a:pPr lvl="0" algn="ctr"/>
            <a:r>
              <a:rPr lang="fr-FR" b="1" dirty="0">
                <a:solidFill>
                  <a:srgbClr val="C00000"/>
                </a:solidFill>
              </a:rPr>
              <a:t>Prélèvement sur les réserves des fondations universitaires (FU)</a:t>
            </a:r>
            <a:endParaRPr lang="fr-FR" dirty="0">
              <a:solidFill>
                <a:srgbClr val="C00000"/>
              </a:solidFill>
            </a:endParaRPr>
          </a:p>
          <a:p>
            <a:pPr lvl="0" algn="ctr"/>
            <a:endParaRPr lang="fr-FR" dirty="0">
              <a:solidFill>
                <a:schemeClr val="accent3"/>
              </a:solidFill>
            </a:endParaRPr>
          </a:p>
          <a:p>
            <a:pPr algn="just"/>
            <a:r>
              <a:rPr lang="fr-FR" dirty="0" smtClean="0">
                <a:solidFill>
                  <a:srgbClr val="002060"/>
                </a:solidFill>
              </a:rPr>
              <a:t>Le conseil d’administration peut autoriser un prélèvement sur les réserves constituées par la FU à partir de ses résultats excédentaires des exercices précédents pour </a:t>
            </a:r>
            <a:r>
              <a:rPr lang="fr-FR" dirty="0">
                <a:solidFill>
                  <a:srgbClr val="002060"/>
                </a:solidFill>
              </a:rPr>
              <a:t>le financement d’opérations qu’elle réalise sur les ressources tirées de son </a:t>
            </a:r>
            <a:r>
              <a:rPr lang="fr-FR" dirty="0" smtClean="0">
                <a:solidFill>
                  <a:srgbClr val="002060"/>
                </a:solidFill>
              </a:rPr>
              <a:t>activité :</a:t>
            </a:r>
          </a:p>
          <a:p>
            <a:pPr algn="just"/>
            <a:endParaRPr lang="fr-FR" dirty="0" smtClean="0">
              <a:solidFill>
                <a:srgbClr val="002060"/>
              </a:solidFill>
            </a:endParaRPr>
          </a:p>
          <a:p>
            <a:pPr marL="285750" indent="-285750" algn="just">
              <a:buFontTx/>
              <a:buChar char="-"/>
            </a:pPr>
            <a:r>
              <a:rPr lang="fr-FR" dirty="0" smtClean="0">
                <a:solidFill>
                  <a:srgbClr val="002060"/>
                </a:solidFill>
              </a:rPr>
              <a:t>Suppression </a:t>
            </a:r>
            <a:r>
              <a:rPr lang="fr-FR" dirty="0">
                <a:solidFill>
                  <a:srgbClr val="002060"/>
                </a:solidFill>
              </a:rPr>
              <a:t>de l’autorisation préalable du </a:t>
            </a:r>
            <a:r>
              <a:rPr lang="fr-FR" dirty="0" smtClean="0">
                <a:solidFill>
                  <a:srgbClr val="002060"/>
                </a:solidFill>
              </a:rPr>
              <a:t>recteur pour </a:t>
            </a:r>
            <a:r>
              <a:rPr lang="fr-FR" dirty="0">
                <a:solidFill>
                  <a:srgbClr val="002060"/>
                </a:solidFill>
              </a:rPr>
              <a:t>permettre une telle </a:t>
            </a:r>
            <a:r>
              <a:rPr lang="fr-FR" dirty="0" smtClean="0">
                <a:solidFill>
                  <a:srgbClr val="002060"/>
                </a:solidFill>
              </a:rPr>
              <a:t>opération</a:t>
            </a:r>
          </a:p>
          <a:p>
            <a:pPr marL="285750" indent="-285750" algn="just">
              <a:buFontTx/>
              <a:buChar char="-"/>
            </a:pPr>
            <a:endParaRPr lang="fr-FR" dirty="0" smtClean="0">
              <a:solidFill>
                <a:srgbClr val="002060"/>
              </a:solidFill>
            </a:endParaRPr>
          </a:p>
          <a:p>
            <a:pPr marL="285750" indent="-285750" algn="just">
              <a:buFontTx/>
              <a:buChar char="-"/>
            </a:pPr>
            <a:r>
              <a:rPr lang="fr-FR" dirty="0" smtClean="0">
                <a:solidFill>
                  <a:srgbClr val="002060"/>
                </a:solidFill>
              </a:rPr>
              <a:t>Dérogation au principe général fixé à l’article R719-61 qui prévoit une autorisation du recteur pour prélever sur les réserves pour le financement d’opérations autres que des opérations d’investissement. </a:t>
            </a:r>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22</a:t>
            </a:fld>
            <a:endParaRPr lang="fr-FR" altLang="fr-FR"/>
          </a:p>
        </p:txBody>
      </p:sp>
    </p:spTree>
    <p:extLst>
      <p:ext uri="{BB962C8B-B14F-4D97-AF65-F5344CB8AC3E}">
        <p14:creationId xmlns:p14="http://schemas.microsoft.com/office/powerpoint/2010/main" val="115607232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4801314"/>
          </a:xfrm>
          <a:prstGeom prst="rect">
            <a:avLst/>
          </a:prstGeom>
        </p:spPr>
        <p:txBody>
          <a:bodyPr wrap="square">
            <a:spAutoFit/>
          </a:bodyPr>
          <a:lstStyle/>
          <a:p>
            <a:pPr lvl="0" algn="ctr"/>
            <a:r>
              <a:rPr lang="fr-FR" b="1" dirty="0">
                <a:solidFill>
                  <a:srgbClr val="C00000"/>
                </a:solidFill>
              </a:rPr>
              <a:t>Les règles applicables au budget annexe immobilier (BAI)</a:t>
            </a:r>
            <a:endParaRPr lang="fr-FR" dirty="0">
              <a:solidFill>
                <a:srgbClr val="C00000"/>
              </a:solidFill>
            </a:endParaRPr>
          </a:p>
          <a:p>
            <a:pPr lvl="0" algn="ctr"/>
            <a:endParaRPr lang="fr-FR" dirty="0">
              <a:solidFill>
                <a:schemeClr val="accent3"/>
              </a:solidFill>
            </a:endParaRPr>
          </a:p>
          <a:p>
            <a:pPr algn="just"/>
            <a:r>
              <a:rPr lang="fr-FR" dirty="0">
                <a:solidFill>
                  <a:srgbClr val="002060"/>
                </a:solidFill>
              </a:rPr>
              <a:t>La constitution d’un budget annexe immobilier est </a:t>
            </a:r>
            <a:r>
              <a:rPr lang="fr-FR" dirty="0" smtClean="0">
                <a:solidFill>
                  <a:srgbClr val="002060"/>
                </a:solidFill>
              </a:rPr>
              <a:t>rendue :</a:t>
            </a:r>
          </a:p>
          <a:p>
            <a:pPr marL="285750" indent="-285750" algn="just">
              <a:buClr>
                <a:schemeClr val="accent2">
                  <a:lumMod val="75000"/>
                </a:schemeClr>
              </a:buClr>
              <a:buFont typeface="Calibri" panose="020F0502020204030204" pitchFamily="34" charset="0"/>
              <a:buChar char="‒"/>
            </a:pPr>
            <a:r>
              <a:rPr lang="fr-FR" dirty="0" smtClean="0">
                <a:solidFill>
                  <a:srgbClr val="0070C0"/>
                </a:solidFill>
              </a:rPr>
              <a:t>obligatoire </a:t>
            </a:r>
            <a:r>
              <a:rPr lang="fr-FR" dirty="0">
                <a:solidFill>
                  <a:srgbClr val="0070C0"/>
                </a:solidFill>
              </a:rPr>
              <a:t>pour les établissements qui ont bénéficié de la dévolution du </a:t>
            </a:r>
            <a:r>
              <a:rPr lang="fr-FR" dirty="0" smtClean="0">
                <a:solidFill>
                  <a:srgbClr val="0070C0"/>
                </a:solidFill>
              </a:rPr>
              <a:t>patrimoine</a:t>
            </a:r>
          </a:p>
          <a:p>
            <a:pPr marL="285750" indent="-285750" algn="just">
              <a:buClr>
                <a:schemeClr val="accent2">
                  <a:lumMod val="75000"/>
                </a:schemeClr>
              </a:buClr>
              <a:buFont typeface="Calibri" panose="020F0502020204030204" pitchFamily="34" charset="0"/>
              <a:buChar char="‒"/>
            </a:pPr>
            <a:r>
              <a:rPr lang="fr-FR" dirty="0" smtClean="0">
                <a:solidFill>
                  <a:srgbClr val="0070C0"/>
                </a:solidFill>
              </a:rPr>
              <a:t>optionnelle </a:t>
            </a:r>
            <a:r>
              <a:rPr lang="fr-FR" dirty="0">
                <a:solidFill>
                  <a:srgbClr val="0070C0"/>
                </a:solidFill>
              </a:rPr>
              <a:t>pour les autres établissements</a:t>
            </a:r>
            <a:r>
              <a:rPr lang="fr-FR" dirty="0" smtClean="0">
                <a:solidFill>
                  <a:srgbClr val="0070C0"/>
                </a:solidFill>
              </a:rPr>
              <a:t>.</a:t>
            </a:r>
          </a:p>
          <a:p>
            <a:pPr marL="285750" indent="-285750" algn="just">
              <a:buClr>
                <a:schemeClr val="accent2">
                  <a:lumMod val="75000"/>
                </a:schemeClr>
              </a:buClr>
              <a:buFont typeface="Calibri" panose="020F0502020204030204" pitchFamily="34" charset="0"/>
              <a:buChar char="‒"/>
            </a:pPr>
            <a:endParaRPr lang="fr-FR" dirty="0">
              <a:solidFill>
                <a:srgbClr val="0070C0"/>
              </a:solidFill>
            </a:endParaRPr>
          </a:p>
          <a:p>
            <a:pPr algn="just"/>
            <a:r>
              <a:rPr lang="fr-FR" dirty="0">
                <a:solidFill>
                  <a:srgbClr val="002060"/>
                </a:solidFill>
              </a:rPr>
              <a:t>Dans ce dernier cas, cette faculté est ouverte </a:t>
            </a:r>
            <a:r>
              <a:rPr lang="fr-FR" dirty="0" smtClean="0">
                <a:solidFill>
                  <a:srgbClr val="002060"/>
                </a:solidFill>
              </a:rPr>
              <a:t>:</a:t>
            </a:r>
          </a:p>
          <a:p>
            <a:pPr marL="285750" indent="-285750" algn="just">
              <a:buFontTx/>
              <a:buChar char="-"/>
            </a:pPr>
            <a:r>
              <a:rPr lang="fr-FR" dirty="0" smtClean="0">
                <a:solidFill>
                  <a:srgbClr val="0070C0"/>
                </a:solidFill>
              </a:rPr>
              <a:t>par </a:t>
            </a:r>
            <a:r>
              <a:rPr lang="fr-FR" dirty="0">
                <a:solidFill>
                  <a:srgbClr val="0070C0"/>
                </a:solidFill>
              </a:rPr>
              <a:t>arrêté conjoint des ministres de tutelle et du ministre chargé du budget</a:t>
            </a:r>
            <a:r>
              <a:rPr lang="fr-FR" dirty="0" smtClean="0">
                <a:solidFill>
                  <a:srgbClr val="0070C0"/>
                </a:solidFill>
              </a:rPr>
              <a:t>,</a:t>
            </a:r>
          </a:p>
          <a:p>
            <a:pPr marL="285750" indent="-285750" algn="just">
              <a:buFontTx/>
              <a:buChar char="-"/>
            </a:pPr>
            <a:r>
              <a:rPr lang="fr-FR" dirty="0" smtClean="0">
                <a:solidFill>
                  <a:srgbClr val="0070C0"/>
                </a:solidFill>
              </a:rPr>
              <a:t>sur </a:t>
            </a:r>
            <a:r>
              <a:rPr lang="fr-FR" dirty="0">
                <a:solidFill>
                  <a:srgbClr val="0070C0"/>
                </a:solidFill>
              </a:rPr>
              <a:t>proposition du président ou du directeur de l’établissement</a:t>
            </a:r>
            <a:r>
              <a:rPr lang="fr-FR" dirty="0" smtClean="0">
                <a:solidFill>
                  <a:srgbClr val="0070C0"/>
                </a:solidFill>
              </a:rPr>
              <a:t>.</a:t>
            </a:r>
          </a:p>
          <a:p>
            <a:pPr algn="just"/>
            <a:endParaRPr lang="fr-FR" dirty="0">
              <a:solidFill>
                <a:srgbClr val="002060"/>
              </a:solidFill>
            </a:endParaRPr>
          </a:p>
          <a:p>
            <a:pPr algn="just"/>
            <a:r>
              <a:rPr lang="fr-FR" dirty="0">
                <a:solidFill>
                  <a:srgbClr val="002060"/>
                </a:solidFill>
              </a:rPr>
              <a:t>Les règles applicables au budget annexe du service d’activités industrielles et commerciales </a:t>
            </a:r>
            <a:r>
              <a:rPr lang="fr-FR" dirty="0" smtClean="0">
                <a:solidFill>
                  <a:srgbClr val="002060"/>
                </a:solidFill>
              </a:rPr>
              <a:t>(SAIC) sont </a:t>
            </a:r>
            <a:r>
              <a:rPr lang="fr-FR" dirty="0">
                <a:solidFill>
                  <a:srgbClr val="002060"/>
                </a:solidFill>
              </a:rPr>
              <a:t>transposées au budget annexe immobilier s’agissant de la présentation du budget, de l’appréciation de l’équilibre, de son élaboration et des modifications qui pourraient être apportées, sous les deux réserves </a:t>
            </a:r>
            <a:r>
              <a:rPr lang="fr-FR" dirty="0" smtClean="0">
                <a:solidFill>
                  <a:srgbClr val="002060"/>
                </a:solidFill>
              </a:rPr>
              <a:t>suivantes :</a:t>
            </a:r>
          </a:p>
          <a:p>
            <a:pPr marL="285750" indent="-285750" algn="just">
              <a:buClr>
                <a:schemeClr val="accent2">
                  <a:lumMod val="75000"/>
                </a:schemeClr>
              </a:buClr>
              <a:buFont typeface="Calibri" panose="020F0502020204030204" pitchFamily="34" charset="0"/>
              <a:buChar char="‒"/>
            </a:pPr>
            <a:r>
              <a:rPr lang="fr-FR" dirty="0" smtClean="0">
                <a:solidFill>
                  <a:srgbClr val="0070C0"/>
                </a:solidFill>
              </a:rPr>
              <a:t>les </a:t>
            </a:r>
            <a:r>
              <a:rPr lang="fr-FR" dirty="0">
                <a:solidFill>
                  <a:srgbClr val="0070C0"/>
                </a:solidFill>
              </a:rPr>
              <a:t>crédits du budget annexe immobilier sont limitatifs </a:t>
            </a:r>
          </a:p>
          <a:p>
            <a:pPr marL="285750" indent="-285750" algn="just">
              <a:buClr>
                <a:schemeClr val="accent2">
                  <a:lumMod val="75000"/>
                </a:schemeClr>
              </a:buClr>
              <a:buFont typeface="Calibri" panose="020F0502020204030204" pitchFamily="34" charset="0"/>
              <a:buChar char="‒"/>
            </a:pPr>
            <a:r>
              <a:rPr lang="fr-FR" dirty="0">
                <a:solidFill>
                  <a:srgbClr val="0070C0"/>
                </a:solidFill>
              </a:rPr>
              <a:t>ils sont présentés par nature au sein de deux enveloppes (fonctionnement, investissement</a:t>
            </a:r>
            <a:r>
              <a:rPr lang="fr-FR" dirty="0" smtClean="0">
                <a:solidFill>
                  <a:srgbClr val="0070C0"/>
                </a:solidFill>
              </a:rPr>
              <a:t>).</a:t>
            </a:r>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23</a:t>
            </a:fld>
            <a:endParaRPr lang="fr-FR" altLang="fr-FR"/>
          </a:p>
        </p:txBody>
      </p:sp>
    </p:spTree>
    <p:extLst>
      <p:ext uri="{BB962C8B-B14F-4D97-AF65-F5344CB8AC3E}">
        <p14:creationId xmlns:p14="http://schemas.microsoft.com/office/powerpoint/2010/main" val="273263106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3416320"/>
          </a:xfrm>
          <a:prstGeom prst="rect">
            <a:avLst/>
          </a:prstGeom>
        </p:spPr>
        <p:txBody>
          <a:bodyPr wrap="square">
            <a:spAutoFit/>
          </a:bodyPr>
          <a:lstStyle/>
          <a:p>
            <a:pPr algn="ctr"/>
            <a:r>
              <a:rPr lang="fr-FR" b="1" dirty="0" smtClean="0">
                <a:solidFill>
                  <a:srgbClr val="C00000"/>
                </a:solidFill>
              </a:rPr>
              <a:t>Contrat </a:t>
            </a:r>
            <a:r>
              <a:rPr lang="fr-FR" b="1" dirty="0">
                <a:solidFill>
                  <a:srgbClr val="C00000"/>
                </a:solidFill>
              </a:rPr>
              <a:t>d’objectifs et de moyens (COM</a:t>
            </a:r>
            <a:r>
              <a:rPr lang="fr-FR" b="1" dirty="0" smtClean="0">
                <a:solidFill>
                  <a:srgbClr val="C00000"/>
                </a:solidFill>
              </a:rPr>
              <a:t>)</a:t>
            </a:r>
            <a:r>
              <a:rPr lang="fr-FR" dirty="0">
                <a:solidFill>
                  <a:srgbClr val="002060"/>
                </a:solidFill>
              </a:rPr>
              <a:t> </a:t>
            </a:r>
            <a:r>
              <a:rPr lang="fr-FR" dirty="0" smtClean="0">
                <a:solidFill>
                  <a:srgbClr val="002060"/>
                </a:solidFill>
              </a:rPr>
              <a:t/>
            </a:r>
            <a:br>
              <a:rPr lang="fr-FR" dirty="0" smtClean="0">
                <a:solidFill>
                  <a:srgbClr val="002060"/>
                </a:solidFill>
              </a:rPr>
            </a:br>
            <a:r>
              <a:rPr lang="fr-FR" dirty="0" smtClean="0">
                <a:solidFill>
                  <a:srgbClr val="002060"/>
                </a:solidFill>
              </a:rPr>
              <a:t>instrument </a:t>
            </a:r>
            <a:r>
              <a:rPr lang="fr-FR" dirty="0">
                <a:solidFill>
                  <a:srgbClr val="002060"/>
                </a:solidFill>
              </a:rPr>
              <a:t>du dialogue de gestion entre l’université et ses composantes. </a:t>
            </a:r>
          </a:p>
          <a:p>
            <a:pPr lvl="0" algn="ctr"/>
            <a:endParaRPr lang="fr-FR" dirty="0">
              <a:solidFill>
                <a:srgbClr val="C00000"/>
              </a:solidFill>
            </a:endParaRPr>
          </a:p>
          <a:p>
            <a:pPr lvl="0" algn="ctr"/>
            <a:endParaRPr lang="fr-FR" dirty="0">
              <a:solidFill>
                <a:schemeClr val="accent3"/>
              </a:solidFill>
            </a:endParaRPr>
          </a:p>
          <a:p>
            <a:pPr algn="just"/>
            <a:r>
              <a:rPr lang="fr-FR" dirty="0" smtClean="0">
                <a:solidFill>
                  <a:srgbClr val="002060"/>
                </a:solidFill>
              </a:rPr>
              <a:t>Périmètre </a:t>
            </a:r>
            <a:r>
              <a:rPr lang="fr-FR" dirty="0">
                <a:solidFill>
                  <a:srgbClr val="002060"/>
                </a:solidFill>
              </a:rPr>
              <a:t>du contrat d’objectifs et de moyens conclu entre l’université et les instituts et écoles </a:t>
            </a:r>
            <a:r>
              <a:rPr lang="fr-FR" dirty="0" smtClean="0">
                <a:solidFill>
                  <a:srgbClr val="002060"/>
                </a:solidFill>
              </a:rPr>
              <a:t>internes disposant d’un budget propre intégré :</a:t>
            </a:r>
          </a:p>
          <a:p>
            <a:pPr marL="285750" indent="-285750" algn="just">
              <a:buFontTx/>
              <a:buChar char="-"/>
            </a:pPr>
            <a:r>
              <a:rPr lang="fr-FR" dirty="0" smtClean="0">
                <a:solidFill>
                  <a:srgbClr val="002060"/>
                </a:solidFill>
              </a:rPr>
              <a:t>Emplois alloués par l’établissement,</a:t>
            </a:r>
          </a:p>
          <a:p>
            <a:pPr marL="285750" indent="-285750" algn="just">
              <a:buFontTx/>
              <a:buChar char="-"/>
            </a:pPr>
            <a:r>
              <a:rPr lang="fr-FR" dirty="0" smtClean="0">
                <a:solidFill>
                  <a:srgbClr val="002060"/>
                </a:solidFill>
              </a:rPr>
              <a:t>Ressources de la composante,</a:t>
            </a:r>
          </a:p>
          <a:p>
            <a:pPr marL="285750" indent="-285750" algn="just">
              <a:buFontTx/>
              <a:buChar char="-"/>
            </a:pPr>
            <a:r>
              <a:rPr lang="fr-FR" dirty="0" smtClean="0">
                <a:solidFill>
                  <a:srgbClr val="002060"/>
                </a:solidFill>
              </a:rPr>
              <a:t>…</a:t>
            </a:r>
            <a:endParaRPr lang="fr-FR" dirty="0">
              <a:solidFill>
                <a:srgbClr val="002060"/>
              </a:solidFill>
            </a:endParaRPr>
          </a:p>
          <a:p>
            <a:pPr algn="just"/>
            <a:endParaRPr lang="fr-FR" dirty="0" smtClean="0">
              <a:solidFill>
                <a:srgbClr val="002060"/>
              </a:solidFill>
            </a:endParaRPr>
          </a:p>
          <a:p>
            <a:pPr algn="just"/>
            <a:r>
              <a:rPr lang="fr-FR" dirty="0" smtClean="0">
                <a:solidFill>
                  <a:srgbClr val="002060"/>
                </a:solidFill>
              </a:rPr>
              <a:t>Le modèle de COM université-IUT devrait être simplifié suite à la publication du projet de décret </a:t>
            </a:r>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24</a:t>
            </a:fld>
            <a:endParaRPr lang="fr-FR" altLang="fr-FR"/>
          </a:p>
        </p:txBody>
      </p:sp>
    </p:spTree>
    <p:extLst>
      <p:ext uri="{BB962C8B-B14F-4D97-AF65-F5344CB8AC3E}">
        <p14:creationId xmlns:p14="http://schemas.microsoft.com/office/powerpoint/2010/main" val="258529334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2308324"/>
          </a:xfrm>
          <a:prstGeom prst="rect">
            <a:avLst/>
          </a:prstGeom>
        </p:spPr>
        <p:txBody>
          <a:bodyPr wrap="square">
            <a:spAutoFit/>
          </a:bodyPr>
          <a:lstStyle/>
          <a:p>
            <a:pPr algn="ctr"/>
            <a:r>
              <a:rPr lang="fr-FR" b="1" dirty="0">
                <a:solidFill>
                  <a:srgbClr val="C00000"/>
                </a:solidFill>
              </a:rPr>
              <a:t>Certification des EPSCP non RCE</a:t>
            </a:r>
            <a:endParaRPr lang="fr-FR" dirty="0">
              <a:solidFill>
                <a:srgbClr val="C00000"/>
              </a:solidFill>
            </a:endParaRPr>
          </a:p>
          <a:p>
            <a:pPr lvl="0" algn="ctr"/>
            <a:endParaRPr lang="fr-FR" dirty="0">
              <a:solidFill>
                <a:schemeClr val="accent3"/>
              </a:solidFill>
            </a:endParaRPr>
          </a:p>
          <a:p>
            <a:pPr algn="just">
              <a:lnSpc>
                <a:spcPct val="150000"/>
              </a:lnSpc>
            </a:pPr>
            <a:r>
              <a:rPr lang="fr-FR" dirty="0">
                <a:solidFill>
                  <a:srgbClr val="002060"/>
                </a:solidFill>
              </a:rPr>
              <a:t>Dans l’hypothèse où un EPSCP choisit de soumettre ses comptes à </a:t>
            </a:r>
            <a:r>
              <a:rPr lang="fr-FR" dirty="0" smtClean="0">
                <a:solidFill>
                  <a:srgbClr val="002060"/>
                </a:solidFill>
              </a:rPr>
              <a:t>certification</a:t>
            </a:r>
          </a:p>
          <a:p>
            <a:pPr algn="just">
              <a:lnSpc>
                <a:spcPct val="150000"/>
              </a:lnSpc>
            </a:pPr>
            <a:endParaRPr lang="fr-FR" dirty="0" smtClean="0">
              <a:solidFill>
                <a:srgbClr val="002060"/>
              </a:solidFill>
            </a:endParaRPr>
          </a:p>
          <a:p>
            <a:pPr lvl="1" algn="just"/>
            <a:r>
              <a:rPr lang="fr-FR" dirty="0" smtClean="0">
                <a:solidFill>
                  <a:srgbClr val="002060"/>
                </a:solidFill>
              </a:rPr>
              <a:t> </a:t>
            </a:r>
            <a:r>
              <a:rPr lang="fr-FR" dirty="0">
                <a:solidFill>
                  <a:srgbClr val="002060"/>
                </a:solidFill>
              </a:rPr>
              <a:t>le rapport des commissaires aux comptes doit obligatoirement figurer à l’appui de la délibération relative au compte financier.</a:t>
            </a:r>
          </a:p>
          <a:p>
            <a:pPr algn="just"/>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25</a:t>
            </a:fld>
            <a:endParaRPr lang="fr-FR" altLang="fr-FR"/>
          </a:p>
        </p:txBody>
      </p:sp>
      <p:sp>
        <p:nvSpPr>
          <p:cNvPr id="5" name="Flèche droite 4"/>
          <p:cNvSpPr/>
          <p:nvPr/>
        </p:nvSpPr>
        <p:spPr>
          <a:xfrm>
            <a:off x="397444" y="3284984"/>
            <a:ext cx="432048" cy="220711"/>
          </a:xfrm>
          <a:prstGeom prst="rightArrow">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4852129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2585323"/>
          </a:xfrm>
          <a:prstGeom prst="rect">
            <a:avLst/>
          </a:prstGeom>
        </p:spPr>
        <p:txBody>
          <a:bodyPr wrap="square">
            <a:spAutoFit/>
          </a:bodyPr>
          <a:lstStyle/>
          <a:p>
            <a:pPr algn="ctr"/>
            <a:r>
              <a:rPr lang="fr-FR" b="1" dirty="0" smtClean="0">
                <a:solidFill>
                  <a:srgbClr val="C00000"/>
                </a:solidFill>
              </a:rPr>
              <a:t>Paye à façon</a:t>
            </a:r>
            <a:endParaRPr lang="fr-FR" dirty="0">
              <a:solidFill>
                <a:srgbClr val="C00000"/>
              </a:solidFill>
            </a:endParaRPr>
          </a:p>
          <a:p>
            <a:pPr lvl="0" algn="just"/>
            <a:endParaRPr lang="fr-FR" dirty="0" smtClean="0">
              <a:solidFill>
                <a:schemeClr val="accent3"/>
              </a:solidFill>
            </a:endParaRPr>
          </a:p>
          <a:p>
            <a:pPr lvl="0" algn="just"/>
            <a:endParaRPr lang="fr-FR" dirty="0" smtClean="0">
              <a:solidFill>
                <a:srgbClr val="002060"/>
              </a:solidFill>
            </a:endParaRPr>
          </a:p>
          <a:p>
            <a:pPr lvl="0" algn="just">
              <a:lnSpc>
                <a:spcPct val="150000"/>
              </a:lnSpc>
            </a:pPr>
            <a:r>
              <a:rPr lang="fr-FR" dirty="0" smtClean="0">
                <a:solidFill>
                  <a:srgbClr val="002060"/>
                </a:solidFill>
              </a:rPr>
              <a:t>Possibilité pour les établissements non RCE d’appliquer le 1° de l’article D719-105 du CDE = conclure une convention de prestation de services entre l’établissement et la </a:t>
            </a:r>
            <a:r>
              <a:rPr lang="fr-FR" dirty="0" err="1" smtClean="0">
                <a:solidFill>
                  <a:srgbClr val="002060"/>
                </a:solidFill>
              </a:rPr>
              <a:t>DRFiP</a:t>
            </a:r>
            <a:r>
              <a:rPr lang="fr-FR" dirty="0" smtClean="0">
                <a:solidFill>
                  <a:srgbClr val="002060"/>
                </a:solidFill>
              </a:rPr>
              <a:t> afin d’assurer la mise en paiement des rémunérations mensuelles des personnels de l’établissement.</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26</a:t>
            </a:fld>
            <a:endParaRPr lang="fr-FR" altLang="fr-FR"/>
          </a:p>
        </p:txBody>
      </p:sp>
    </p:spTree>
    <p:extLst>
      <p:ext uri="{BB962C8B-B14F-4D97-AF65-F5344CB8AC3E}">
        <p14:creationId xmlns:p14="http://schemas.microsoft.com/office/powerpoint/2010/main" val="131499279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87624" y="260648"/>
            <a:ext cx="7956376" cy="1143000"/>
          </a:xfrm>
        </p:spPr>
        <p:txBody>
          <a:bodyPr>
            <a:normAutofit fontScale="90000"/>
          </a:bodyPr>
          <a:lstStyle/>
          <a:p>
            <a:pPr marL="514350" indent="-514350">
              <a:lnSpc>
                <a:spcPct val="150000"/>
              </a:lnSpc>
            </a:pPr>
            <a:r>
              <a:rPr lang="fr-FR" altLang="fr-FR" b="1" dirty="0" smtClean="0"/>
              <a:t>III. </a:t>
            </a:r>
            <a:r>
              <a:rPr lang="fr-FR" altLang="fr-FR" dirty="0"/>
              <a:t>Autres dispositions : reports, budget annexe, immobilier, </a:t>
            </a:r>
            <a:r>
              <a:rPr lang="fr-FR" altLang="fr-FR" dirty="0" smtClean="0"/>
              <a:t>…</a:t>
            </a:r>
            <a:endParaRPr lang="fr-FR" altLang="fr-FR" dirty="0"/>
          </a:p>
        </p:txBody>
      </p:sp>
      <p:sp>
        <p:nvSpPr>
          <p:cNvPr id="2" name="Rectangle 1"/>
          <p:cNvSpPr/>
          <p:nvPr/>
        </p:nvSpPr>
        <p:spPr>
          <a:xfrm>
            <a:off x="259394" y="1843257"/>
            <a:ext cx="8561074" cy="4247317"/>
          </a:xfrm>
          <a:prstGeom prst="rect">
            <a:avLst/>
          </a:prstGeom>
        </p:spPr>
        <p:txBody>
          <a:bodyPr wrap="square">
            <a:spAutoFit/>
          </a:bodyPr>
          <a:lstStyle/>
          <a:p>
            <a:pPr lvl="0" algn="ctr">
              <a:lnSpc>
                <a:spcPct val="150000"/>
              </a:lnSpc>
            </a:pPr>
            <a:r>
              <a:rPr lang="fr-FR" b="1" dirty="0">
                <a:solidFill>
                  <a:srgbClr val="C00000"/>
                </a:solidFill>
              </a:rPr>
              <a:t>Contrôle budgétaire de Condorcet et de </a:t>
            </a:r>
            <a:r>
              <a:rPr lang="fr-FR" b="1" dirty="0" err="1">
                <a:solidFill>
                  <a:srgbClr val="C00000"/>
                </a:solidFill>
              </a:rPr>
              <a:t>Paristech</a:t>
            </a:r>
            <a:endParaRPr lang="fr-FR" dirty="0">
              <a:solidFill>
                <a:srgbClr val="C00000"/>
              </a:solidFill>
            </a:endParaRPr>
          </a:p>
          <a:p>
            <a:pPr lvl="0" algn="ctr">
              <a:lnSpc>
                <a:spcPct val="150000"/>
              </a:lnSpc>
            </a:pPr>
            <a:endParaRPr lang="fr-FR" dirty="0">
              <a:solidFill>
                <a:schemeClr val="accent3"/>
              </a:solidFill>
            </a:endParaRPr>
          </a:p>
          <a:p>
            <a:pPr algn="just">
              <a:lnSpc>
                <a:spcPct val="150000"/>
              </a:lnSpc>
            </a:pPr>
            <a:r>
              <a:rPr lang="fr-FR" dirty="0">
                <a:solidFill>
                  <a:srgbClr val="002060"/>
                </a:solidFill>
              </a:rPr>
              <a:t>La loi </a:t>
            </a:r>
            <a:r>
              <a:rPr lang="fr-FR" dirty="0" smtClean="0">
                <a:solidFill>
                  <a:srgbClr val="002060"/>
                </a:solidFill>
              </a:rPr>
              <a:t>relative à l’enseignement supérieur et à la recherche du </a:t>
            </a:r>
            <a:r>
              <a:rPr lang="fr-FR" dirty="0">
                <a:solidFill>
                  <a:srgbClr val="002060"/>
                </a:solidFill>
              </a:rPr>
              <a:t>22 juillet 2013 transforme les EPCS (supports des PRES) en EPSCP non RCE. </a:t>
            </a:r>
            <a:endParaRPr lang="fr-FR" dirty="0" smtClean="0">
              <a:solidFill>
                <a:srgbClr val="002060"/>
              </a:solidFill>
            </a:endParaRPr>
          </a:p>
          <a:p>
            <a:pPr algn="just">
              <a:lnSpc>
                <a:spcPct val="150000"/>
              </a:lnSpc>
            </a:pPr>
            <a:endParaRPr lang="fr-FR" dirty="0">
              <a:solidFill>
                <a:srgbClr val="002060"/>
              </a:solidFill>
            </a:endParaRPr>
          </a:p>
          <a:p>
            <a:pPr algn="just">
              <a:lnSpc>
                <a:spcPct val="150000"/>
              </a:lnSpc>
            </a:pPr>
            <a:r>
              <a:rPr lang="fr-FR" b="1" dirty="0">
                <a:solidFill>
                  <a:srgbClr val="002060"/>
                </a:solidFill>
              </a:rPr>
              <a:t>Par exception, </a:t>
            </a:r>
            <a:r>
              <a:rPr lang="fr-FR" dirty="0">
                <a:solidFill>
                  <a:srgbClr val="002060"/>
                </a:solidFill>
              </a:rPr>
              <a:t>la loi maintient le statut </a:t>
            </a:r>
            <a:r>
              <a:rPr lang="fr-FR" dirty="0" smtClean="0">
                <a:solidFill>
                  <a:srgbClr val="002060"/>
                </a:solidFill>
              </a:rPr>
              <a:t>d’EPCS</a:t>
            </a:r>
            <a:r>
              <a:rPr lang="fr-FR" dirty="0">
                <a:solidFill>
                  <a:srgbClr val="002060"/>
                </a:solidFill>
              </a:rPr>
              <a:t> </a:t>
            </a:r>
            <a:r>
              <a:rPr lang="fr-FR" dirty="0" smtClean="0">
                <a:solidFill>
                  <a:srgbClr val="002060"/>
                </a:solidFill>
              </a:rPr>
              <a:t>pour, notamment, </a:t>
            </a:r>
            <a:r>
              <a:rPr lang="fr-FR" dirty="0">
                <a:solidFill>
                  <a:srgbClr val="002060"/>
                </a:solidFill>
              </a:rPr>
              <a:t>deux </a:t>
            </a:r>
            <a:r>
              <a:rPr lang="fr-FR" dirty="0" smtClean="0">
                <a:solidFill>
                  <a:srgbClr val="002060"/>
                </a:solidFill>
              </a:rPr>
              <a:t>d’</a:t>
            </a:r>
            <a:r>
              <a:rPr lang="fr-FR" dirty="0" err="1" smtClean="0">
                <a:solidFill>
                  <a:srgbClr val="002060"/>
                </a:solidFill>
              </a:rPr>
              <a:t>entre-eux</a:t>
            </a:r>
            <a:r>
              <a:rPr lang="fr-FR" dirty="0" smtClean="0">
                <a:solidFill>
                  <a:srgbClr val="002060"/>
                </a:solidFill>
              </a:rPr>
              <a:t> </a:t>
            </a:r>
            <a:r>
              <a:rPr lang="fr-FR" dirty="0">
                <a:solidFill>
                  <a:srgbClr val="002060"/>
                </a:solidFill>
              </a:rPr>
              <a:t>(Condorcet, </a:t>
            </a:r>
            <a:r>
              <a:rPr lang="fr-FR" dirty="0" err="1">
                <a:solidFill>
                  <a:srgbClr val="002060"/>
                </a:solidFill>
              </a:rPr>
              <a:t>Paritech</a:t>
            </a:r>
            <a:r>
              <a:rPr lang="fr-FR" dirty="0">
                <a:solidFill>
                  <a:srgbClr val="002060"/>
                </a:solidFill>
              </a:rPr>
              <a:t>) </a:t>
            </a:r>
            <a:endParaRPr lang="fr-FR" dirty="0" smtClean="0">
              <a:solidFill>
                <a:srgbClr val="002060"/>
              </a:solidFill>
            </a:endParaRPr>
          </a:p>
          <a:p>
            <a:pPr algn="just">
              <a:lnSpc>
                <a:spcPct val="150000"/>
              </a:lnSpc>
            </a:pPr>
            <a:endParaRPr lang="fr-FR" dirty="0">
              <a:solidFill>
                <a:srgbClr val="002060"/>
              </a:solidFill>
            </a:endParaRPr>
          </a:p>
          <a:p>
            <a:pPr algn="just">
              <a:lnSpc>
                <a:spcPct val="150000"/>
              </a:lnSpc>
            </a:pPr>
            <a:r>
              <a:rPr lang="fr-FR" dirty="0" smtClean="0">
                <a:solidFill>
                  <a:srgbClr val="002060"/>
                </a:solidFill>
              </a:rPr>
              <a:t>Dans </a:t>
            </a:r>
            <a:r>
              <a:rPr lang="fr-FR" dirty="0">
                <a:solidFill>
                  <a:srgbClr val="002060"/>
                </a:solidFill>
              </a:rPr>
              <a:t>ce cas, le projet de décret précise que, par dérogation au GBCP, l’autorité chargée du contrôle budgétaire </a:t>
            </a:r>
            <a:r>
              <a:rPr lang="fr-FR" dirty="0" smtClean="0">
                <a:solidFill>
                  <a:srgbClr val="002060"/>
                </a:solidFill>
              </a:rPr>
              <a:t>est </a:t>
            </a:r>
            <a:r>
              <a:rPr lang="fr-FR" dirty="0">
                <a:solidFill>
                  <a:srgbClr val="002060"/>
                </a:solidFill>
              </a:rPr>
              <a:t>le </a:t>
            </a:r>
            <a:r>
              <a:rPr lang="fr-FR" b="1" dirty="0" smtClean="0">
                <a:solidFill>
                  <a:srgbClr val="002060"/>
                </a:solidFill>
              </a:rPr>
              <a:t>recteur de l’académie de Paris</a:t>
            </a:r>
            <a:r>
              <a:rPr lang="fr-FR" dirty="0" smtClean="0">
                <a:solidFill>
                  <a:srgbClr val="002060"/>
                </a:solidFill>
              </a:rPr>
              <a:t>.</a:t>
            </a:r>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27</a:t>
            </a:fld>
            <a:endParaRPr lang="fr-FR" altLang="fr-FR"/>
          </a:p>
        </p:txBody>
      </p:sp>
    </p:spTree>
    <p:extLst>
      <p:ext uri="{BB962C8B-B14F-4D97-AF65-F5344CB8AC3E}">
        <p14:creationId xmlns:p14="http://schemas.microsoft.com/office/powerpoint/2010/main" val="314582459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Conclusion</a:t>
            </a:r>
            <a:br>
              <a:rPr lang="fr-FR" altLang="fr-FR" dirty="0" smtClean="0">
                <a:solidFill>
                  <a:schemeClr val="accent1"/>
                </a:solidFill>
              </a:rPr>
            </a:br>
            <a:endParaRPr lang="fr-FR" dirty="0">
              <a:solidFill>
                <a:schemeClr val="accent1"/>
              </a:solidFill>
            </a:endParaRPr>
          </a:p>
        </p:txBody>
      </p:sp>
      <p:sp>
        <p:nvSpPr>
          <p:cNvPr id="3" name="Espace réservé du numéro de diapositive 2"/>
          <p:cNvSpPr>
            <a:spLocks noGrp="1"/>
          </p:cNvSpPr>
          <p:nvPr>
            <p:ph type="sldNum" sz="quarter" idx="12"/>
          </p:nvPr>
        </p:nvSpPr>
        <p:spPr/>
        <p:txBody>
          <a:bodyPr/>
          <a:lstStyle/>
          <a:p>
            <a:fld id="{28380593-0828-4E54-A593-391E6A4151D9}" type="slidenum">
              <a:rPr lang="fr-FR" altLang="fr-FR" smtClean="0"/>
              <a:pPr/>
              <a:t>28</a:t>
            </a:fld>
            <a:endParaRPr lang="fr-FR" altLang="fr-FR"/>
          </a:p>
        </p:txBody>
      </p:sp>
      <p:sp>
        <p:nvSpPr>
          <p:cNvPr id="5" name="ZoneTexte 4"/>
          <p:cNvSpPr txBox="1"/>
          <p:nvPr/>
        </p:nvSpPr>
        <p:spPr>
          <a:xfrm>
            <a:off x="1475656" y="2451392"/>
            <a:ext cx="6840760" cy="1477328"/>
          </a:xfrm>
          <a:prstGeom prst="rect">
            <a:avLst/>
          </a:prstGeom>
          <a:noFill/>
        </p:spPr>
        <p:txBody>
          <a:bodyPr wrap="square" rtlCol="0">
            <a:spAutoFit/>
          </a:bodyPr>
          <a:lstStyle/>
          <a:p>
            <a:pPr marL="285750" indent="-285750" algn="just">
              <a:buFont typeface="Wingdings" panose="05000000000000000000" pitchFamily="2" charset="2"/>
              <a:buChar char="§"/>
            </a:pPr>
            <a:r>
              <a:rPr lang="fr-FR" dirty="0" smtClean="0">
                <a:solidFill>
                  <a:srgbClr val="002060"/>
                </a:solidFill>
              </a:rPr>
              <a:t>Homogénéiser le cadre de travail</a:t>
            </a:r>
          </a:p>
          <a:p>
            <a:pPr marL="285750" indent="-285750" algn="just">
              <a:buFont typeface="Wingdings" panose="05000000000000000000" pitchFamily="2" charset="2"/>
              <a:buChar char="§"/>
            </a:pPr>
            <a:endParaRPr lang="fr-FR" dirty="0">
              <a:solidFill>
                <a:srgbClr val="002060"/>
              </a:solidFill>
            </a:endParaRPr>
          </a:p>
          <a:p>
            <a:pPr marL="285750" indent="-285750" algn="just">
              <a:buFont typeface="Wingdings" panose="05000000000000000000" pitchFamily="2" charset="2"/>
              <a:buChar char="§"/>
            </a:pPr>
            <a:r>
              <a:rPr lang="fr-FR" dirty="0" smtClean="0">
                <a:solidFill>
                  <a:srgbClr val="002060"/>
                </a:solidFill>
              </a:rPr>
              <a:t>Responsabiliser l’établissement en situation de déficit qui n’est pas dépossédé de ses prérogatives budgétaires (= le recteur intervient </a:t>
            </a:r>
            <a:r>
              <a:rPr lang="fr-FR" u="sng" dirty="0" smtClean="0">
                <a:solidFill>
                  <a:srgbClr val="002060"/>
                </a:solidFill>
              </a:rPr>
              <a:t>mais</a:t>
            </a:r>
            <a:r>
              <a:rPr lang="fr-FR" dirty="0" smtClean="0">
                <a:solidFill>
                  <a:srgbClr val="002060"/>
                </a:solidFill>
              </a:rPr>
              <a:t> l’établissement garde la main)</a:t>
            </a:r>
            <a:endParaRPr lang="fr-FR" dirty="0">
              <a:solidFill>
                <a:srgbClr val="002060"/>
              </a:solidFill>
            </a:endParaRPr>
          </a:p>
        </p:txBody>
      </p:sp>
    </p:spTree>
    <p:extLst>
      <p:ext uri="{BB962C8B-B14F-4D97-AF65-F5344CB8AC3E}">
        <p14:creationId xmlns:p14="http://schemas.microsoft.com/office/powerpoint/2010/main" val="311321121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br>
              <a:rPr lang="fr-FR" altLang="fr-FR" dirty="0" smtClean="0">
                <a:solidFill>
                  <a:schemeClr val="accent1"/>
                </a:solidFill>
              </a:rPr>
            </a:br>
            <a:endParaRPr lang="fr-FR" dirty="0">
              <a:solidFill>
                <a:schemeClr val="accent1"/>
              </a:solidFill>
            </a:endParaRPr>
          </a:p>
        </p:txBody>
      </p:sp>
      <p:sp>
        <p:nvSpPr>
          <p:cNvPr id="35849" name="Text Box 9"/>
          <p:cNvSpPr txBox="1">
            <a:spLocks noChangeArrowheads="1"/>
          </p:cNvSpPr>
          <p:nvPr/>
        </p:nvSpPr>
        <p:spPr bwMode="auto">
          <a:xfrm>
            <a:off x="590550" y="2096306"/>
            <a:ext cx="8382000" cy="397031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Mise en place d’un dispositif d’accompagnement des établissements en situation de déficit</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Simplifier </a:t>
            </a:r>
            <a:r>
              <a:rPr lang="fr-FR" altLang="fr-FR" sz="2400" dirty="0"/>
              <a:t>et unifier la réglementation budgétaire et financière des établissements d’enseignement supérieur</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Autres dispositions : reports, budget annexe immobilier, …</a:t>
            </a:r>
            <a:endParaRPr lang="fr-FR" altLang="fr-FR" sz="2400" dirty="0"/>
          </a:p>
        </p:txBody>
      </p:sp>
      <p:sp>
        <p:nvSpPr>
          <p:cNvPr id="3" name="Espace réservé du numéro de diapositive 2"/>
          <p:cNvSpPr>
            <a:spLocks noGrp="1"/>
          </p:cNvSpPr>
          <p:nvPr>
            <p:ph type="sldNum" sz="quarter" idx="12"/>
          </p:nvPr>
        </p:nvSpPr>
        <p:spPr/>
        <p:txBody>
          <a:bodyPr/>
          <a:lstStyle/>
          <a:p>
            <a:fld id="{28380593-0828-4E54-A593-391E6A4151D9}" type="slidenum">
              <a:rPr lang="fr-FR" altLang="fr-FR" smtClean="0"/>
              <a:pPr/>
              <a:t>3</a:t>
            </a:fld>
            <a:endParaRPr lang="fr-FR" altLang="fr-FR"/>
          </a:p>
        </p:txBody>
      </p:sp>
    </p:spTree>
    <p:extLst>
      <p:ext uri="{BB962C8B-B14F-4D97-AF65-F5344CB8AC3E}">
        <p14:creationId xmlns:p14="http://schemas.microsoft.com/office/powerpoint/2010/main" val="117810320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323528" y="2204864"/>
            <a:ext cx="8784976" cy="1080120"/>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br>
              <a:rPr lang="fr-FR" altLang="fr-FR" dirty="0" smtClean="0">
                <a:solidFill>
                  <a:schemeClr val="accent1"/>
                </a:solidFill>
              </a:rPr>
            </a:br>
            <a:endParaRPr lang="fr-FR" dirty="0">
              <a:solidFill>
                <a:schemeClr val="accent1"/>
              </a:solidFill>
            </a:endParaRPr>
          </a:p>
        </p:txBody>
      </p:sp>
      <p:sp>
        <p:nvSpPr>
          <p:cNvPr id="35849" name="Text Box 9"/>
          <p:cNvSpPr txBox="1">
            <a:spLocks noChangeArrowheads="1"/>
          </p:cNvSpPr>
          <p:nvPr/>
        </p:nvSpPr>
        <p:spPr bwMode="auto">
          <a:xfrm>
            <a:off x="590550" y="2096306"/>
            <a:ext cx="8382000" cy="397031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Mise en place d’un dispositif d’accompagnement des établissements en situation de déficit</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Simplifier </a:t>
            </a:r>
            <a:r>
              <a:rPr lang="fr-FR" altLang="fr-FR" sz="2400" dirty="0"/>
              <a:t>et unifier la réglementation budgétaire et financière des établissements d’enseignement supérieur</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Autres dispositions : reports, budget annexe immobilier, …</a:t>
            </a:r>
            <a:endParaRPr lang="fr-FR" altLang="fr-FR" sz="2400" dirty="0"/>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a:t>
            </a:fld>
            <a:endParaRPr lang="fr-FR" altLang="fr-FR"/>
          </a:p>
        </p:txBody>
      </p:sp>
    </p:spTree>
    <p:extLst>
      <p:ext uri="{BB962C8B-B14F-4D97-AF65-F5344CB8AC3E}">
        <p14:creationId xmlns:p14="http://schemas.microsoft.com/office/powerpoint/2010/main" val="20917006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2" name="Rectangle 1"/>
          <p:cNvSpPr/>
          <p:nvPr/>
        </p:nvSpPr>
        <p:spPr>
          <a:xfrm>
            <a:off x="259398" y="2276872"/>
            <a:ext cx="8561074" cy="2793072"/>
          </a:xfrm>
          <a:prstGeom prst="rect">
            <a:avLst/>
          </a:prstGeom>
        </p:spPr>
        <p:txBody>
          <a:bodyPr wrap="square">
            <a:spAutoFit/>
          </a:bodyPr>
          <a:lstStyle/>
          <a:p>
            <a:pPr marL="285750" lvl="0" indent="-285750" algn="just">
              <a:buFont typeface="Wingdings" panose="05000000000000000000" pitchFamily="2" charset="2"/>
              <a:buChar char="Ø"/>
            </a:pPr>
            <a:r>
              <a:rPr lang="fr-FR" b="1" dirty="0" smtClean="0">
                <a:solidFill>
                  <a:schemeClr val="accent1">
                    <a:lumMod val="75000"/>
                  </a:schemeClr>
                </a:solidFill>
              </a:rPr>
              <a:t>Situation actuelle</a:t>
            </a:r>
          </a:p>
          <a:p>
            <a:pPr lvl="0" algn="just"/>
            <a:endParaRPr lang="fr-FR" sz="1050" dirty="0">
              <a:solidFill>
                <a:srgbClr val="002060"/>
              </a:solidFill>
            </a:endParaRPr>
          </a:p>
          <a:p>
            <a:pPr algn="just"/>
            <a:r>
              <a:rPr lang="fr-FR" dirty="0" smtClean="0">
                <a:solidFill>
                  <a:srgbClr val="002060"/>
                </a:solidFill>
              </a:rPr>
              <a:t>Article </a:t>
            </a:r>
            <a:r>
              <a:rPr lang="fr-FR" dirty="0">
                <a:solidFill>
                  <a:srgbClr val="002060"/>
                </a:solidFill>
              </a:rPr>
              <a:t>R719-109 </a:t>
            </a:r>
            <a:r>
              <a:rPr lang="fr-FR" dirty="0" smtClean="0">
                <a:solidFill>
                  <a:srgbClr val="002060"/>
                </a:solidFill>
              </a:rPr>
              <a:t>du code de l’éducation :</a:t>
            </a:r>
          </a:p>
          <a:p>
            <a:pPr marL="285750" indent="-285750" algn="just">
              <a:buFontTx/>
              <a:buChar char="-"/>
            </a:pPr>
            <a:r>
              <a:rPr lang="fr-FR" dirty="0" smtClean="0">
                <a:solidFill>
                  <a:srgbClr val="002060"/>
                </a:solidFill>
              </a:rPr>
              <a:t>établissement </a:t>
            </a:r>
            <a:r>
              <a:rPr lang="fr-FR" dirty="0">
                <a:solidFill>
                  <a:srgbClr val="002060"/>
                </a:solidFill>
              </a:rPr>
              <a:t>du budget N par le recteur après un double déficit du compte de résultat N-3 et </a:t>
            </a:r>
            <a:r>
              <a:rPr lang="fr-FR" dirty="0" smtClean="0">
                <a:solidFill>
                  <a:srgbClr val="002060"/>
                </a:solidFill>
              </a:rPr>
              <a:t>N-2</a:t>
            </a:r>
          </a:p>
          <a:p>
            <a:pPr marL="285750" indent="-285750" algn="just">
              <a:buFontTx/>
              <a:buChar char="-"/>
            </a:pPr>
            <a:r>
              <a:rPr lang="fr-FR" dirty="0" smtClean="0">
                <a:solidFill>
                  <a:srgbClr val="002060"/>
                </a:solidFill>
              </a:rPr>
              <a:t>aucune </a:t>
            </a:r>
            <a:r>
              <a:rPr lang="fr-FR" dirty="0">
                <a:solidFill>
                  <a:srgbClr val="002060"/>
                </a:solidFill>
              </a:rPr>
              <a:t>possibilité d’intervention </a:t>
            </a:r>
            <a:r>
              <a:rPr lang="fr-FR" dirty="0" smtClean="0">
                <a:solidFill>
                  <a:srgbClr val="002060"/>
                </a:solidFill>
              </a:rPr>
              <a:t>préalable </a:t>
            </a:r>
          </a:p>
          <a:p>
            <a:pPr algn="just"/>
            <a:endParaRPr lang="fr-FR" sz="1050" dirty="0" smtClean="0">
              <a:solidFill>
                <a:srgbClr val="002060"/>
              </a:solidFill>
            </a:endParaRPr>
          </a:p>
          <a:p>
            <a:pPr algn="just"/>
            <a:endParaRPr lang="fr-FR" sz="1050" dirty="0">
              <a:solidFill>
                <a:srgbClr val="002060"/>
              </a:solidFill>
            </a:endParaRPr>
          </a:p>
          <a:p>
            <a:pPr algn="just"/>
            <a:r>
              <a:rPr lang="fr-FR" dirty="0" smtClean="0">
                <a:solidFill>
                  <a:srgbClr val="002060"/>
                </a:solidFill>
              </a:rPr>
              <a:t>Les écueils de ce dispositif :</a:t>
            </a:r>
          </a:p>
          <a:p>
            <a:pPr marL="285750" indent="-285750" algn="just">
              <a:buFontTx/>
              <a:buChar char="-"/>
            </a:pPr>
            <a:r>
              <a:rPr lang="fr-FR" dirty="0" smtClean="0">
                <a:solidFill>
                  <a:srgbClr val="002060"/>
                </a:solidFill>
              </a:rPr>
              <a:t>Son caractère automatique</a:t>
            </a:r>
          </a:p>
          <a:p>
            <a:pPr marL="285750" indent="-285750" algn="just">
              <a:buFontTx/>
              <a:buChar char="-"/>
            </a:pPr>
            <a:r>
              <a:rPr lang="fr-FR" dirty="0" smtClean="0">
                <a:solidFill>
                  <a:srgbClr val="002060"/>
                </a:solidFill>
              </a:rPr>
              <a:t>Le décalage temporel entre le constat des déficits et l’intervention du recteur</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a:t>
            </a:fld>
            <a:endParaRPr lang="fr-FR" altLang="fr-FR"/>
          </a:p>
        </p:txBody>
      </p:sp>
    </p:spTree>
    <p:extLst>
      <p:ext uri="{BB962C8B-B14F-4D97-AF65-F5344CB8AC3E}">
        <p14:creationId xmlns:p14="http://schemas.microsoft.com/office/powerpoint/2010/main" val="38712101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2" name="Rectangle 1"/>
          <p:cNvSpPr/>
          <p:nvPr/>
        </p:nvSpPr>
        <p:spPr>
          <a:xfrm>
            <a:off x="179512" y="1844824"/>
            <a:ext cx="8856984" cy="3631763"/>
          </a:xfrm>
          <a:prstGeom prst="rect">
            <a:avLst/>
          </a:prstGeom>
        </p:spPr>
        <p:txBody>
          <a:bodyPr wrap="square">
            <a:spAutoFit/>
          </a:bodyPr>
          <a:lstStyle/>
          <a:p>
            <a:pPr algn="just"/>
            <a:r>
              <a:rPr lang="fr-FR" dirty="0" smtClean="0">
                <a:solidFill>
                  <a:srgbClr val="002060"/>
                </a:solidFill>
              </a:rPr>
              <a:t>En pratique :</a:t>
            </a:r>
          </a:p>
          <a:p>
            <a:pPr algn="just"/>
            <a:endParaRPr lang="fr-FR" sz="800" dirty="0" smtClean="0">
              <a:solidFill>
                <a:srgbClr val="002060"/>
              </a:solidFill>
            </a:endParaRPr>
          </a:p>
          <a:p>
            <a:pPr marL="285750" indent="-285750" algn="just">
              <a:buFontTx/>
              <a:buChar char="-"/>
            </a:pPr>
            <a:r>
              <a:rPr lang="fr-FR" dirty="0" smtClean="0">
                <a:solidFill>
                  <a:srgbClr val="002060"/>
                </a:solidFill>
              </a:rPr>
              <a:t>Le budget </a:t>
            </a:r>
            <a:r>
              <a:rPr lang="fr-FR" b="1" dirty="0" smtClean="0">
                <a:solidFill>
                  <a:srgbClr val="002060"/>
                </a:solidFill>
              </a:rPr>
              <a:t>2013</a:t>
            </a:r>
            <a:r>
              <a:rPr lang="fr-FR" dirty="0" smtClean="0">
                <a:solidFill>
                  <a:srgbClr val="002060"/>
                </a:solidFill>
              </a:rPr>
              <a:t> de 7 universités a été arrêté par le recteur territorialement compétent suite à un double déficit 2010-2011</a:t>
            </a:r>
          </a:p>
          <a:p>
            <a:pPr marL="285750" indent="-285750" algn="just">
              <a:buFontTx/>
              <a:buChar char="-"/>
            </a:pPr>
            <a:endParaRPr lang="fr-FR" sz="600" dirty="0" smtClean="0">
              <a:solidFill>
                <a:srgbClr val="002060"/>
              </a:solidFill>
            </a:endParaRPr>
          </a:p>
          <a:p>
            <a:pPr marL="285750" indent="-285750" algn="just">
              <a:buFontTx/>
              <a:buChar char="-"/>
            </a:pPr>
            <a:r>
              <a:rPr lang="fr-FR" dirty="0" smtClean="0">
                <a:solidFill>
                  <a:srgbClr val="002060"/>
                </a:solidFill>
              </a:rPr>
              <a:t>Le budget </a:t>
            </a:r>
            <a:r>
              <a:rPr lang="fr-FR" b="1" dirty="0" smtClean="0">
                <a:solidFill>
                  <a:srgbClr val="002060"/>
                </a:solidFill>
              </a:rPr>
              <a:t>2014</a:t>
            </a:r>
            <a:r>
              <a:rPr lang="fr-FR" dirty="0" smtClean="0">
                <a:solidFill>
                  <a:srgbClr val="002060"/>
                </a:solidFill>
              </a:rPr>
              <a:t> de 4 universités a été arrêté par le recteur </a:t>
            </a:r>
            <a:r>
              <a:rPr lang="fr-FR" dirty="0">
                <a:solidFill>
                  <a:srgbClr val="002060"/>
                </a:solidFill>
              </a:rPr>
              <a:t>territorialement </a:t>
            </a:r>
            <a:r>
              <a:rPr lang="fr-FR" dirty="0" smtClean="0">
                <a:solidFill>
                  <a:srgbClr val="002060"/>
                </a:solidFill>
              </a:rPr>
              <a:t>compétent </a:t>
            </a:r>
            <a:r>
              <a:rPr lang="fr-FR" dirty="0">
                <a:solidFill>
                  <a:srgbClr val="002060"/>
                </a:solidFill>
              </a:rPr>
              <a:t>suite à un double déficit </a:t>
            </a:r>
            <a:r>
              <a:rPr lang="fr-FR" dirty="0" smtClean="0">
                <a:solidFill>
                  <a:srgbClr val="002060"/>
                </a:solidFill>
              </a:rPr>
              <a:t>2011-2012</a:t>
            </a:r>
          </a:p>
          <a:p>
            <a:pPr marL="285750" indent="-285750" algn="just">
              <a:buFontTx/>
              <a:buChar char="-"/>
            </a:pPr>
            <a:endParaRPr lang="fr-FR" dirty="0">
              <a:solidFill>
                <a:srgbClr val="002060"/>
              </a:solidFill>
            </a:endParaRPr>
          </a:p>
          <a:p>
            <a:pPr marL="285750" indent="-285750" algn="just">
              <a:buFontTx/>
              <a:buChar char="-"/>
            </a:pPr>
            <a:endParaRPr lang="fr-FR" dirty="0" smtClean="0">
              <a:solidFill>
                <a:srgbClr val="002060"/>
              </a:solidFill>
            </a:endParaRPr>
          </a:p>
          <a:p>
            <a:pPr marL="285750" indent="-285750" algn="just">
              <a:buFontTx/>
              <a:buChar char="-"/>
            </a:pPr>
            <a:endParaRPr lang="fr-FR" dirty="0">
              <a:solidFill>
                <a:srgbClr val="002060"/>
              </a:solidFill>
            </a:endParaRPr>
          </a:p>
          <a:p>
            <a:pPr marL="285750" indent="-285750" algn="just">
              <a:buFontTx/>
              <a:buChar char="-"/>
            </a:pPr>
            <a:endParaRPr lang="fr-FR" dirty="0" smtClean="0">
              <a:solidFill>
                <a:srgbClr val="002060"/>
              </a:solidFill>
            </a:endParaRPr>
          </a:p>
          <a:p>
            <a:pPr marL="285750" indent="-285750" algn="just">
              <a:buFontTx/>
              <a:buChar char="-"/>
            </a:pPr>
            <a:endParaRPr lang="fr-FR" dirty="0">
              <a:solidFill>
                <a:srgbClr val="002060"/>
              </a:solidFill>
            </a:endParaRPr>
          </a:p>
          <a:p>
            <a:pPr marL="285750" indent="-285750" algn="just">
              <a:buFontTx/>
              <a:buChar char="-"/>
            </a:pPr>
            <a:endParaRPr lang="fr-FR" dirty="0" smtClean="0">
              <a:solidFill>
                <a:srgbClr val="002060"/>
              </a:solidFill>
            </a:endParaRPr>
          </a:p>
          <a:p>
            <a:pPr marL="285750" indent="-285750" algn="just">
              <a:buFontTx/>
              <a:buChar char="-"/>
            </a:pPr>
            <a:endParaRPr lang="fr-FR" dirty="0">
              <a:solidFill>
                <a:srgbClr val="00206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221088"/>
            <a:ext cx="6974970" cy="187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6</a:t>
            </a:fld>
            <a:endParaRPr lang="fr-FR" altLang="fr-FR" dirty="0"/>
          </a:p>
        </p:txBody>
      </p:sp>
    </p:spTree>
    <p:extLst>
      <p:ext uri="{BB962C8B-B14F-4D97-AF65-F5344CB8AC3E}">
        <p14:creationId xmlns:p14="http://schemas.microsoft.com/office/powerpoint/2010/main" val="13203909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2" name="Rectangle 1"/>
          <p:cNvSpPr/>
          <p:nvPr/>
        </p:nvSpPr>
        <p:spPr>
          <a:xfrm>
            <a:off x="198243" y="1769078"/>
            <a:ext cx="8856984" cy="5078313"/>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b="1" dirty="0" smtClean="0">
                <a:solidFill>
                  <a:schemeClr val="accent1"/>
                </a:solidFill>
              </a:rPr>
              <a:t>Le nouveau cadre </a:t>
            </a:r>
            <a:r>
              <a:rPr lang="fr-FR" b="1" dirty="0">
                <a:solidFill>
                  <a:schemeClr val="accent1"/>
                </a:solidFill>
              </a:rPr>
              <a:t>réglementaire </a:t>
            </a:r>
            <a:r>
              <a:rPr lang="fr-FR" b="1" dirty="0" smtClean="0">
                <a:solidFill>
                  <a:schemeClr val="accent1"/>
                </a:solidFill>
              </a:rPr>
              <a:t>:</a:t>
            </a:r>
          </a:p>
          <a:p>
            <a:pPr marL="285750" indent="-285750" algn="just">
              <a:lnSpc>
                <a:spcPct val="150000"/>
              </a:lnSpc>
              <a:buFontTx/>
              <a:buChar char="-"/>
            </a:pPr>
            <a:r>
              <a:rPr lang="fr-FR" dirty="0" smtClean="0">
                <a:solidFill>
                  <a:srgbClr val="002060"/>
                </a:solidFill>
              </a:rPr>
              <a:t>intervention du recteur dès </a:t>
            </a:r>
            <a:r>
              <a:rPr lang="fr-FR">
                <a:solidFill>
                  <a:srgbClr val="002060"/>
                </a:solidFill>
              </a:rPr>
              <a:t>l’exercice </a:t>
            </a:r>
            <a:r>
              <a:rPr lang="fr-FR" smtClean="0">
                <a:solidFill>
                  <a:srgbClr val="002060"/>
                </a:solidFill>
              </a:rPr>
              <a:t>N </a:t>
            </a:r>
            <a:r>
              <a:rPr lang="fr-FR" dirty="0" smtClean="0">
                <a:solidFill>
                  <a:srgbClr val="002060"/>
                </a:solidFill>
              </a:rPr>
              <a:t>(suite au constat de deux </a:t>
            </a:r>
            <a:r>
              <a:rPr lang="fr-FR" smtClean="0">
                <a:solidFill>
                  <a:srgbClr val="002060"/>
                </a:solidFill>
              </a:rPr>
              <a:t>déficits N-2 et N-1)</a:t>
            </a:r>
            <a:endParaRPr lang="fr-FR" dirty="0" smtClean="0">
              <a:solidFill>
                <a:srgbClr val="002060"/>
              </a:solidFill>
            </a:endParaRPr>
          </a:p>
          <a:p>
            <a:pPr marL="285750" indent="-285750" algn="just">
              <a:lnSpc>
                <a:spcPct val="150000"/>
              </a:lnSpc>
              <a:buFontTx/>
              <a:buChar char="-"/>
            </a:pPr>
            <a:r>
              <a:rPr lang="fr-FR" dirty="0" smtClean="0">
                <a:solidFill>
                  <a:srgbClr val="002060"/>
                </a:solidFill>
              </a:rPr>
              <a:t>perte </a:t>
            </a:r>
            <a:r>
              <a:rPr lang="fr-FR" dirty="0">
                <a:solidFill>
                  <a:srgbClr val="002060"/>
                </a:solidFill>
              </a:rPr>
              <a:t>de la compétence budgétaire du conseil d’administration </a:t>
            </a:r>
            <a:r>
              <a:rPr lang="fr-FR" dirty="0" smtClean="0">
                <a:solidFill>
                  <a:srgbClr val="002060"/>
                </a:solidFill>
              </a:rPr>
              <a:t>prévue en </a:t>
            </a:r>
            <a:r>
              <a:rPr lang="fr-FR" dirty="0">
                <a:solidFill>
                  <a:srgbClr val="002060"/>
                </a:solidFill>
              </a:rPr>
              <a:t>ultime </a:t>
            </a:r>
            <a:r>
              <a:rPr lang="fr-FR" dirty="0" smtClean="0">
                <a:solidFill>
                  <a:srgbClr val="002060"/>
                </a:solidFill>
              </a:rPr>
              <a:t>recours</a:t>
            </a:r>
          </a:p>
          <a:p>
            <a:pPr marL="285750" indent="-285750" algn="just">
              <a:lnSpc>
                <a:spcPct val="150000"/>
              </a:lnSpc>
              <a:buFont typeface="Wingdings" panose="05000000000000000000" pitchFamily="2" charset="2"/>
              <a:buChar char="Ø"/>
            </a:pPr>
            <a:endParaRPr lang="fr-FR" sz="1100" dirty="0" smtClean="0">
              <a:solidFill>
                <a:srgbClr val="002060"/>
              </a:solidFill>
            </a:endParaRPr>
          </a:p>
          <a:p>
            <a:pPr algn="just">
              <a:lnSpc>
                <a:spcPct val="150000"/>
              </a:lnSpc>
            </a:pPr>
            <a:r>
              <a:rPr lang="fr-FR" dirty="0" smtClean="0">
                <a:solidFill>
                  <a:srgbClr val="002060"/>
                </a:solidFill>
              </a:rPr>
              <a:t>Institutionnalisation d’un </a:t>
            </a:r>
            <a:r>
              <a:rPr lang="fr-FR" b="1" dirty="0">
                <a:solidFill>
                  <a:srgbClr val="C00000"/>
                </a:solidFill>
              </a:rPr>
              <a:t>dispositif gradué d’accompagnement par le </a:t>
            </a:r>
            <a:r>
              <a:rPr lang="fr-FR" b="1" dirty="0" smtClean="0">
                <a:solidFill>
                  <a:srgbClr val="C00000"/>
                </a:solidFill>
              </a:rPr>
              <a:t>recteur</a:t>
            </a:r>
            <a:r>
              <a:rPr lang="fr-FR" dirty="0" smtClean="0">
                <a:solidFill>
                  <a:srgbClr val="002060"/>
                </a:solidFill>
              </a:rPr>
              <a:t>:</a:t>
            </a:r>
          </a:p>
          <a:p>
            <a:pPr marL="285750" indent="-285750" algn="just">
              <a:buFont typeface="Arial" panose="020B0604020202020204" pitchFamily="34" charset="0"/>
              <a:buChar char="•"/>
            </a:pPr>
            <a:r>
              <a:rPr lang="fr-FR" dirty="0">
                <a:solidFill>
                  <a:srgbClr val="002060"/>
                </a:solidFill>
              </a:rPr>
              <a:t>D</a:t>
            </a:r>
            <a:r>
              <a:rPr lang="fr-FR" dirty="0" smtClean="0">
                <a:solidFill>
                  <a:srgbClr val="002060"/>
                </a:solidFill>
              </a:rPr>
              <a:t>ès le constat de la </a:t>
            </a:r>
            <a:r>
              <a:rPr lang="fr-FR" b="1" dirty="0" smtClean="0">
                <a:solidFill>
                  <a:srgbClr val="002060"/>
                </a:solidFill>
              </a:rPr>
              <a:t>première perte </a:t>
            </a:r>
            <a:r>
              <a:rPr lang="fr-FR" dirty="0" smtClean="0">
                <a:solidFill>
                  <a:srgbClr val="002060"/>
                </a:solidFill>
              </a:rPr>
              <a:t>au niveau du compte de résultat (= 1</a:t>
            </a:r>
            <a:r>
              <a:rPr lang="fr-FR" baseline="30000" dirty="0" smtClean="0">
                <a:solidFill>
                  <a:srgbClr val="002060"/>
                </a:solidFill>
              </a:rPr>
              <a:t>er</a:t>
            </a:r>
            <a:r>
              <a:rPr lang="fr-FR" dirty="0" smtClean="0">
                <a:solidFill>
                  <a:srgbClr val="002060"/>
                </a:solidFill>
              </a:rPr>
              <a:t> déficit) : l’établissement est dans l’obligation </a:t>
            </a:r>
            <a:r>
              <a:rPr lang="fr-FR" dirty="0">
                <a:solidFill>
                  <a:srgbClr val="002060"/>
                </a:solidFill>
              </a:rPr>
              <a:t>de présenter au conseil d’administration </a:t>
            </a:r>
            <a:r>
              <a:rPr lang="fr-FR" dirty="0" smtClean="0">
                <a:solidFill>
                  <a:srgbClr val="002060"/>
                </a:solidFill>
              </a:rPr>
              <a:t>une délibération déterminant les conditions de retour à l’équilibre (sans attendre le budget initial de l’année suivante). Cette délibération est soumise à l’avis </a:t>
            </a:r>
            <a:r>
              <a:rPr lang="fr-FR" dirty="0">
                <a:solidFill>
                  <a:srgbClr val="002060"/>
                </a:solidFill>
              </a:rPr>
              <a:t>préalable du </a:t>
            </a:r>
            <a:r>
              <a:rPr lang="fr-FR" dirty="0" smtClean="0">
                <a:solidFill>
                  <a:srgbClr val="002060"/>
                </a:solidFill>
              </a:rPr>
              <a:t>recteur.</a:t>
            </a:r>
          </a:p>
          <a:p>
            <a:pPr marL="285750" indent="-285750" algn="just">
              <a:lnSpc>
                <a:spcPct val="150000"/>
              </a:lnSpc>
              <a:buFont typeface="Arial" panose="020B0604020202020204" pitchFamily="34" charset="0"/>
              <a:buChar char="•"/>
            </a:pPr>
            <a:r>
              <a:rPr lang="fr-FR" dirty="0" smtClean="0">
                <a:solidFill>
                  <a:srgbClr val="002060"/>
                </a:solidFill>
              </a:rPr>
              <a:t>A </a:t>
            </a:r>
            <a:r>
              <a:rPr lang="fr-FR" dirty="0">
                <a:solidFill>
                  <a:srgbClr val="002060"/>
                </a:solidFill>
              </a:rPr>
              <a:t>l’issue </a:t>
            </a:r>
            <a:r>
              <a:rPr lang="fr-FR" dirty="0" smtClean="0">
                <a:solidFill>
                  <a:srgbClr val="002060"/>
                </a:solidFill>
              </a:rPr>
              <a:t>du constat d’une </a:t>
            </a:r>
            <a:r>
              <a:rPr lang="fr-FR" b="1" dirty="0" smtClean="0">
                <a:solidFill>
                  <a:srgbClr val="002060"/>
                </a:solidFill>
              </a:rPr>
              <a:t>seconde perte consécutive</a:t>
            </a:r>
            <a:r>
              <a:rPr lang="fr-FR" dirty="0" smtClean="0">
                <a:solidFill>
                  <a:srgbClr val="002060"/>
                </a:solidFill>
              </a:rPr>
              <a:t> :</a:t>
            </a:r>
          </a:p>
          <a:p>
            <a:pPr marL="742950" lvl="1" indent="-285750" algn="just">
              <a:buFont typeface="Courier New" panose="02070309020205020404" pitchFamily="49" charset="0"/>
              <a:buChar char="o"/>
            </a:pPr>
            <a:r>
              <a:rPr lang="fr-FR" dirty="0" smtClean="0">
                <a:solidFill>
                  <a:srgbClr val="0070C0"/>
                </a:solidFill>
              </a:rPr>
              <a:t>tout projet de budget (rectificatif et initial) est présenté </a:t>
            </a:r>
            <a:r>
              <a:rPr lang="fr-FR" dirty="0">
                <a:solidFill>
                  <a:srgbClr val="0070C0"/>
                </a:solidFill>
              </a:rPr>
              <a:t>au vote du conseil d’administration avec un plan de rétablissement complet de l’équilibre financier avec </a:t>
            </a:r>
            <a:r>
              <a:rPr lang="fr-FR" b="1" dirty="0">
                <a:solidFill>
                  <a:srgbClr val="0070C0"/>
                </a:solidFill>
              </a:rPr>
              <a:t>avis conforme du recteur</a:t>
            </a:r>
            <a:r>
              <a:rPr lang="fr-FR" dirty="0">
                <a:solidFill>
                  <a:srgbClr val="0070C0"/>
                </a:solidFill>
              </a:rPr>
              <a:t>. </a:t>
            </a:r>
            <a:endParaRPr lang="fr-FR" dirty="0" smtClean="0">
              <a:solidFill>
                <a:srgbClr val="0070C0"/>
              </a:solidFill>
            </a:endParaRPr>
          </a:p>
          <a:p>
            <a:pPr marL="742950" lvl="1" indent="-285750" algn="just">
              <a:buFont typeface="Courier New" panose="02070309020205020404" pitchFamily="49" charset="0"/>
              <a:buChar char="o"/>
            </a:pPr>
            <a:r>
              <a:rPr lang="fr-FR" dirty="0" smtClean="0">
                <a:solidFill>
                  <a:srgbClr val="0070C0"/>
                </a:solidFill>
              </a:rPr>
              <a:t>A </a:t>
            </a:r>
            <a:r>
              <a:rPr lang="fr-FR" dirty="0">
                <a:solidFill>
                  <a:srgbClr val="0070C0"/>
                </a:solidFill>
              </a:rPr>
              <a:t>défaut de vote du conseil d’administration conforme à l’avis, </a:t>
            </a:r>
            <a:r>
              <a:rPr lang="fr-FR" b="1" dirty="0">
                <a:solidFill>
                  <a:srgbClr val="0070C0"/>
                </a:solidFill>
              </a:rPr>
              <a:t>le recteur arrête le </a:t>
            </a:r>
            <a:r>
              <a:rPr lang="fr-FR" b="1" dirty="0" smtClean="0">
                <a:solidFill>
                  <a:srgbClr val="0070C0"/>
                </a:solidFill>
              </a:rPr>
              <a:t>budget</a:t>
            </a:r>
            <a:r>
              <a:rPr lang="fr-FR" dirty="0" smtClean="0">
                <a:solidFill>
                  <a:srgbClr val="0070C0"/>
                </a:solidFill>
              </a:rPr>
              <a:t> (le recteur dispose d’un pouvoir de substitution)</a:t>
            </a: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7</a:t>
            </a:fld>
            <a:endParaRPr lang="fr-FR" altLang="fr-FR" dirty="0"/>
          </a:p>
        </p:txBody>
      </p:sp>
    </p:spTree>
    <p:extLst>
      <p:ext uri="{BB962C8B-B14F-4D97-AF65-F5344CB8AC3E}">
        <p14:creationId xmlns:p14="http://schemas.microsoft.com/office/powerpoint/2010/main" val="41569572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2" name="Rectangle 1"/>
          <p:cNvSpPr/>
          <p:nvPr/>
        </p:nvSpPr>
        <p:spPr>
          <a:xfrm>
            <a:off x="179512" y="1844824"/>
            <a:ext cx="8856984" cy="2308324"/>
          </a:xfrm>
          <a:prstGeom prst="rect">
            <a:avLst/>
          </a:prstGeom>
        </p:spPr>
        <p:txBody>
          <a:bodyPr wrap="square">
            <a:spAutoFit/>
          </a:bodyPr>
          <a:lstStyle/>
          <a:p>
            <a:pPr marL="285750" indent="-285750" algn="just">
              <a:buFont typeface="Arial" panose="020B0604020202020204" pitchFamily="34" charset="0"/>
              <a:buChar char="•"/>
            </a:pPr>
            <a:r>
              <a:rPr lang="fr-FR" dirty="0" smtClean="0">
                <a:solidFill>
                  <a:srgbClr val="002060"/>
                </a:solidFill>
              </a:rPr>
              <a:t>La </a:t>
            </a:r>
            <a:r>
              <a:rPr lang="fr-FR" dirty="0">
                <a:solidFill>
                  <a:srgbClr val="002060"/>
                </a:solidFill>
              </a:rPr>
              <a:t>sortie du dispositif d’accompagnement est décidée par le recteur au vu du premier compte de résultat excédentaire résultant de la mise en œuvre du plan. </a:t>
            </a:r>
            <a:endParaRPr lang="fr-FR" dirty="0" smtClean="0">
              <a:solidFill>
                <a:srgbClr val="002060"/>
              </a:solidFill>
            </a:endParaRPr>
          </a:p>
          <a:p>
            <a:pPr marL="285750" indent="-285750" algn="just">
              <a:buFont typeface="Arial" panose="020B0604020202020204" pitchFamily="34" charset="0"/>
              <a:buChar char="•"/>
            </a:pPr>
            <a:endParaRPr lang="fr-FR" dirty="0" smtClean="0">
              <a:solidFill>
                <a:srgbClr val="002060"/>
              </a:solidFill>
            </a:endParaRPr>
          </a:p>
          <a:p>
            <a:pPr marL="285750" indent="-285750" algn="just">
              <a:buFont typeface="Arial" panose="020B0604020202020204" pitchFamily="34" charset="0"/>
              <a:buChar char="•"/>
            </a:pPr>
            <a:r>
              <a:rPr lang="fr-FR" dirty="0" smtClean="0">
                <a:solidFill>
                  <a:srgbClr val="002060"/>
                </a:solidFill>
              </a:rPr>
              <a:t>Le recteur peut décider de prolonger la procédure d’accompagnement s’il estime que la situation de l’établissement n’est pas durablement assainie</a:t>
            </a:r>
          </a:p>
          <a:p>
            <a:pPr marL="285750" indent="-285750" algn="just">
              <a:buFont typeface="Arial" panose="020B0604020202020204" pitchFamily="34" charset="0"/>
              <a:buChar char="•"/>
            </a:pPr>
            <a:endParaRPr lang="fr-FR" dirty="0" smtClean="0">
              <a:solidFill>
                <a:srgbClr val="002060"/>
              </a:solidFill>
            </a:endParaRPr>
          </a:p>
          <a:p>
            <a:pPr marL="285750" indent="-285750" algn="just">
              <a:buFont typeface="Arial" panose="020B0604020202020204" pitchFamily="34" charset="0"/>
              <a:buChar char="•"/>
            </a:pPr>
            <a:r>
              <a:rPr lang="fr-FR" dirty="0" smtClean="0">
                <a:solidFill>
                  <a:srgbClr val="002060"/>
                </a:solidFill>
              </a:rPr>
              <a:t>Par </a:t>
            </a:r>
            <a:r>
              <a:rPr lang="fr-FR" dirty="0">
                <a:solidFill>
                  <a:srgbClr val="002060"/>
                </a:solidFill>
              </a:rPr>
              <a:t>ailleurs, en cas de non-respect du plan, le recteur a la possibilité de soumettre le budget à son </a:t>
            </a:r>
            <a:r>
              <a:rPr lang="fr-FR" dirty="0" smtClean="0">
                <a:solidFill>
                  <a:srgbClr val="002060"/>
                </a:solidFill>
              </a:rPr>
              <a:t>approbation</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8</a:t>
            </a:fld>
            <a:endParaRPr lang="fr-FR" altLang="fr-FR"/>
          </a:p>
        </p:txBody>
      </p:sp>
    </p:spTree>
    <p:extLst>
      <p:ext uri="{BB962C8B-B14F-4D97-AF65-F5344CB8AC3E}">
        <p14:creationId xmlns:p14="http://schemas.microsoft.com/office/powerpoint/2010/main" val="363681965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Mise </a:t>
            </a:r>
            <a:r>
              <a:rPr lang="fr-FR" altLang="fr-FR" b="1" dirty="0"/>
              <a:t>en place d’un dispositif d’accompagnement des établissements en situation de déficit</a:t>
            </a:r>
          </a:p>
        </p:txBody>
      </p:sp>
      <p:sp>
        <p:nvSpPr>
          <p:cNvPr id="6" name="Rectangle 5"/>
          <p:cNvSpPr/>
          <p:nvPr/>
        </p:nvSpPr>
        <p:spPr>
          <a:xfrm>
            <a:off x="179512" y="1844824"/>
            <a:ext cx="8856984" cy="369332"/>
          </a:xfrm>
          <a:prstGeom prst="rect">
            <a:avLst/>
          </a:prstGeom>
        </p:spPr>
        <p:txBody>
          <a:bodyPr wrap="square">
            <a:spAutoFit/>
          </a:bodyPr>
          <a:lstStyle/>
          <a:p>
            <a:pPr marL="285750" indent="-285750" algn="just">
              <a:buFont typeface="Arial" panose="020B0604020202020204" pitchFamily="34" charset="0"/>
              <a:buChar char="•"/>
            </a:pPr>
            <a:r>
              <a:rPr lang="fr-FR" dirty="0" smtClean="0">
                <a:solidFill>
                  <a:srgbClr val="002060"/>
                </a:solidFill>
              </a:rPr>
              <a:t>Illustration :</a:t>
            </a:r>
            <a:endParaRPr lang="fr-FR" dirty="0">
              <a:solidFill>
                <a:srgbClr val="002060"/>
              </a:solidFill>
            </a:endParaRPr>
          </a:p>
        </p:txBody>
      </p:sp>
      <p:sp>
        <p:nvSpPr>
          <p:cNvPr id="2" name="Espace réservé du numéro de diapositive 1"/>
          <p:cNvSpPr>
            <a:spLocks noGrp="1"/>
          </p:cNvSpPr>
          <p:nvPr>
            <p:ph type="sldNum" sz="quarter" idx="12"/>
          </p:nvPr>
        </p:nvSpPr>
        <p:spPr/>
        <p:txBody>
          <a:bodyPr/>
          <a:lstStyle/>
          <a:p>
            <a:fld id="{28380593-0828-4E54-A593-391E6A4151D9}" type="slidenum">
              <a:rPr lang="fr-FR" altLang="fr-FR" smtClean="0"/>
              <a:pPr/>
              <a:t>9</a:t>
            </a:fld>
            <a:endParaRPr lang="fr-FR" altLang="fr-F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904" y="2004082"/>
            <a:ext cx="8170446" cy="4449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22908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1901</TotalTime>
  <Words>3290</Words>
  <Application>Microsoft Office PowerPoint</Application>
  <PresentationFormat>Affichage à l'écran (4:3)</PresentationFormat>
  <Paragraphs>368</Paragraphs>
  <Slides>28</Slides>
  <Notes>28</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Présentation PowerPoint</vt:lpstr>
      <vt:lpstr>Introduction</vt:lpstr>
      <vt:lpstr>Sommaire </vt:lpstr>
      <vt:lpstr>Sommaire </vt:lpstr>
      <vt:lpstr>I. Mise en place d’un dispositif d’accompagnement des établissements en situation de déficit</vt:lpstr>
      <vt:lpstr>I. Mise en place d’un dispositif d’accompagnement des établissements en situation de déficit</vt:lpstr>
      <vt:lpstr>I. Mise en place d’un dispositif d’accompagnement des établissements en situation de déficit</vt:lpstr>
      <vt:lpstr>I. Mise en place d’un dispositif d’accompagnement des établissements en situation de déficit</vt:lpstr>
      <vt:lpstr>I. Mise en place d’un dispositif d’accompagnement des établissements en situation de déficit</vt:lpstr>
      <vt:lpstr>I. Mise en place d’un dispositif d’accompagnement des établissements en situation de déficit</vt:lpstr>
      <vt:lpstr>I. Mise en place d’un dispositif d’accompagnement des établissements en situation de déficit</vt:lpstr>
      <vt:lpstr>Sommaire </vt:lpstr>
      <vt:lpstr>II. Simplifier et unifier la réglementation budgétaire et financière des établissements d’enseignement supérieur</vt:lpstr>
      <vt:lpstr>II. Simplifier et unifier la réglementation budgétaire et financière des établissements d’enseignement supérieur</vt:lpstr>
      <vt:lpstr>II. Simplifier et unifier la réglementation budgétaire et financière des établissements d’enseignement supérieur</vt:lpstr>
      <vt:lpstr>II. Simplifier et unifier la réglementation budgétaire et financière des établissements d’enseignement supérieur</vt:lpstr>
      <vt:lpstr>II. Simplifier et unifier la réglementation budgétaire et financière des établissements d’enseignement supérieur</vt:lpstr>
      <vt:lpstr>Sommaire </vt:lpstr>
      <vt:lpstr>III. Autres dispositions : reports, budget annexe, immobilier, …</vt:lpstr>
      <vt:lpstr>III. Autres dispositions : reports, budget annexe, immobilier, …</vt:lpstr>
      <vt:lpstr>III. Autres dispositions : reports, budget annexe, immobilier, …</vt:lpstr>
      <vt:lpstr>III. Autres dispositions : reports, budget annexe, immobilier, …</vt:lpstr>
      <vt:lpstr>III. Autres dispositions : reports, budget annexe, immobilier, …</vt:lpstr>
      <vt:lpstr>III. Autres dispositions : reports, budget annexe, immobilier, …</vt:lpstr>
      <vt:lpstr>III. Autres dispositions : reports, budget annexe, immobilier, …</vt:lpstr>
      <vt:lpstr>III. Autres dispositions : reports, budget annexe, immobilier, …</vt:lpstr>
      <vt:lpstr>III. Autres dispositions : reports, budget annexe, immobilier, …</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MEN</dc:creator>
  <cp:lastModifiedBy>Guy Levaillant</cp:lastModifiedBy>
  <cp:revision>104</cp:revision>
  <cp:lastPrinted>2014-05-06T07:21:38Z</cp:lastPrinted>
  <dcterms:created xsi:type="dcterms:W3CDTF">2014-03-24T10:57:28Z</dcterms:created>
  <dcterms:modified xsi:type="dcterms:W3CDTF">2014-05-20T08:45:28Z</dcterms:modified>
</cp:coreProperties>
</file>