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00" r:id="rId2"/>
    <p:sldId id="258" r:id="rId3"/>
    <p:sldId id="276" r:id="rId4"/>
    <p:sldId id="285" r:id="rId5"/>
    <p:sldId id="277" r:id="rId6"/>
    <p:sldId id="287" r:id="rId7"/>
    <p:sldId id="280" r:id="rId8"/>
    <p:sldId id="288" r:id="rId9"/>
    <p:sldId id="289" r:id="rId10"/>
    <p:sldId id="282" r:id="rId11"/>
    <p:sldId id="293" r:id="rId12"/>
    <p:sldId id="295" r:id="rId13"/>
    <p:sldId id="296" r:id="rId14"/>
    <p:sldId id="294" r:id="rId15"/>
    <p:sldId id="284" r:id="rId16"/>
    <p:sldId id="279" r:id="rId17"/>
    <p:sldId id="257" r:id="rId18"/>
    <p:sldId id="273" r:id="rId19"/>
    <p:sldId id="259" r:id="rId20"/>
    <p:sldId id="256" r:id="rId21"/>
    <p:sldId id="260" r:id="rId22"/>
    <p:sldId id="298" r:id="rId23"/>
    <p:sldId id="261" r:id="rId24"/>
    <p:sldId id="263" r:id="rId25"/>
    <p:sldId id="292" r:id="rId26"/>
    <p:sldId id="297" r:id="rId27"/>
    <p:sldId id="270" r:id="rId28"/>
    <p:sldId id="267" r:id="rId29"/>
    <p:sldId id="304" r:id="rId30"/>
    <p:sldId id="264" r:id="rId31"/>
    <p:sldId id="305" r:id="rId32"/>
    <p:sldId id="316" r:id="rId33"/>
    <p:sldId id="271" r:id="rId34"/>
    <p:sldId id="324" r:id="rId35"/>
    <p:sldId id="323" r:id="rId36"/>
    <p:sldId id="299" r:id="rId37"/>
    <p:sldId id="301" r:id="rId38"/>
    <p:sldId id="302" r:id="rId39"/>
    <p:sldId id="265" r:id="rId40"/>
    <p:sldId id="310" r:id="rId41"/>
    <p:sldId id="311" r:id="rId42"/>
    <p:sldId id="262" r:id="rId43"/>
    <p:sldId id="266" r:id="rId44"/>
    <p:sldId id="268" r:id="rId45"/>
    <p:sldId id="312" r:id="rId46"/>
    <p:sldId id="313" r:id="rId47"/>
    <p:sldId id="307" r:id="rId48"/>
    <p:sldId id="308" r:id="rId49"/>
    <p:sldId id="309" r:id="rId50"/>
    <p:sldId id="314" r:id="rId51"/>
    <p:sldId id="317" r:id="rId52"/>
    <p:sldId id="318" r:id="rId53"/>
    <p:sldId id="319" r:id="rId54"/>
    <p:sldId id="320" r:id="rId55"/>
    <p:sldId id="322" r:id="rId56"/>
    <p:sldId id="325" r:id="rId57"/>
    <p:sldId id="326" r:id="rId58"/>
    <p:sldId id="327" r:id="rId59"/>
    <p:sldId id="321" r:id="rId6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1E0CD-D623-4D8F-AC47-CA14D40447C7}"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fr-FR"/>
        </a:p>
      </dgm:t>
    </dgm:pt>
    <dgm:pt modelId="{C012B5D8-7D6C-4CBE-878D-807BA21036C0}">
      <dgm:prSet phldrT="[Texte]"/>
      <dgm:spPr>
        <a:ln>
          <a:solidFill>
            <a:schemeClr val="tx1"/>
          </a:solidFill>
        </a:ln>
      </dgm:spPr>
      <dgm:t>
        <a:bodyPr/>
        <a:lstStyle/>
        <a:p>
          <a:r>
            <a:rPr lang="fr-FR" b="1" dirty="0" smtClean="0">
              <a:solidFill>
                <a:schemeClr val="tx1"/>
              </a:solidFill>
            </a:rPr>
            <a:t>Régularité</a:t>
          </a:r>
          <a:endParaRPr lang="fr-FR" b="1" dirty="0">
            <a:solidFill>
              <a:schemeClr val="tx1"/>
            </a:solidFill>
          </a:endParaRPr>
        </a:p>
      </dgm:t>
    </dgm:pt>
    <dgm:pt modelId="{C7A3AB2D-C0FA-46FF-B83D-A4018FAAA9E2}" type="parTrans" cxnId="{6772328E-B0DA-4986-93AB-20F85506CD6A}">
      <dgm:prSet/>
      <dgm:spPr/>
      <dgm:t>
        <a:bodyPr/>
        <a:lstStyle/>
        <a:p>
          <a:endParaRPr lang="fr-FR"/>
        </a:p>
      </dgm:t>
    </dgm:pt>
    <dgm:pt modelId="{9AE40FAE-2D08-4DCA-BF4A-B640363F0CD2}" type="sibTrans" cxnId="{6772328E-B0DA-4986-93AB-20F85506CD6A}">
      <dgm:prSet/>
      <dgm:spPr>
        <a:ln w="25400"/>
      </dgm:spPr>
      <dgm:t>
        <a:bodyPr/>
        <a:lstStyle/>
        <a:p>
          <a:endParaRPr lang="fr-FR"/>
        </a:p>
      </dgm:t>
    </dgm:pt>
    <dgm:pt modelId="{B67BDC2C-98AF-4849-A691-CD454B91906C}">
      <dgm:prSet phldrT="[Texte]"/>
      <dgm:spPr>
        <a:solidFill>
          <a:schemeClr val="accent3"/>
        </a:solidFill>
        <a:ln>
          <a:solidFill>
            <a:schemeClr val="tx1"/>
          </a:solidFill>
        </a:ln>
      </dgm:spPr>
      <dgm:t>
        <a:bodyPr anchor="b"/>
        <a:lstStyle/>
        <a:p>
          <a:r>
            <a:rPr lang="fr-FR" b="1" dirty="0" smtClean="0">
              <a:solidFill>
                <a:schemeClr val="tx1"/>
              </a:solidFill>
            </a:rPr>
            <a:t>Exactitude</a:t>
          </a:r>
          <a:endParaRPr lang="fr-FR" b="1" dirty="0">
            <a:solidFill>
              <a:schemeClr val="tx1"/>
            </a:solidFill>
          </a:endParaRPr>
        </a:p>
      </dgm:t>
    </dgm:pt>
    <dgm:pt modelId="{D10D1FBE-F60C-4B1E-9278-61B66B7534F2}" type="parTrans" cxnId="{E5A34280-3679-47FC-B54A-5687E029A761}">
      <dgm:prSet/>
      <dgm:spPr/>
      <dgm:t>
        <a:bodyPr/>
        <a:lstStyle/>
        <a:p>
          <a:endParaRPr lang="fr-FR"/>
        </a:p>
      </dgm:t>
    </dgm:pt>
    <dgm:pt modelId="{EB456F68-8188-4B82-B165-FF7DB8E91CB8}" type="sibTrans" cxnId="{E5A34280-3679-47FC-B54A-5687E029A761}">
      <dgm:prSet/>
      <dgm:spPr>
        <a:ln w="25400"/>
      </dgm:spPr>
      <dgm:t>
        <a:bodyPr/>
        <a:lstStyle/>
        <a:p>
          <a:endParaRPr lang="fr-FR"/>
        </a:p>
      </dgm:t>
    </dgm:pt>
    <dgm:pt modelId="{854F933A-C845-41F0-A0D7-3D65159A1456}">
      <dgm:prSet phldrT="[Texte]"/>
      <dgm:spPr>
        <a:solidFill>
          <a:schemeClr val="accent3"/>
        </a:solidFill>
        <a:ln>
          <a:solidFill>
            <a:schemeClr val="tx1"/>
          </a:solidFill>
        </a:ln>
      </dgm:spPr>
      <dgm:t>
        <a:bodyPr anchor="b"/>
        <a:lstStyle/>
        <a:p>
          <a:r>
            <a:rPr lang="fr-FR" b="1" dirty="0" smtClean="0">
              <a:solidFill>
                <a:schemeClr val="tx1"/>
              </a:solidFill>
            </a:rPr>
            <a:t>Imputation</a:t>
          </a:r>
          <a:endParaRPr lang="fr-FR" b="1" dirty="0">
            <a:solidFill>
              <a:schemeClr val="tx1"/>
            </a:solidFill>
          </a:endParaRPr>
        </a:p>
      </dgm:t>
    </dgm:pt>
    <dgm:pt modelId="{6EFE966A-F98A-4EB6-8CF7-2D52DC78E3A5}" type="parTrans" cxnId="{643F83F8-B756-41DF-8FF5-3446FB62F245}">
      <dgm:prSet/>
      <dgm:spPr/>
      <dgm:t>
        <a:bodyPr/>
        <a:lstStyle/>
        <a:p>
          <a:endParaRPr lang="fr-FR"/>
        </a:p>
      </dgm:t>
    </dgm:pt>
    <dgm:pt modelId="{D07C5523-1A3D-4139-AA16-E0419AB4BA52}" type="sibTrans" cxnId="{643F83F8-B756-41DF-8FF5-3446FB62F245}">
      <dgm:prSet/>
      <dgm:spPr>
        <a:ln w="25400"/>
      </dgm:spPr>
      <dgm:t>
        <a:bodyPr/>
        <a:lstStyle/>
        <a:p>
          <a:endParaRPr lang="fr-FR"/>
        </a:p>
      </dgm:t>
    </dgm:pt>
    <dgm:pt modelId="{AEC4C03E-FF22-4FB6-BD85-4C95CFBD4962}">
      <dgm:prSet phldrT="[Texte]"/>
      <dgm:spPr>
        <a:ln>
          <a:solidFill>
            <a:schemeClr val="tx1"/>
          </a:solidFill>
        </a:ln>
      </dgm:spPr>
      <dgm:t>
        <a:bodyPr/>
        <a:lstStyle/>
        <a:p>
          <a:r>
            <a:rPr lang="fr-FR" b="1" dirty="0" smtClean="0">
              <a:solidFill>
                <a:schemeClr val="tx1"/>
              </a:solidFill>
            </a:rPr>
            <a:t>Rattachement</a:t>
          </a:r>
          <a:endParaRPr lang="fr-FR" b="1" dirty="0">
            <a:solidFill>
              <a:schemeClr val="tx1"/>
            </a:solidFill>
          </a:endParaRPr>
        </a:p>
      </dgm:t>
    </dgm:pt>
    <dgm:pt modelId="{7AF19F3A-3C5E-4F3C-8325-6F72B3F5C2D1}" type="parTrans" cxnId="{F183829B-866A-4223-8704-A59DD8274EB1}">
      <dgm:prSet/>
      <dgm:spPr/>
      <dgm:t>
        <a:bodyPr/>
        <a:lstStyle/>
        <a:p>
          <a:endParaRPr lang="fr-FR"/>
        </a:p>
      </dgm:t>
    </dgm:pt>
    <dgm:pt modelId="{7735939B-EA2A-43EB-8952-74A625B13959}" type="sibTrans" cxnId="{F183829B-866A-4223-8704-A59DD8274EB1}">
      <dgm:prSet/>
      <dgm:spPr>
        <a:ln w="25400"/>
      </dgm:spPr>
      <dgm:t>
        <a:bodyPr/>
        <a:lstStyle/>
        <a:p>
          <a:endParaRPr lang="fr-FR"/>
        </a:p>
      </dgm:t>
    </dgm:pt>
    <dgm:pt modelId="{BACBA5A1-5019-4913-9B98-B8C607D74A52}">
      <dgm:prSet phldrT="[Texte]"/>
      <dgm:spPr>
        <a:ln>
          <a:solidFill>
            <a:schemeClr val="tx1"/>
          </a:solidFill>
        </a:ln>
      </dgm:spPr>
      <dgm:t>
        <a:bodyPr anchor="b"/>
        <a:lstStyle/>
        <a:p>
          <a:r>
            <a:rPr lang="fr-FR" b="1" dirty="0" smtClean="0">
              <a:solidFill>
                <a:schemeClr val="tx1"/>
              </a:solidFill>
            </a:rPr>
            <a:t>Sincérité</a:t>
          </a:r>
          <a:endParaRPr lang="fr-FR" b="1" dirty="0">
            <a:solidFill>
              <a:schemeClr val="tx1"/>
            </a:solidFill>
          </a:endParaRPr>
        </a:p>
      </dgm:t>
    </dgm:pt>
    <dgm:pt modelId="{DBF859A2-6E78-4D2F-B5FB-DD5AB9DF2EEB}" type="parTrans" cxnId="{B8C55109-719E-46F1-B8AE-6F7EDEB7D92A}">
      <dgm:prSet/>
      <dgm:spPr/>
      <dgm:t>
        <a:bodyPr/>
        <a:lstStyle/>
        <a:p>
          <a:endParaRPr lang="fr-FR"/>
        </a:p>
      </dgm:t>
    </dgm:pt>
    <dgm:pt modelId="{1528B3EC-A374-4703-ABB4-56DAB1CD720C}" type="sibTrans" cxnId="{B8C55109-719E-46F1-B8AE-6F7EDEB7D92A}">
      <dgm:prSet/>
      <dgm:spPr>
        <a:ln w="25400"/>
      </dgm:spPr>
      <dgm:t>
        <a:bodyPr/>
        <a:lstStyle/>
        <a:p>
          <a:endParaRPr lang="fr-FR"/>
        </a:p>
      </dgm:t>
    </dgm:pt>
    <dgm:pt modelId="{418F1F6A-8ABB-4C17-8B1D-C664687A4F04}">
      <dgm:prSet/>
      <dgm:spPr>
        <a:ln>
          <a:solidFill>
            <a:schemeClr val="tx1"/>
          </a:solidFill>
        </a:ln>
      </dgm:spPr>
      <dgm:t>
        <a:bodyPr/>
        <a:lstStyle/>
        <a:p>
          <a:r>
            <a:rPr lang="fr-FR" b="1" dirty="0" smtClean="0">
              <a:solidFill>
                <a:schemeClr val="tx1"/>
              </a:solidFill>
            </a:rPr>
            <a:t>Exhaustivité</a:t>
          </a:r>
          <a:endParaRPr lang="fr-FR" b="1" dirty="0">
            <a:solidFill>
              <a:schemeClr val="tx1"/>
            </a:solidFill>
          </a:endParaRPr>
        </a:p>
      </dgm:t>
    </dgm:pt>
    <dgm:pt modelId="{920DCBD0-20E0-4EB5-91FB-6CE7C48AB902}" type="parTrans" cxnId="{1EAAACB9-1970-46D8-8D54-2FFEE271B01E}">
      <dgm:prSet/>
      <dgm:spPr/>
      <dgm:t>
        <a:bodyPr/>
        <a:lstStyle/>
        <a:p>
          <a:endParaRPr lang="fr-FR"/>
        </a:p>
      </dgm:t>
    </dgm:pt>
    <dgm:pt modelId="{E86AAC00-6B0B-4932-9A6C-4E5CDB33D66A}" type="sibTrans" cxnId="{1EAAACB9-1970-46D8-8D54-2FFEE271B01E}">
      <dgm:prSet/>
      <dgm:spPr>
        <a:ln w="25400"/>
      </dgm:spPr>
      <dgm:t>
        <a:bodyPr/>
        <a:lstStyle/>
        <a:p>
          <a:endParaRPr lang="fr-FR"/>
        </a:p>
      </dgm:t>
    </dgm:pt>
    <dgm:pt modelId="{AE8D80E8-CBD6-4B89-A973-AD222189D5E0}" type="pres">
      <dgm:prSet presAssocID="{6E51E0CD-D623-4D8F-AC47-CA14D40447C7}" presName="cycle" presStyleCnt="0">
        <dgm:presLayoutVars>
          <dgm:dir/>
          <dgm:resizeHandles val="exact"/>
        </dgm:presLayoutVars>
      </dgm:prSet>
      <dgm:spPr/>
      <dgm:t>
        <a:bodyPr/>
        <a:lstStyle/>
        <a:p>
          <a:endParaRPr lang="fr-FR"/>
        </a:p>
      </dgm:t>
    </dgm:pt>
    <dgm:pt modelId="{7C8549C9-87EC-44D1-BF1D-ED3497327691}" type="pres">
      <dgm:prSet presAssocID="{C012B5D8-7D6C-4CBE-878D-807BA21036C0}" presName="node" presStyleLbl="node1" presStyleIdx="0" presStyleCnt="6" custScaleX="122338" custScaleY="118067">
        <dgm:presLayoutVars>
          <dgm:bulletEnabled val="1"/>
        </dgm:presLayoutVars>
      </dgm:prSet>
      <dgm:spPr/>
      <dgm:t>
        <a:bodyPr/>
        <a:lstStyle/>
        <a:p>
          <a:endParaRPr lang="fr-FR"/>
        </a:p>
      </dgm:t>
    </dgm:pt>
    <dgm:pt modelId="{97910510-22D4-48F4-A51A-6B2E8FB2D88D}" type="pres">
      <dgm:prSet presAssocID="{C012B5D8-7D6C-4CBE-878D-807BA21036C0}" presName="spNode" presStyleCnt="0"/>
      <dgm:spPr/>
    </dgm:pt>
    <dgm:pt modelId="{E00764B9-3A0D-4FC4-91EA-70168E639360}" type="pres">
      <dgm:prSet presAssocID="{9AE40FAE-2D08-4DCA-BF4A-B640363F0CD2}" presName="sibTrans" presStyleLbl="sibTrans1D1" presStyleIdx="0" presStyleCnt="6"/>
      <dgm:spPr/>
      <dgm:t>
        <a:bodyPr/>
        <a:lstStyle/>
        <a:p>
          <a:endParaRPr lang="fr-FR"/>
        </a:p>
      </dgm:t>
    </dgm:pt>
    <dgm:pt modelId="{E1EDF0CE-0EFF-4A93-9113-E2861D3A3D3C}" type="pres">
      <dgm:prSet presAssocID="{B67BDC2C-98AF-4849-A691-CD454B91906C}" presName="node" presStyleLbl="node1" presStyleIdx="1" presStyleCnt="6" custScaleX="113660" custScaleY="175342">
        <dgm:presLayoutVars>
          <dgm:bulletEnabled val="1"/>
        </dgm:presLayoutVars>
      </dgm:prSet>
      <dgm:spPr>
        <a:prstGeom prst="ellipse">
          <a:avLst/>
        </a:prstGeom>
      </dgm:spPr>
      <dgm:t>
        <a:bodyPr/>
        <a:lstStyle/>
        <a:p>
          <a:endParaRPr lang="fr-FR"/>
        </a:p>
      </dgm:t>
    </dgm:pt>
    <dgm:pt modelId="{A93DF0B0-D819-4DE0-AC2D-11F273D2B784}" type="pres">
      <dgm:prSet presAssocID="{B67BDC2C-98AF-4849-A691-CD454B91906C}" presName="spNode" presStyleCnt="0"/>
      <dgm:spPr/>
    </dgm:pt>
    <dgm:pt modelId="{709B26C1-37FA-4CBC-A778-D5A7D2234863}" type="pres">
      <dgm:prSet presAssocID="{EB456F68-8188-4B82-B165-FF7DB8E91CB8}" presName="sibTrans" presStyleLbl="sibTrans1D1" presStyleIdx="1" presStyleCnt="6"/>
      <dgm:spPr/>
      <dgm:t>
        <a:bodyPr/>
        <a:lstStyle/>
        <a:p>
          <a:endParaRPr lang="fr-FR"/>
        </a:p>
      </dgm:t>
    </dgm:pt>
    <dgm:pt modelId="{BA189431-71A8-4956-9221-F471589289DB}" type="pres">
      <dgm:prSet presAssocID="{418F1F6A-8ABB-4C17-8B1D-C664687A4F04}" presName="node" presStyleLbl="node1" presStyleIdx="2" presStyleCnt="6" custScaleX="119714" custScaleY="121858">
        <dgm:presLayoutVars>
          <dgm:bulletEnabled val="1"/>
        </dgm:presLayoutVars>
      </dgm:prSet>
      <dgm:spPr/>
      <dgm:t>
        <a:bodyPr/>
        <a:lstStyle/>
        <a:p>
          <a:endParaRPr lang="fr-FR"/>
        </a:p>
      </dgm:t>
    </dgm:pt>
    <dgm:pt modelId="{69D8AD83-C8AB-40A4-ACF1-7736CBF03A26}" type="pres">
      <dgm:prSet presAssocID="{418F1F6A-8ABB-4C17-8B1D-C664687A4F04}" presName="spNode" presStyleCnt="0"/>
      <dgm:spPr/>
    </dgm:pt>
    <dgm:pt modelId="{A6117A34-A037-4E6B-A0EA-36D96FD9C17A}" type="pres">
      <dgm:prSet presAssocID="{E86AAC00-6B0B-4932-9A6C-4E5CDB33D66A}" presName="sibTrans" presStyleLbl="sibTrans1D1" presStyleIdx="2" presStyleCnt="6"/>
      <dgm:spPr/>
      <dgm:t>
        <a:bodyPr/>
        <a:lstStyle/>
        <a:p>
          <a:endParaRPr lang="fr-FR"/>
        </a:p>
      </dgm:t>
    </dgm:pt>
    <dgm:pt modelId="{7CB4B176-9CDC-4966-8A97-72998980C187}" type="pres">
      <dgm:prSet presAssocID="{854F933A-C845-41F0-A0D7-3D65159A1456}" presName="node" presStyleLbl="node1" presStyleIdx="3" presStyleCnt="6" custScaleX="122338" custScaleY="188357">
        <dgm:presLayoutVars>
          <dgm:bulletEnabled val="1"/>
        </dgm:presLayoutVars>
      </dgm:prSet>
      <dgm:spPr>
        <a:prstGeom prst="ellipse">
          <a:avLst/>
        </a:prstGeom>
      </dgm:spPr>
      <dgm:t>
        <a:bodyPr/>
        <a:lstStyle/>
        <a:p>
          <a:endParaRPr lang="fr-FR"/>
        </a:p>
      </dgm:t>
    </dgm:pt>
    <dgm:pt modelId="{F265F9B8-C1F5-4D9E-94C4-5ADDAA365675}" type="pres">
      <dgm:prSet presAssocID="{854F933A-C845-41F0-A0D7-3D65159A1456}" presName="spNode" presStyleCnt="0"/>
      <dgm:spPr/>
    </dgm:pt>
    <dgm:pt modelId="{2FCF9F8F-D053-43C1-97C6-E297FA6A3541}" type="pres">
      <dgm:prSet presAssocID="{D07C5523-1A3D-4139-AA16-E0419AB4BA52}" presName="sibTrans" presStyleLbl="sibTrans1D1" presStyleIdx="3" presStyleCnt="6"/>
      <dgm:spPr/>
      <dgm:t>
        <a:bodyPr/>
        <a:lstStyle/>
        <a:p>
          <a:endParaRPr lang="fr-FR"/>
        </a:p>
      </dgm:t>
    </dgm:pt>
    <dgm:pt modelId="{1866DE0C-D569-4177-8589-D3E1A1AF8533}" type="pres">
      <dgm:prSet presAssocID="{AEC4C03E-FF22-4FB6-BD85-4C95CFBD4962}" presName="node" presStyleLbl="node1" presStyleIdx="4" presStyleCnt="6" custScaleX="131822" custScaleY="107845">
        <dgm:presLayoutVars>
          <dgm:bulletEnabled val="1"/>
        </dgm:presLayoutVars>
      </dgm:prSet>
      <dgm:spPr/>
      <dgm:t>
        <a:bodyPr/>
        <a:lstStyle/>
        <a:p>
          <a:endParaRPr lang="fr-FR"/>
        </a:p>
      </dgm:t>
    </dgm:pt>
    <dgm:pt modelId="{F68AB63E-B801-433C-8163-A3CC5EA485B9}" type="pres">
      <dgm:prSet presAssocID="{AEC4C03E-FF22-4FB6-BD85-4C95CFBD4962}" presName="spNode" presStyleCnt="0"/>
      <dgm:spPr/>
    </dgm:pt>
    <dgm:pt modelId="{15B21F3B-AA91-466B-AEFD-CB66AB975899}" type="pres">
      <dgm:prSet presAssocID="{7735939B-EA2A-43EB-8952-74A625B13959}" presName="sibTrans" presStyleLbl="sibTrans1D1" presStyleIdx="4" presStyleCnt="6"/>
      <dgm:spPr/>
      <dgm:t>
        <a:bodyPr/>
        <a:lstStyle/>
        <a:p>
          <a:endParaRPr lang="fr-FR"/>
        </a:p>
      </dgm:t>
    </dgm:pt>
    <dgm:pt modelId="{58C85029-EDB5-4BDD-8916-E780BDD78BD8}" type="pres">
      <dgm:prSet presAssocID="{BACBA5A1-5019-4913-9B98-B8C607D74A52}" presName="node" presStyleLbl="node1" presStyleIdx="5" presStyleCnt="6" custScaleX="125768" custScaleY="187057">
        <dgm:presLayoutVars>
          <dgm:bulletEnabled val="1"/>
        </dgm:presLayoutVars>
      </dgm:prSet>
      <dgm:spPr>
        <a:prstGeom prst="ellipse">
          <a:avLst/>
        </a:prstGeom>
      </dgm:spPr>
      <dgm:t>
        <a:bodyPr/>
        <a:lstStyle/>
        <a:p>
          <a:endParaRPr lang="fr-FR"/>
        </a:p>
      </dgm:t>
    </dgm:pt>
    <dgm:pt modelId="{39E36652-D50A-4551-BC2E-3D744E1AAA2B}" type="pres">
      <dgm:prSet presAssocID="{BACBA5A1-5019-4913-9B98-B8C607D74A52}" presName="spNode" presStyleCnt="0"/>
      <dgm:spPr/>
    </dgm:pt>
    <dgm:pt modelId="{CB8DD757-1426-4FDA-A289-4A70EC670300}" type="pres">
      <dgm:prSet presAssocID="{1528B3EC-A374-4703-ABB4-56DAB1CD720C}" presName="sibTrans" presStyleLbl="sibTrans1D1" presStyleIdx="5" presStyleCnt="6"/>
      <dgm:spPr/>
      <dgm:t>
        <a:bodyPr/>
        <a:lstStyle/>
        <a:p>
          <a:endParaRPr lang="fr-FR"/>
        </a:p>
      </dgm:t>
    </dgm:pt>
  </dgm:ptLst>
  <dgm:cxnLst>
    <dgm:cxn modelId="{5E1257C4-20E2-45FA-AA17-0F5DE5372871}" type="presOf" srcId="{D07C5523-1A3D-4139-AA16-E0419AB4BA52}" destId="{2FCF9F8F-D053-43C1-97C6-E297FA6A3541}" srcOrd="0" destOrd="0" presId="urn:microsoft.com/office/officeart/2005/8/layout/cycle6"/>
    <dgm:cxn modelId="{A84FFAD2-07BA-4FF6-B4F0-3EC6AFACACF1}" type="presOf" srcId="{E86AAC00-6B0B-4932-9A6C-4E5CDB33D66A}" destId="{A6117A34-A037-4E6B-A0EA-36D96FD9C17A}" srcOrd="0" destOrd="0" presId="urn:microsoft.com/office/officeart/2005/8/layout/cycle6"/>
    <dgm:cxn modelId="{0B15FEED-EFBC-4BDB-952B-057C3F2B089D}" type="presOf" srcId="{6E51E0CD-D623-4D8F-AC47-CA14D40447C7}" destId="{AE8D80E8-CBD6-4B89-A973-AD222189D5E0}" srcOrd="0" destOrd="0" presId="urn:microsoft.com/office/officeart/2005/8/layout/cycle6"/>
    <dgm:cxn modelId="{F183829B-866A-4223-8704-A59DD8274EB1}" srcId="{6E51E0CD-D623-4D8F-AC47-CA14D40447C7}" destId="{AEC4C03E-FF22-4FB6-BD85-4C95CFBD4962}" srcOrd="4" destOrd="0" parTransId="{7AF19F3A-3C5E-4F3C-8325-6F72B3F5C2D1}" sibTransId="{7735939B-EA2A-43EB-8952-74A625B13959}"/>
    <dgm:cxn modelId="{CF90556E-7A07-4E06-88E6-79DE491BD857}" type="presOf" srcId="{1528B3EC-A374-4703-ABB4-56DAB1CD720C}" destId="{CB8DD757-1426-4FDA-A289-4A70EC670300}" srcOrd="0" destOrd="0" presId="urn:microsoft.com/office/officeart/2005/8/layout/cycle6"/>
    <dgm:cxn modelId="{05494ED8-F135-4246-9233-BD50E79E8C91}" type="presOf" srcId="{B67BDC2C-98AF-4849-A691-CD454B91906C}" destId="{E1EDF0CE-0EFF-4A93-9113-E2861D3A3D3C}" srcOrd="0" destOrd="0" presId="urn:microsoft.com/office/officeart/2005/8/layout/cycle6"/>
    <dgm:cxn modelId="{B8C55109-719E-46F1-B8AE-6F7EDEB7D92A}" srcId="{6E51E0CD-D623-4D8F-AC47-CA14D40447C7}" destId="{BACBA5A1-5019-4913-9B98-B8C607D74A52}" srcOrd="5" destOrd="0" parTransId="{DBF859A2-6E78-4D2F-B5FB-DD5AB9DF2EEB}" sibTransId="{1528B3EC-A374-4703-ABB4-56DAB1CD720C}"/>
    <dgm:cxn modelId="{1EAAACB9-1970-46D8-8D54-2FFEE271B01E}" srcId="{6E51E0CD-D623-4D8F-AC47-CA14D40447C7}" destId="{418F1F6A-8ABB-4C17-8B1D-C664687A4F04}" srcOrd="2" destOrd="0" parTransId="{920DCBD0-20E0-4EB5-91FB-6CE7C48AB902}" sibTransId="{E86AAC00-6B0B-4932-9A6C-4E5CDB33D66A}"/>
    <dgm:cxn modelId="{AEFEFB08-9EED-4202-858C-72271393462B}" type="presOf" srcId="{BACBA5A1-5019-4913-9B98-B8C607D74A52}" destId="{58C85029-EDB5-4BDD-8916-E780BDD78BD8}" srcOrd="0" destOrd="0" presId="urn:microsoft.com/office/officeart/2005/8/layout/cycle6"/>
    <dgm:cxn modelId="{9E96A7D8-61E7-40E2-A18B-6BBCA32868A4}" type="presOf" srcId="{7735939B-EA2A-43EB-8952-74A625B13959}" destId="{15B21F3B-AA91-466B-AEFD-CB66AB975899}" srcOrd="0" destOrd="0" presId="urn:microsoft.com/office/officeart/2005/8/layout/cycle6"/>
    <dgm:cxn modelId="{7C1B4485-4DEB-4BC1-85FE-FAB597E5C88A}" type="presOf" srcId="{C012B5D8-7D6C-4CBE-878D-807BA21036C0}" destId="{7C8549C9-87EC-44D1-BF1D-ED3497327691}" srcOrd="0" destOrd="0" presId="urn:microsoft.com/office/officeart/2005/8/layout/cycle6"/>
    <dgm:cxn modelId="{171062E3-AC56-4247-AA94-B196AF14EA57}" type="presOf" srcId="{AEC4C03E-FF22-4FB6-BD85-4C95CFBD4962}" destId="{1866DE0C-D569-4177-8589-D3E1A1AF8533}" srcOrd="0" destOrd="0" presId="urn:microsoft.com/office/officeart/2005/8/layout/cycle6"/>
    <dgm:cxn modelId="{6772328E-B0DA-4986-93AB-20F85506CD6A}" srcId="{6E51E0CD-D623-4D8F-AC47-CA14D40447C7}" destId="{C012B5D8-7D6C-4CBE-878D-807BA21036C0}" srcOrd="0" destOrd="0" parTransId="{C7A3AB2D-C0FA-46FF-B83D-A4018FAAA9E2}" sibTransId="{9AE40FAE-2D08-4DCA-BF4A-B640363F0CD2}"/>
    <dgm:cxn modelId="{E5A34280-3679-47FC-B54A-5687E029A761}" srcId="{6E51E0CD-D623-4D8F-AC47-CA14D40447C7}" destId="{B67BDC2C-98AF-4849-A691-CD454B91906C}" srcOrd="1" destOrd="0" parTransId="{D10D1FBE-F60C-4B1E-9278-61B66B7534F2}" sibTransId="{EB456F68-8188-4B82-B165-FF7DB8E91CB8}"/>
    <dgm:cxn modelId="{643F83F8-B756-41DF-8FF5-3446FB62F245}" srcId="{6E51E0CD-D623-4D8F-AC47-CA14D40447C7}" destId="{854F933A-C845-41F0-A0D7-3D65159A1456}" srcOrd="3" destOrd="0" parTransId="{6EFE966A-F98A-4EB6-8CF7-2D52DC78E3A5}" sibTransId="{D07C5523-1A3D-4139-AA16-E0419AB4BA52}"/>
    <dgm:cxn modelId="{C303CAA7-298A-46F3-BB8D-0CDB2A733068}" type="presOf" srcId="{9AE40FAE-2D08-4DCA-BF4A-B640363F0CD2}" destId="{E00764B9-3A0D-4FC4-91EA-70168E639360}" srcOrd="0" destOrd="0" presId="urn:microsoft.com/office/officeart/2005/8/layout/cycle6"/>
    <dgm:cxn modelId="{7E2CF027-828A-41A1-B807-0F27DA488F46}" type="presOf" srcId="{418F1F6A-8ABB-4C17-8B1D-C664687A4F04}" destId="{BA189431-71A8-4956-9221-F471589289DB}" srcOrd="0" destOrd="0" presId="urn:microsoft.com/office/officeart/2005/8/layout/cycle6"/>
    <dgm:cxn modelId="{EAAC55ED-75BA-4D3A-A476-F46C7EE10FE3}" type="presOf" srcId="{EB456F68-8188-4B82-B165-FF7DB8E91CB8}" destId="{709B26C1-37FA-4CBC-A778-D5A7D2234863}" srcOrd="0" destOrd="0" presId="urn:microsoft.com/office/officeart/2005/8/layout/cycle6"/>
    <dgm:cxn modelId="{0802CC5F-2D71-442F-91A8-3C7BC3A3638C}" type="presOf" srcId="{854F933A-C845-41F0-A0D7-3D65159A1456}" destId="{7CB4B176-9CDC-4966-8A97-72998980C187}" srcOrd="0" destOrd="0" presId="urn:microsoft.com/office/officeart/2005/8/layout/cycle6"/>
    <dgm:cxn modelId="{3C26C441-F729-49B0-9153-D002A0DD692B}" type="presParOf" srcId="{AE8D80E8-CBD6-4B89-A973-AD222189D5E0}" destId="{7C8549C9-87EC-44D1-BF1D-ED3497327691}" srcOrd="0" destOrd="0" presId="urn:microsoft.com/office/officeart/2005/8/layout/cycle6"/>
    <dgm:cxn modelId="{2F5E386B-6C54-4B42-8265-1677735E7F5A}" type="presParOf" srcId="{AE8D80E8-CBD6-4B89-A973-AD222189D5E0}" destId="{97910510-22D4-48F4-A51A-6B2E8FB2D88D}" srcOrd="1" destOrd="0" presId="urn:microsoft.com/office/officeart/2005/8/layout/cycle6"/>
    <dgm:cxn modelId="{9BB768E9-0B00-450C-A857-4D5EA35A5319}" type="presParOf" srcId="{AE8D80E8-CBD6-4B89-A973-AD222189D5E0}" destId="{E00764B9-3A0D-4FC4-91EA-70168E639360}" srcOrd="2" destOrd="0" presId="urn:microsoft.com/office/officeart/2005/8/layout/cycle6"/>
    <dgm:cxn modelId="{46836063-1328-4B5D-A6A2-4A2499C240BB}" type="presParOf" srcId="{AE8D80E8-CBD6-4B89-A973-AD222189D5E0}" destId="{E1EDF0CE-0EFF-4A93-9113-E2861D3A3D3C}" srcOrd="3" destOrd="0" presId="urn:microsoft.com/office/officeart/2005/8/layout/cycle6"/>
    <dgm:cxn modelId="{82E8F60C-CAA2-41EB-A63F-781893495F3A}" type="presParOf" srcId="{AE8D80E8-CBD6-4B89-A973-AD222189D5E0}" destId="{A93DF0B0-D819-4DE0-AC2D-11F273D2B784}" srcOrd="4" destOrd="0" presId="urn:microsoft.com/office/officeart/2005/8/layout/cycle6"/>
    <dgm:cxn modelId="{E009F1F9-4A06-46A3-B34B-34F464A2EC41}" type="presParOf" srcId="{AE8D80E8-CBD6-4B89-A973-AD222189D5E0}" destId="{709B26C1-37FA-4CBC-A778-D5A7D2234863}" srcOrd="5" destOrd="0" presId="urn:microsoft.com/office/officeart/2005/8/layout/cycle6"/>
    <dgm:cxn modelId="{86492BA7-8070-4898-ACF3-4F9F79AABFA6}" type="presParOf" srcId="{AE8D80E8-CBD6-4B89-A973-AD222189D5E0}" destId="{BA189431-71A8-4956-9221-F471589289DB}" srcOrd="6" destOrd="0" presId="urn:microsoft.com/office/officeart/2005/8/layout/cycle6"/>
    <dgm:cxn modelId="{7231DB39-2D88-4BA9-9695-A8AA59E73CC0}" type="presParOf" srcId="{AE8D80E8-CBD6-4B89-A973-AD222189D5E0}" destId="{69D8AD83-C8AB-40A4-ACF1-7736CBF03A26}" srcOrd="7" destOrd="0" presId="urn:microsoft.com/office/officeart/2005/8/layout/cycle6"/>
    <dgm:cxn modelId="{D6F7F7E8-CFE3-4E7A-9B6A-B206601C0EAC}" type="presParOf" srcId="{AE8D80E8-CBD6-4B89-A973-AD222189D5E0}" destId="{A6117A34-A037-4E6B-A0EA-36D96FD9C17A}" srcOrd="8" destOrd="0" presId="urn:microsoft.com/office/officeart/2005/8/layout/cycle6"/>
    <dgm:cxn modelId="{02A27016-33A9-4FDB-ACAC-8A75CE5C13D4}" type="presParOf" srcId="{AE8D80E8-CBD6-4B89-A973-AD222189D5E0}" destId="{7CB4B176-9CDC-4966-8A97-72998980C187}" srcOrd="9" destOrd="0" presId="urn:microsoft.com/office/officeart/2005/8/layout/cycle6"/>
    <dgm:cxn modelId="{E97020C6-5819-4E3E-B641-C422C000F235}" type="presParOf" srcId="{AE8D80E8-CBD6-4B89-A973-AD222189D5E0}" destId="{F265F9B8-C1F5-4D9E-94C4-5ADDAA365675}" srcOrd="10" destOrd="0" presId="urn:microsoft.com/office/officeart/2005/8/layout/cycle6"/>
    <dgm:cxn modelId="{5571A935-8925-4279-8301-39539AA469A0}" type="presParOf" srcId="{AE8D80E8-CBD6-4B89-A973-AD222189D5E0}" destId="{2FCF9F8F-D053-43C1-97C6-E297FA6A3541}" srcOrd="11" destOrd="0" presId="urn:microsoft.com/office/officeart/2005/8/layout/cycle6"/>
    <dgm:cxn modelId="{DF54920E-0294-411E-BDBF-CEBF08757BD0}" type="presParOf" srcId="{AE8D80E8-CBD6-4B89-A973-AD222189D5E0}" destId="{1866DE0C-D569-4177-8589-D3E1A1AF8533}" srcOrd="12" destOrd="0" presId="urn:microsoft.com/office/officeart/2005/8/layout/cycle6"/>
    <dgm:cxn modelId="{329885BA-61EF-44B9-BC9C-C096DCBB1B48}" type="presParOf" srcId="{AE8D80E8-CBD6-4B89-A973-AD222189D5E0}" destId="{F68AB63E-B801-433C-8163-A3CC5EA485B9}" srcOrd="13" destOrd="0" presId="urn:microsoft.com/office/officeart/2005/8/layout/cycle6"/>
    <dgm:cxn modelId="{210DE68E-138E-4867-ADE8-E7957916214B}" type="presParOf" srcId="{AE8D80E8-CBD6-4B89-A973-AD222189D5E0}" destId="{15B21F3B-AA91-466B-AEFD-CB66AB975899}" srcOrd="14" destOrd="0" presId="urn:microsoft.com/office/officeart/2005/8/layout/cycle6"/>
    <dgm:cxn modelId="{05AB2C2B-B5D8-4D34-96A1-4FE3A947073A}" type="presParOf" srcId="{AE8D80E8-CBD6-4B89-A973-AD222189D5E0}" destId="{58C85029-EDB5-4BDD-8916-E780BDD78BD8}" srcOrd="15" destOrd="0" presId="urn:microsoft.com/office/officeart/2005/8/layout/cycle6"/>
    <dgm:cxn modelId="{069A9BE0-C67E-4120-AC5A-87F5E045AEA1}" type="presParOf" srcId="{AE8D80E8-CBD6-4B89-A973-AD222189D5E0}" destId="{39E36652-D50A-4551-BC2E-3D744E1AAA2B}" srcOrd="16" destOrd="0" presId="urn:microsoft.com/office/officeart/2005/8/layout/cycle6"/>
    <dgm:cxn modelId="{DCBE47A3-6E25-4AAC-BAF7-542523E0B34C}" type="presParOf" srcId="{AE8D80E8-CBD6-4B89-A973-AD222189D5E0}" destId="{CB8DD757-1426-4FDA-A289-4A70EC670300}"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A7A9C-D2D4-4062-9E94-CEF8E1958472}"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fr-FR"/>
        </a:p>
      </dgm:t>
    </dgm:pt>
    <dgm:pt modelId="{3B2E192C-C4BC-4974-8972-27F851C7602D}">
      <dgm:prSet phldrT="[Texte]"/>
      <dgm:spPr>
        <a:ln>
          <a:solidFill>
            <a:schemeClr val="tx1"/>
          </a:solidFill>
        </a:ln>
      </dgm:spPr>
      <dgm:t>
        <a:bodyPr anchor="b"/>
        <a:lstStyle/>
        <a:p>
          <a:r>
            <a:rPr lang="fr-FR" b="1" dirty="0" smtClean="0"/>
            <a:t>Réalité</a:t>
          </a:r>
          <a:endParaRPr lang="fr-FR" b="1" dirty="0"/>
        </a:p>
      </dgm:t>
    </dgm:pt>
    <dgm:pt modelId="{13E4AB4E-A64A-46C3-B018-9ADF9F35A263}" type="parTrans" cxnId="{9423DC7D-1338-40D5-9EB5-4745AD138EC8}">
      <dgm:prSet/>
      <dgm:spPr/>
      <dgm:t>
        <a:bodyPr/>
        <a:lstStyle/>
        <a:p>
          <a:endParaRPr lang="fr-FR"/>
        </a:p>
      </dgm:t>
    </dgm:pt>
    <dgm:pt modelId="{C3D9D48E-D1F1-4A69-B2C0-F13DA1962AC1}" type="sibTrans" cxnId="{9423DC7D-1338-40D5-9EB5-4745AD138EC8}">
      <dgm:prSet/>
      <dgm:spPr/>
      <dgm:t>
        <a:bodyPr/>
        <a:lstStyle/>
        <a:p>
          <a:endParaRPr lang="fr-FR"/>
        </a:p>
      </dgm:t>
    </dgm:pt>
    <dgm:pt modelId="{A5A0147A-CA0E-4634-8814-B3D4A46648F0}">
      <dgm:prSet phldrT="[Texte]"/>
      <dgm:spPr>
        <a:ln>
          <a:solidFill>
            <a:schemeClr val="tx1"/>
          </a:solidFill>
        </a:ln>
      </dgm:spPr>
      <dgm:t>
        <a:bodyPr anchor="b"/>
        <a:lstStyle/>
        <a:p>
          <a:r>
            <a:rPr lang="fr-FR" b="1" dirty="0" smtClean="0"/>
            <a:t>Justification</a:t>
          </a:r>
          <a:endParaRPr lang="fr-FR" b="1" dirty="0"/>
        </a:p>
      </dgm:t>
    </dgm:pt>
    <dgm:pt modelId="{581DB7DA-C5F0-4014-B112-543385E1E20B}" type="parTrans" cxnId="{C05393B7-06E1-415D-89BE-91885C79B903}">
      <dgm:prSet/>
      <dgm:spPr/>
      <dgm:t>
        <a:bodyPr/>
        <a:lstStyle/>
        <a:p>
          <a:endParaRPr lang="fr-FR"/>
        </a:p>
      </dgm:t>
    </dgm:pt>
    <dgm:pt modelId="{60CC3D04-6519-4B9E-A017-9E2427EC27C3}" type="sibTrans" cxnId="{C05393B7-06E1-415D-89BE-91885C79B903}">
      <dgm:prSet/>
      <dgm:spPr/>
      <dgm:t>
        <a:bodyPr/>
        <a:lstStyle/>
        <a:p>
          <a:endParaRPr lang="fr-FR"/>
        </a:p>
      </dgm:t>
    </dgm:pt>
    <dgm:pt modelId="{90F0DA0B-40FA-4145-8351-23C64B067DB5}">
      <dgm:prSet phldrT="[Texte]" custT="1"/>
      <dgm:spPr>
        <a:ln>
          <a:solidFill>
            <a:schemeClr val="tx1"/>
          </a:solidFill>
        </a:ln>
      </dgm:spPr>
      <dgm:t>
        <a:bodyPr anchor="b"/>
        <a:lstStyle/>
        <a:p>
          <a:r>
            <a:rPr lang="fr-FR" sz="1000" b="1" dirty="0" smtClean="0"/>
            <a:t>Présentation et bonne information</a:t>
          </a:r>
          <a:endParaRPr lang="fr-FR" sz="1000" b="1" dirty="0"/>
        </a:p>
      </dgm:t>
    </dgm:pt>
    <dgm:pt modelId="{A9CD229D-3450-417A-B2F6-E960B4FA43FB}" type="parTrans" cxnId="{DE51E9C7-9F8C-4C97-AB9D-CDC9D636BCD1}">
      <dgm:prSet/>
      <dgm:spPr/>
      <dgm:t>
        <a:bodyPr/>
        <a:lstStyle/>
        <a:p>
          <a:endParaRPr lang="fr-FR"/>
        </a:p>
      </dgm:t>
    </dgm:pt>
    <dgm:pt modelId="{AFC699CA-796F-43E3-8FD0-B7391071FA7F}" type="sibTrans" cxnId="{DE51E9C7-9F8C-4C97-AB9D-CDC9D636BCD1}">
      <dgm:prSet/>
      <dgm:spPr/>
      <dgm:t>
        <a:bodyPr/>
        <a:lstStyle/>
        <a:p>
          <a:endParaRPr lang="fr-FR"/>
        </a:p>
      </dgm:t>
    </dgm:pt>
    <dgm:pt modelId="{7EF52ECF-CE91-4AAA-A877-00F8680F01EC}" type="pres">
      <dgm:prSet presAssocID="{B55A7A9C-D2D4-4062-9E94-CEF8E1958472}" presName="Name0" presStyleCnt="0">
        <dgm:presLayoutVars>
          <dgm:dir/>
          <dgm:resizeHandles val="exact"/>
        </dgm:presLayoutVars>
      </dgm:prSet>
      <dgm:spPr/>
      <dgm:t>
        <a:bodyPr/>
        <a:lstStyle/>
        <a:p>
          <a:endParaRPr lang="fr-FR"/>
        </a:p>
      </dgm:t>
    </dgm:pt>
    <dgm:pt modelId="{03522E9F-453D-4422-B1BB-A763EF985911}" type="pres">
      <dgm:prSet presAssocID="{3B2E192C-C4BC-4974-8972-27F851C7602D}" presName="Name5" presStyleLbl="vennNode1" presStyleIdx="0" presStyleCnt="3">
        <dgm:presLayoutVars>
          <dgm:bulletEnabled val="1"/>
        </dgm:presLayoutVars>
      </dgm:prSet>
      <dgm:spPr/>
      <dgm:t>
        <a:bodyPr/>
        <a:lstStyle/>
        <a:p>
          <a:endParaRPr lang="fr-FR"/>
        </a:p>
      </dgm:t>
    </dgm:pt>
    <dgm:pt modelId="{BAD70B4F-E19F-42CA-85A5-3592B08BC4A5}" type="pres">
      <dgm:prSet presAssocID="{C3D9D48E-D1F1-4A69-B2C0-F13DA1962AC1}" presName="space" presStyleCnt="0"/>
      <dgm:spPr/>
    </dgm:pt>
    <dgm:pt modelId="{5E1F0161-9957-4151-BBE7-DBAC267E7B70}" type="pres">
      <dgm:prSet presAssocID="{A5A0147A-CA0E-4634-8814-B3D4A46648F0}" presName="Name5" presStyleLbl="vennNode1" presStyleIdx="1" presStyleCnt="3">
        <dgm:presLayoutVars>
          <dgm:bulletEnabled val="1"/>
        </dgm:presLayoutVars>
      </dgm:prSet>
      <dgm:spPr/>
      <dgm:t>
        <a:bodyPr/>
        <a:lstStyle/>
        <a:p>
          <a:endParaRPr lang="fr-FR"/>
        </a:p>
      </dgm:t>
    </dgm:pt>
    <dgm:pt modelId="{0F051E03-AA3E-4347-B50F-4009CDDB666D}" type="pres">
      <dgm:prSet presAssocID="{60CC3D04-6519-4B9E-A017-9E2427EC27C3}" presName="space" presStyleCnt="0"/>
      <dgm:spPr/>
    </dgm:pt>
    <dgm:pt modelId="{804FB124-873F-4E8D-BE0C-2C309504EC49}" type="pres">
      <dgm:prSet presAssocID="{90F0DA0B-40FA-4145-8351-23C64B067DB5}" presName="Name5" presStyleLbl="vennNode1" presStyleIdx="2" presStyleCnt="3">
        <dgm:presLayoutVars>
          <dgm:bulletEnabled val="1"/>
        </dgm:presLayoutVars>
      </dgm:prSet>
      <dgm:spPr/>
      <dgm:t>
        <a:bodyPr/>
        <a:lstStyle/>
        <a:p>
          <a:endParaRPr lang="fr-FR"/>
        </a:p>
      </dgm:t>
    </dgm:pt>
  </dgm:ptLst>
  <dgm:cxnLst>
    <dgm:cxn modelId="{21135E02-F6DA-491C-A811-B2751B11AC63}" type="presOf" srcId="{B55A7A9C-D2D4-4062-9E94-CEF8E1958472}" destId="{7EF52ECF-CE91-4AAA-A877-00F8680F01EC}" srcOrd="0" destOrd="0" presId="urn:microsoft.com/office/officeart/2005/8/layout/venn3"/>
    <dgm:cxn modelId="{A05FDE65-3890-4B99-A75D-C32C0F884542}" type="presOf" srcId="{A5A0147A-CA0E-4634-8814-B3D4A46648F0}" destId="{5E1F0161-9957-4151-BBE7-DBAC267E7B70}" srcOrd="0" destOrd="0" presId="urn:microsoft.com/office/officeart/2005/8/layout/venn3"/>
    <dgm:cxn modelId="{DE51E9C7-9F8C-4C97-AB9D-CDC9D636BCD1}" srcId="{B55A7A9C-D2D4-4062-9E94-CEF8E1958472}" destId="{90F0DA0B-40FA-4145-8351-23C64B067DB5}" srcOrd="2" destOrd="0" parTransId="{A9CD229D-3450-417A-B2F6-E960B4FA43FB}" sibTransId="{AFC699CA-796F-43E3-8FD0-B7391071FA7F}"/>
    <dgm:cxn modelId="{9423DC7D-1338-40D5-9EB5-4745AD138EC8}" srcId="{B55A7A9C-D2D4-4062-9E94-CEF8E1958472}" destId="{3B2E192C-C4BC-4974-8972-27F851C7602D}" srcOrd="0" destOrd="0" parTransId="{13E4AB4E-A64A-46C3-B018-9ADF9F35A263}" sibTransId="{C3D9D48E-D1F1-4A69-B2C0-F13DA1962AC1}"/>
    <dgm:cxn modelId="{27F7C13D-F0D4-4E57-9DA9-B028238BE9E4}" type="presOf" srcId="{3B2E192C-C4BC-4974-8972-27F851C7602D}" destId="{03522E9F-453D-4422-B1BB-A763EF985911}" srcOrd="0" destOrd="0" presId="urn:microsoft.com/office/officeart/2005/8/layout/venn3"/>
    <dgm:cxn modelId="{F5F12BF7-8D93-4DEE-8156-CFC2B5FFA371}" type="presOf" srcId="{90F0DA0B-40FA-4145-8351-23C64B067DB5}" destId="{804FB124-873F-4E8D-BE0C-2C309504EC49}" srcOrd="0" destOrd="0" presId="urn:microsoft.com/office/officeart/2005/8/layout/venn3"/>
    <dgm:cxn modelId="{C05393B7-06E1-415D-89BE-91885C79B903}" srcId="{B55A7A9C-D2D4-4062-9E94-CEF8E1958472}" destId="{A5A0147A-CA0E-4634-8814-B3D4A46648F0}" srcOrd="1" destOrd="0" parTransId="{581DB7DA-C5F0-4014-B112-543385E1E20B}" sibTransId="{60CC3D04-6519-4B9E-A017-9E2427EC27C3}"/>
    <dgm:cxn modelId="{CF457008-3F71-46EC-9488-85AA2D16F8D3}" type="presParOf" srcId="{7EF52ECF-CE91-4AAA-A877-00F8680F01EC}" destId="{03522E9F-453D-4422-B1BB-A763EF985911}" srcOrd="0" destOrd="0" presId="urn:microsoft.com/office/officeart/2005/8/layout/venn3"/>
    <dgm:cxn modelId="{E901C769-2CF3-4785-826E-923046059C4F}" type="presParOf" srcId="{7EF52ECF-CE91-4AAA-A877-00F8680F01EC}" destId="{BAD70B4F-E19F-42CA-85A5-3592B08BC4A5}" srcOrd="1" destOrd="0" presId="urn:microsoft.com/office/officeart/2005/8/layout/venn3"/>
    <dgm:cxn modelId="{5CE38C79-2A8D-4471-836A-E6BAF1E7EF31}" type="presParOf" srcId="{7EF52ECF-CE91-4AAA-A877-00F8680F01EC}" destId="{5E1F0161-9957-4151-BBE7-DBAC267E7B70}" srcOrd="2" destOrd="0" presId="urn:microsoft.com/office/officeart/2005/8/layout/venn3"/>
    <dgm:cxn modelId="{9DB2403F-176E-407A-BB60-974B2F743761}" type="presParOf" srcId="{7EF52ECF-CE91-4AAA-A877-00F8680F01EC}" destId="{0F051E03-AA3E-4347-B50F-4009CDDB666D}" srcOrd="3" destOrd="0" presId="urn:microsoft.com/office/officeart/2005/8/layout/venn3"/>
    <dgm:cxn modelId="{F8B7D778-FB22-44E6-9587-119B15FFF4CA}" type="presParOf" srcId="{7EF52ECF-CE91-4AAA-A877-00F8680F01EC}" destId="{804FB124-873F-4E8D-BE0C-2C309504EC49}"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5A7A9C-D2D4-4062-9E94-CEF8E1958472}"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fr-FR"/>
        </a:p>
      </dgm:t>
    </dgm:pt>
    <dgm:pt modelId="{3B2E192C-C4BC-4974-8972-27F851C7602D}">
      <dgm:prSet phldrT="[Texte]"/>
      <dgm:spPr>
        <a:ln>
          <a:solidFill>
            <a:schemeClr val="tx1"/>
          </a:solidFill>
        </a:ln>
      </dgm:spPr>
      <dgm:t>
        <a:bodyPr anchor="b"/>
        <a:lstStyle/>
        <a:p>
          <a:r>
            <a:rPr lang="fr-FR" b="1" dirty="0" smtClean="0"/>
            <a:t>Totalité</a:t>
          </a:r>
          <a:endParaRPr lang="fr-FR" b="1" dirty="0"/>
        </a:p>
      </dgm:t>
    </dgm:pt>
    <dgm:pt modelId="{13E4AB4E-A64A-46C3-B018-9ADF9F35A263}" type="parTrans" cxnId="{9423DC7D-1338-40D5-9EB5-4745AD138EC8}">
      <dgm:prSet/>
      <dgm:spPr/>
      <dgm:t>
        <a:bodyPr/>
        <a:lstStyle/>
        <a:p>
          <a:endParaRPr lang="fr-FR"/>
        </a:p>
      </dgm:t>
    </dgm:pt>
    <dgm:pt modelId="{C3D9D48E-D1F1-4A69-B2C0-F13DA1962AC1}" type="sibTrans" cxnId="{9423DC7D-1338-40D5-9EB5-4745AD138EC8}">
      <dgm:prSet/>
      <dgm:spPr/>
      <dgm:t>
        <a:bodyPr/>
        <a:lstStyle/>
        <a:p>
          <a:endParaRPr lang="fr-FR"/>
        </a:p>
      </dgm:t>
    </dgm:pt>
    <dgm:pt modelId="{A5A0147A-CA0E-4634-8814-B3D4A46648F0}">
      <dgm:prSet phldrT="[Texte]"/>
      <dgm:spPr>
        <a:ln>
          <a:solidFill>
            <a:schemeClr val="tx1"/>
          </a:solidFill>
        </a:ln>
      </dgm:spPr>
      <dgm:t>
        <a:bodyPr anchor="b"/>
        <a:lstStyle/>
        <a:p>
          <a:r>
            <a:rPr lang="fr-FR" b="1" dirty="0" smtClean="0"/>
            <a:t>Non-contraction</a:t>
          </a:r>
          <a:r>
            <a:rPr lang="fr-FR" dirty="0" smtClean="0"/>
            <a:t> </a:t>
          </a:r>
          <a:endParaRPr lang="fr-FR" dirty="0"/>
        </a:p>
      </dgm:t>
    </dgm:pt>
    <dgm:pt modelId="{581DB7DA-C5F0-4014-B112-543385E1E20B}" type="parTrans" cxnId="{C05393B7-06E1-415D-89BE-91885C79B903}">
      <dgm:prSet/>
      <dgm:spPr/>
      <dgm:t>
        <a:bodyPr/>
        <a:lstStyle/>
        <a:p>
          <a:endParaRPr lang="fr-FR"/>
        </a:p>
      </dgm:t>
    </dgm:pt>
    <dgm:pt modelId="{60CC3D04-6519-4B9E-A017-9E2427EC27C3}" type="sibTrans" cxnId="{C05393B7-06E1-415D-89BE-91885C79B903}">
      <dgm:prSet/>
      <dgm:spPr/>
      <dgm:t>
        <a:bodyPr/>
        <a:lstStyle/>
        <a:p>
          <a:endParaRPr lang="fr-FR"/>
        </a:p>
      </dgm:t>
    </dgm:pt>
    <dgm:pt modelId="{7EF52ECF-CE91-4AAA-A877-00F8680F01EC}" type="pres">
      <dgm:prSet presAssocID="{B55A7A9C-D2D4-4062-9E94-CEF8E1958472}" presName="Name0" presStyleCnt="0">
        <dgm:presLayoutVars>
          <dgm:dir/>
          <dgm:resizeHandles val="exact"/>
        </dgm:presLayoutVars>
      </dgm:prSet>
      <dgm:spPr/>
      <dgm:t>
        <a:bodyPr/>
        <a:lstStyle/>
        <a:p>
          <a:endParaRPr lang="fr-FR"/>
        </a:p>
      </dgm:t>
    </dgm:pt>
    <dgm:pt modelId="{03522E9F-453D-4422-B1BB-A763EF985911}" type="pres">
      <dgm:prSet presAssocID="{3B2E192C-C4BC-4974-8972-27F851C7602D}" presName="Name5" presStyleLbl="vennNode1" presStyleIdx="0" presStyleCnt="2">
        <dgm:presLayoutVars>
          <dgm:bulletEnabled val="1"/>
        </dgm:presLayoutVars>
      </dgm:prSet>
      <dgm:spPr/>
      <dgm:t>
        <a:bodyPr/>
        <a:lstStyle/>
        <a:p>
          <a:endParaRPr lang="fr-FR"/>
        </a:p>
      </dgm:t>
    </dgm:pt>
    <dgm:pt modelId="{BAD70B4F-E19F-42CA-85A5-3592B08BC4A5}" type="pres">
      <dgm:prSet presAssocID="{C3D9D48E-D1F1-4A69-B2C0-F13DA1962AC1}" presName="space" presStyleCnt="0"/>
      <dgm:spPr/>
    </dgm:pt>
    <dgm:pt modelId="{5E1F0161-9957-4151-BBE7-DBAC267E7B70}" type="pres">
      <dgm:prSet presAssocID="{A5A0147A-CA0E-4634-8814-B3D4A46648F0}" presName="Name5" presStyleLbl="vennNode1" presStyleIdx="1" presStyleCnt="2">
        <dgm:presLayoutVars>
          <dgm:bulletEnabled val="1"/>
        </dgm:presLayoutVars>
      </dgm:prSet>
      <dgm:spPr/>
      <dgm:t>
        <a:bodyPr/>
        <a:lstStyle/>
        <a:p>
          <a:endParaRPr lang="fr-FR"/>
        </a:p>
      </dgm:t>
    </dgm:pt>
  </dgm:ptLst>
  <dgm:cxnLst>
    <dgm:cxn modelId="{43301949-57C2-479F-A6A8-47AFC7432E60}" type="presOf" srcId="{3B2E192C-C4BC-4974-8972-27F851C7602D}" destId="{03522E9F-453D-4422-B1BB-A763EF985911}" srcOrd="0" destOrd="0" presId="urn:microsoft.com/office/officeart/2005/8/layout/venn3"/>
    <dgm:cxn modelId="{C05393B7-06E1-415D-89BE-91885C79B903}" srcId="{B55A7A9C-D2D4-4062-9E94-CEF8E1958472}" destId="{A5A0147A-CA0E-4634-8814-B3D4A46648F0}" srcOrd="1" destOrd="0" parTransId="{581DB7DA-C5F0-4014-B112-543385E1E20B}" sibTransId="{60CC3D04-6519-4B9E-A017-9E2427EC27C3}"/>
    <dgm:cxn modelId="{B43BDA55-0B5E-4D55-B5BB-267773D7276C}" type="presOf" srcId="{B55A7A9C-D2D4-4062-9E94-CEF8E1958472}" destId="{7EF52ECF-CE91-4AAA-A877-00F8680F01EC}" srcOrd="0" destOrd="0" presId="urn:microsoft.com/office/officeart/2005/8/layout/venn3"/>
    <dgm:cxn modelId="{001F6D10-D554-4446-AB8B-DE094D533A8C}" type="presOf" srcId="{A5A0147A-CA0E-4634-8814-B3D4A46648F0}" destId="{5E1F0161-9957-4151-BBE7-DBAC267E7B70}" srcOrd="0" destOrd="0" presId="urn:microsoft.com/office/officeart/2005/8/layout/venn3"/>
    <dgm:cxn modelId="{9423DC7D-1338-40D5-9EB5-4745AD138EC8}" srcId="{B55A7A9C-D2D4-4062-9E94-CEF8E1958472}" destId="{3B2E192C-C4BC-4974-8972-27F851C7602D}" srcOrd="0" destOrd="0" parTransId="{13E4AB4E-A64A-46C3-B018-9ADF9F35A263}" sibTransId="{C3D9D48E-D1F1-4A69-B2C0-F13DA1962AC1}"/>
    <dgm:cxn modelId="{C4B34502-7C8A-4608-956D-6541B3BB1B53}" type="presParOf" srcId="{7EF52ECF-CE91-4AAA-A877-00F8680F01EC}" destId="{03522E9F-453D-4422-B1BB-A763EF985911}" srcOrd="0" destOrd="0" presId="urn:microsoft.com/office/officeart/2005/8/layout/venn3"/>
    <dgm:cxn modelId="{32CA70B3-80F5-4E3F-9645-1AAACC3EEC87}" type="presParOf" srcId="{7EF52ECF-CE91-4AAA-A877-00F8680F01EC}" destId="{BAD70B4F-E19F-42CA-85A5-3592B08BC4A5}" srcOrd="1" destOrd="0" presId="urn:microsoft.com/office/officeart/2005/8/layout/venn3"/>
    <dgm:cxn modelId="{CA18E066-A1F0-431D-AB04-A725D82B772F}" type="presParOf" srcId="{7EF52ECF-CE91-4AAA-A877-00F8680F01EC}" destId="{5E1F0161-9957-4151-BBE7-DBAC267E7B70}"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5A7A9C-D2D4-4062-9E94-CEF8E1958472}"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fr-FR"/>
        </a:p>
      </dgm:t>
    </dgm:pt>
    <dgm:pt modelId="{3B2E192C-C4BC-4974-8972-27F851C7602D}">
      <dgm:prSet phldrT="[Texte]"/>
      <dgm:spPr>
        <a:ln>
          <a:solidFill>
            <a:schemeClr val="tx1"/>
          </a:solidFill>
        </a:ln>
      </dgm:spPr>
      <dgm:t>
        <a:bodyPr anchor="b"/>
        <a:lstStyle/>
        <a:p>
          <a:r>
            <a:rPr lang="fr-FR" b="1" dirty="0" smtClean="0"/>
            <a:t>Rattachement à la bonne période</a:t>
          </a:r>
          <a:endParaRPr lang="fr-FR" b="1" dirty="0"/>
        </a:p>
      </dgm:t>
    </dgm:pt>
    <dgm:pt modelId="{13E4AB4E-A64A-46C3-B018-9ADF9F35A263}" type="parTrans" cxnId="{9423DC7D-1338-40D5-9EB5-4745AD138EC8}">
      <dgm:prSet/>
      <dgm:spPr/>
      <dgm:t>
        <a:bodyPr/>
        <a:lstStyle/>
        <a:p>
          <a:endParaRPr lang="fr-FR"/>
        </a:p>
      </dgm:t>
    </dgm:pt>
    <dgm:pt modelId="{C3D9D48E-D1F1-4A69-B2C0-F13DA1962AC1}" type="sibTrans" cxnId="{9423DC7D-1338-40D5-9EB5-4745AD138EC8}">
      <dgm:prSet/>
      <dgm:spPr/>
      <dgm:t>
        <a:bodyPr/>
        <a:lstStyle/>
        <a:p>
          <a:endParaRPr lang="fr-FR"/>
        </a:p>
      </dgm:t>
    </dgm:pt>
    <dgm:pt modelId="{A5A0147A-CA0E-4634-8814-B3D4A46648F0}">
      <dgm:prSet phldrT="[Texte]"/>
      <dgm:spPr>
        <a:ln>
          <a:solidFill>
            <a:schemeClr val="tx1"/>
          </a:solidFill>
        </a:ln>
      </dgm:spPr>
      <dgm:t>
        <a:bodyPr anchor="b"/>
        <a:lstStyle/>
        <a:p>
          <a:r>
            <a:rPr lang="fr-FR" b="1" dirty="0" smtClean="0"/>
            <a:t>Rattachement au bon exercice </a:t>
          </a:r>
          <a:endParaRPr lang="fr-FR" b="1" dirty="0"/>
        </a:p>
      </dgm:t>
    </dgm:pt>
    <dgm:pt modelId="{581DB7DA-C5F0-4014-B112-543385E1E20B}" type="parTrans" cxnId="{C05393B7-06E1-415D-89BE-91885C79B903}">
      <dgm:prSet/>
      <dgm:spPr/>
      <dgm:t>
        <a:bodyPr/>
        <a:lstStyle/>
        <a:p>
          <a:endParaRPr lang="fr-FR"/>
        </a:p>
      </dgm:t>
    </dgm:pt>
    <dgm:pt modelId="{60CC3D04-6519-4B9E-A017-9E2427EC27C3}" type="sibTrans" cxnId="{C05393B7-06E1-415D-89BE-91885C79B903}">
      <dgm:prSet/>
      <dgm:spPr/>
      <dgm:t>
        <a:bodyPr/>
        <a:lstStyle/>
        <a:p>
          <a:endParaRPr lang="fr-FR"/>
        </a:p>
      </dgm:t>
    </dgm:pt>
    <dgm:pt modelId="{7EF52ECF-CE91-4AAA-A877-00F8680F01EC}" type="pres">
      <dgm:prSet presAssocID="{B55A7A9C-D2D4-4062-9E94-CEF8E1958472}" presName="Name0" presStyleCnt="0">
        <dgm:presLayoutVars>
          <dgm:dir/>
          <dgm:resizeHandles val="exact"/>
        </dgm:presLayoutVars>
      </dgm:prSet>
      <dgm:spPr/>
      <dgm:t>
        <a:bodyPr/>
        <a:lstStyle/>
        <a:p>
          <a:endParaRPr lang="fr-FR"/>
        </a:p>
      </dgm:t>
    </dgm:pt>
    <dgm:pt modelId="{03522E9F-453D-4422-B1BB-A763EF985911}" type="pres">
      <dgm:prSet presAssocID="{3B2E192C-C4BC-4974-8972-27F851C7602D}" presName="Name5" presStyleLbl="vennNode1" presStyleIdx="0" presStyleCnt="2">
        <dgm:presLayoutVars>
          <dgm:bulletEnabled val="1"/>
        </dgm:presLayoutVars>
      </dgm:prSet>
      <dgm:spPr/>
      <dgm:t>
        <a:bodyPr/>
        <a:lstStyle/>
        <a:p>
          <a:endParaRPr lang="fr-FR"/>
        </a:p>
      </dgm:t>
    </dgm:pt>
    <dgm:pt modelId="{BAD70B4F-E19F-42CA-85A5-3592B08BC4A5}" type="pres">
      <dgm:prSet presAssocID="{C3D9D48E-D1F1-4A69-B2C0-F13DA1962AC1}" presName="space" presStyleCnt="0"/>
      <dgm:spPr/>
    </dgm:pt>
    <dgm:pt modelId="{5E1F0161-9957-4151-BBE7-DBAC267E7B70}" type="pres">
      <dgm:prSet presAssocID="{A5A0147A-CA0E-4634-8814-B3D4A46648F0}" presName="Name5" presStyleLbl="vennNode1" presStyleIdx="1" presStyleCnt="2">
        <dgm:presLayoutVars>
          <dgm:bulletEnabled val="1"/>
        </dgm:presLayoutVars>
      </dgm:prSet>
      <dgm:spPr/>
      <dgm:t>
        <a:bodyPr/>
        <a:lstStyle/>
        <a:p>
          <a:endParaRPr lang="fr-FR"/>
        </a:p>
      </dgm:t>
    </dgm:pt>
  </dgm:ptLst>
  <dgm:cxnLst>
    <dgm:cxn modelId="{C05393B7-06E1-415D-89BE-91885C79B903}" srcId="{B55A7A9C-D2D4-4062-9E94-CEF8E1958472}" destId="{A5A0147A-CA0E-4634-8814-B3D4A46648F0}" srcOrd="1" destOrd="0" parTransId="{581DB7DA-C5F0-4014-B112-543385E1E20B}" sibTransId="{60CC3D04-6519-4B9E-A017-9E2427EC27C3}"/>
    <dgm:cxn modelId="{D1BAB00C-E256-454B-BB47-229BC8B3126F}" type="presOf" srcId="{B55A7A9C-D2D4-4062-9E94-CEF8E1958472}" destId="{7EF52ECF-CE91-4AAA-A877-00F8680F01EC}" srcOrd="0" destOrd="0" presId="urn:microsoft.com/office/officeart/2005/8/layout/venn3"/>
    <dgm:cxn modelId="{C13A6629-A943-492B-8A94-26EB27378D9A}" type="presOf" srcId="{A5A0147A-CA0E-4634-8814-B3D4A46648F0}" destId="{5E1F0161-9957-4151-BBE7-DBAC267E7B70}" srcOrd="0" destOrd="0" presId="urn:microsoft.com/office/officeart/2005/8/layout/venn3"/>
    <dgm:cxn modelId="{9423DC7D-1338-40D5-9EB5-4745AD138EC8}" srcId="{B55A7A9C-D2D4-4062-9E94-CEF8E1958472}" destId="{3B2E192C-C4BC-4974-8972-27F851C7602D}" srcOrd="0" destOrd="0" parTransId="{13E4AB4E-A64A-46C3-B018-9ADF9F35A263}" sibTransId="{C3D9D48E-D1F1-4A69-B2C0-F13DA1962AC1}"/>
    <dgm:cxn modelId="{A8163B8B-372B-4FA3-99DB-4F5329B4BEF2}" type="presOf" srcId="{3B2E192C-C4BC-4974-8972-27F851C7602D}" destId="{03522E9F-453D-4422-B1BB-A763EF985911}" srcOrd="0" destOrd="0" presId="urn:microsoft.com/office/officeart/2005/8/layout/venn3"/>
    <dgm:cxn modelId="{BB49FD66-231E-4791-A8FA-5B2E1802E78B}" type="presParOf" srcId="{7EF52ECF-CE91-4AAA-A877-00F8680F01EC}" destId="{03522E9F-453D-4422-B1BB-A763EF985911}" srcOrd="0" destOrd="0" presId="urn:microsoft.com/office/officeart/2005/8/layout/venn3"/>
    <dgm:cxn modelId="{C504487A-44A4-460D-9543-62B48EB64720}" type="presParOf" srcId="{7EF52ECF-CE91-4AAA-A877-00F8680F01EC}" destId="{BAD70B4F-E19F-42CA-85A5-3592B08BC4A5}" srcOrd="1" destOrd="0" presId="urn:microsoft.com/office/officeart/2005/8/layout/venn3"/>
    <dgm:cxn modelId="{BAEF0246-68AA-4A1F-93D0-03629F4D9EE6}" type="presParOf" srcId="{7EF52ECF-CE91-4AAA-A877-00F8680F01EC}" destId="{5E1F0161-9957-4151-BBE7-DBAC267E7B70}"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7614FF-04D9-427B-8DA9-71F9448B5177}" type="doc">
      <dgm:prSet loTypeId="urn:microsoft.com/office/officeart/2005/8/layout/radial5" loCatId="cycle" qsTypeId="urn:microsoft.com/office/officeart/2005/8/quickstyle/simple1" qsCatId="simple" csTypeId="urn:microsoft.com/office/officeart/2005/8/colors/accent5_2" csCatId="accent5" phldr="1"/>
      <dgm:spPr/>
      <dgm:t>
        <a:bodyPr/>
        <a:lstStyle/>
        <a:p>
          <a:endParaRPr lang="fr-FR"/>
        </a:p>
      </dgm:t>
    </dgm:pt>
    <dgm:pt modelId="{2E6E57FB-4595-4A26-B284-700686DAD111}">
      <dgm:prSet phldrT="[Texte]"/>
      <dgm:spPr>
        <a:solidFill>
          <a:srgbClr val="FF0000"/>
        </a:solidFill>
      </dgm:spPr>
      <dgm:t>
        <a:bodyPr/>
        <a:lstStyle/>
        <a:p>
          <a:r>
            <a:rPr lang="fr-FR" b="1" dirty="0" smtClean="0">
              <a:solidFill>
                <a:schemeClr val="tx1"/>
              </a:solidFill>
            </a:rPr>
            <a:t>Rémunérations</a:t>
          </a:r>
          <a:endParaRPr lang="fr-FR" b="1" dirty="0">
            <a:solidFill>
              <a:schemeClr val="tx1"/>
            </a:solidFill>
          </a:endParaRPr>
        </a:p>
      </dgm:t>
    </dgm:pt>
    <dgm:pt modelId="{7B5A4FBB-51FE-4B61-9112-9E6B52540E4E}" type="parTrans" cxnId="{5548A628-A087-4C61-93D9-BBB8E615BB3B}">
      <dgm:prSet/>
      <dgm:spPr/>
      <dgm:t>
        <a:bodyPr/>
        <a:lstStyle/>
        <a:p>
          <a:endParaRPr lang="fr-FR"/>
        </a:p>
      </dgm:t>
    </dgm:pt>
    <dgm:pt modelId="{1F2CE0E9-A4F3-4851-A4ED-BDE9ACA016A9}" type="sibTrans" cxnId="{5548A628-A087-4C61-93D9-BBB8E615BB3B}">
      <dgm:prSet/>
      <dgm:spPr/>
      <dgm:t>
        <a:bodyPr/>
        <a:lstStyle/>
        <a:p>
          <a:endParaRPr lang="fr-FR"/>
        </a:p>
      </dgm:t>
    </dgm:pt>
    <dgm:pt modelId="{197311CD-6ED3-4DC8-BA91-7C77B9DDE3DA}">
      <dgm:prSet phldrT="[Texte]" custT="1"/>
      <dgm:spPr>
        <a:solidFill>
          <a:schemeClr val="accent3">
            <a:lumMod val="60000"/>
            <a:lumOff val="40000"/>
          </a:schemeClr>
        </a:solidFill>
        <a:ln w="12700">
          <a:solidFill>
            <a:schemeClr val="tx1"/>
          </a:solidFill>
        </a:ln>
      </dgm:spPr>
      <dgm:t>
        <a:bodyPr/>
        <a:lstStyle/>
        <a:p>
          <a:r>
            <a:rPr lang="fr-FR" sz="1050" b="1" dirty="0" smtClean="0">
              <a:solidFill>
                <a:schemeClr val="tx1"/>
              </a:solidFill>
            </a:rPr>
            <a:t>Gestion temps partiel</a:t>
          </a:r>
          <a:endParaRPr lang="fr-FR" sz="1050" b="1" dirty="0">
            <a:solidFill>
              <a:schemeClr val="tx1"/>
            </a:solidFill>
          </a:endParaRPr>
        </a:p>
      </dgm:t>
    </dgm:pt>
    <dgm:pt modelId="{9BCFD835-9D85-4D73-8F24-5F462AC74ED4}" type="parTrans" cxnId="{D3719ED8-D376-487A-82D2-A74AA01439B0}">
      <dgm:prSet/>
      <dgm:spPr>
        <a:ln w="12700">
          <a:solidFill>
            <a:scrgbClr r="0" g="0" b="0"/>
          </a:solidFill>
        </a:ln>
      </dgm:spPr>
      <dgm:t>
        <a:bodyPr/>
        <a:lstStyle/>
        <a:p>
          <a:endParaRPr lang="fr-FR"/>
        </a:p>
      </dgm:t>
    </dgm:pt>
    <dgm:pt modelId="{1653B923-49F7-4BB7-87EE-A8429CA0DC3E}" type="sibTrans" cxnId="{D3719ED8-D376-487A-82D2-A74AA01439B0}">
      <dgm:prSet/>
      <dgm:spPr/>
      <dgm:t>
        <a:bodyPr/>
        <a:lstStyle/>
        <a:p>
          <a:endParaRPr lang="fr-FR"/>
        </a:p>
      </dgm:t>
    </dgm:pt>
    <dgm:pt modelId="{10F963A1-449A-4DF6-AFBA-A134AE54406E}">
      <dgm:prSet phldrT="[Texte]" custT="1"/>
      <dgm:spPr>
        <a:solidFill>
          <a:schemeClr val="accent3">
            <a:lumMod val="60000"/>
            <a:lumOff val="40000"/>
          </a:schemeClr>
        </a:solidFill>
        <a:ln w="12700"/>
      </dgm:spPr>
      <dgm:t>
        <a:bodyPr/>
        <a:lstStyle/>
        <a:p>
          <a:r>
            <a:rPr lang="fr-FR" sz="1050" b="1" dirty="0" smtClean="0">
              <a:solidFill>
                <a:schemeClr val="tx1"/>
              </a:solidFill>
            </a:rPr>
            <a:t>Affectation et prise en charge lauréat concours</a:t>
          </a:r>
          <a:endParaRPr lang="fr-FR" sz="1050" b="1" dirty="0">
            <a:solidFill>
              <a:schemeClr val="tx1"/>
            </a:solidFill>
          </a:endParaRPr>
        </a:p>
      </dgm:t>
    </dgm:pt>
    <dgm:pt modelId="{6F098A53-BCD2-4D26-B10A-3D6475B67B8E}" type="parTrans" cxnId="{486697ED-E28A-4A79-A9AE-C6A1EECCEABA}">
      <dgm:prSet/>
      <dgm:spPr>
        <a:ln>
          <a:solidFill>
            <a:scrgbClr r="0" g="0" b="0"/>
          </a:solidFill>
        </a:ln>
      </dgm:spPr>
      <dgm:t>
        <a:bodyPr/>
        <a:lstStyle/>
        <a:p>
          <a:endParaRPr lang="fr-FR"/>
        </a:p>
      </dgm:t>
    </dgm:pt>
    <dgm:pt modelId="{D1C4B63C-7711-4F09-86F6-A576E2468F11}" type="sibTrans" cxnId="{486697ED-E28A-4A79-A9AE-C6A1EECCEABA}">
      <dgm:prSet/>
      <dgm:spPr/>
      <dgm:t>
        <a:bodyPr/>
        <a:lstStyle/>
        <a:p>
          <a:endParaRPr lang="fr-FR"/>
        </a:p>
      </dgm:t>
    </dgm:pt>
    <dgm:pt modelId="{B30258CF-9570-4FE1-8A48-BD84634322F1}">
      <dgm:prSet phldrT="[Texte]" custT="1"/>
      <dgm:spPr>
        <a:solidFill>
          <a:schemeClr val="accent3">
            <a:lumMod val="60000"/>
            <a:lumOff val="40000"/>
          </a:schemeClr>
        </a:solidFill>
        <a:ln w="12700"/>
      </dgm:spPr>
      <dgm:t>
        <a:bodyPr/>
        <a:lstStyle/>
        <a:p>
          <a:r>
            <a:rPr lang="fr-FR" sz="1100" b="1" dirty="0" smtClean="0">
              <a:solidFill>
                <a:schemeClr val="tx1"/>
              </a:solidFill>
            </a:rPr>
            <a:t>Nouvelle bonification indiciaire NBI</a:t>
          </a:r>
          <a:endParaRPr lang="fr-FR" sz="1100" b="1" dirty="0">
            <a:solidFill>
              <a:schemeClr val="tx1"/>
            </a:solidFill>
          </a:endParaRPr>
        </a:p>
      </dgm:t>
    </dgm:pt>
    <dgm:pt modelId="{BB0AAC1D-B833-4DA0-8469-EE8B6CF9AED0}" type="parTrans" cxnId="{62DC15C5-F0AA-4FAD-91B2-D2020362733D}">
      <dgm:prSet/>
      <dgm:spPr>
        <a:ln>
          <a:solidFill>
            <a:scrgbClr r="0" g="0" b="0"/>
          </a:solidFill>
        </a:ln>
      </dgm:spPr>
      <dgm:t>
        <a:bodyPr/>
        <a:lstStyle/>
        <a:p>
          <a:endParaRPr lang="fr-FR"/>
        </a:p>
      </dgm:t>
    </dgm:pt>
    <dgm:pt modelId="{302B805D-B9D2-4893-8ADA-4644E1BBFA51}" type="sibTrans" cxnId="{62DC15C5-F0AA-4FAD-91B2-D2020362733D}">
      <dgm:prSet/>
      <dgm:spPr/>
      <dgm:t>
        <a:bodyPr/>
        <a:lstStyle/>
        <a:p>
          <a:endParaRPr lang="fr-FR"/>
        </a:p>
      </dgm:t>
    </dgm:pt>
    <dgm:pt modelId="{01A8AAD4-17D1-4FF9-813F-7A53F2D57B6F}">
      <dgm:prSet phldrT="[Texte]" custT="1"/>
      <dgm:spPr>
        <a:solidFill>
          <a:schemeClr val="accent3">
            <a:lumMod val="60000"/>
            <a:lumOff val="40000"/>
          </a:schemeClr>
        </a:solidFill>
        <a:ln w="12700"/>
      </dgm:spPr>
      <dgm:t>
        <a:bodyPr/>
        <a:lstStyle/>
        <a:p>
          <a:r>
            <a:rPr lang="fr-FR" sz="1100" b="1" dirty="0" smtClean="0">
              <a:solidFill>
                <a:schemeClr val="tx1"/>
              </a:solidFill>
            </a:rPr>
            <a:t>Absence service fait</a:t>
          </a:r>
          <a:endParaRPr lang="fr-FR" sz="1100" b="1" dirty="0">
            <a:solidFill>
              <a:schemeClr val="tx1"/>
            </a:solidFill>
          </a:endParaRPr>
        </a:p>
      </dgm:t>
    </dgm:pt>
    <dgm:pt modelId="{2ADD25D7-3C15-4921-B0F5-CB1D945D33EF}" type="parTrans" cxnId="{DD750CE8-30D3-451E-8E94-D9B4BA6F9B40}">
      <dgm:prSet/>
      <dgm:spPr>
        <a:ln>
          <a:solidFill>
            <a:scrgbClr r="0" g="0" b="0"/>
          </a:solidFill>
        </a:ln>
      </dgm:spPr>
      <dgm:t>
        <a:bodyPr/>
        <a:lstStyle/>
        <a:p>
          <a:endParaRPr lang="fr-FR"/>
        </a:p>
      </dgm:t>
    </dgm:pt>
    <dgm:pt modelId="{6F5B8312-74D0-4A11-8F4F-88C11DA0B09C}" type="sibTrans" cxnId="{DD750CE8-30D3-451E-8E94-D9B4BA6F9B40}">
      <dgm:prSet/>
      <dgm:spPr/>
      <dgm:t>
        <a:bodyPr/>
        <a:lstStyle/>
        <a:p>
          <a:endParaRPr lang="fr-FR"/>
        </a:p>
      </dgm:t>
    </dgm:pt>
    <dgm:pt modelId="{61BCC69F-4A85-49DB-927B-CA7A372A1FB2}">
      <dgm:prSet custT="1"/>
      <dgm:spPr>
        <a:solidFill>
          <a:schemeClr val="accent3">
            <a:lumMod val="60000"/>
            <a:lumOff val="40000"/>
          </a:schemeClr>
        </a:solidFill>
        <a:ln w="12700"/>
      </dgm:spPr>
      <dgm:t>
        <a:bodyPr/>
        <a:lstStyle/>
        <a:p>
          <a:r>
            <a:rPr lang="fr-FR" sz="1200" b="1" dirty="0" smtClean="0">
              <a:solidFill>
                <a:schemeClr val="tx1"/>
              </a:solidFill>
            </a:rPr>
            <a:t>Congé maladie ordinaire</a:t>
          </a:r>
          <a:endParaRPr lang="fr-FR" sz="1200" b="1" dirty="0">
            <a:solidFill>
              <a:schemeClr val="tx1"/>
            </a:solidFill>
          </a:endParaRPr>
        </a:p>
      </dgm:t>
    </dgm:pt>
    <dgm:pt modelId="{839CD66C-05D8-422E-8433-74F4EEC83DA4}" type="parTrans" cxnId="{E8236687-EF7A-4FB9-B112-E61B4925F50F}">
      <dgm:prSet/>
      <dgm:spPr>
        <a:ln>
          <a:solidFill>
            <a:scrgbClr r="0" g="0" b="0"/>
          </a:solidFill>
        </a:ln>
      </dgm:spPr>
      <dgm:t>
        <a:bodyPr/>
        <a:lstStyle/>
        <a:p>
          <a:endParaRPr lang="fr-FR"/>
        </a:p>
      </dgm:t>
    </dgm:pt>
    <dgm:pt modelId="{D930A8A3-7B8F-4E61-AD7F-54796D78AC2C}" type="sibTrans" cxnId="{E8236687-EF7A-4FB9-B112-E61B4925F50F}">
      <dgm:prSet/>
      <dgm:spPr/>
      <dgm:t>
        <a:bodyPr/>
        <a:lstStyle/>
        <a:p>
          <a:endParaRPr lang="fr-FR"/>
        </a:p>
      </dgm:t>
    </dgm:pt>
    <dgm:pt modelId="{FD523827-BFE9-49A4-A8F8-2CFDA5FFE3E0}">
      <dgm:prSet custT="1"/>
      <dgm:spPr>
        <a:solidFill>
          <a:schemeClr val="accent3">
            <a:lumMod val="60000"/>
            <a:lumOff val="40000"/>
          </a:schemeClr>
        </a:solidFill>
        <a:ln w="12700"/>
      </dgm:spPr>
      <dgm:t>
        <a:bodyPr/>
        <a:lstStyle/>
        <a:p>
          <a:r>
            <a:rPr lang="fr-FR" sz="1200" b="1" dirty="0" smtClean="0">
              <a:solidFill>
                <a:schemeClr val="tx1"/>
              </a:solidFill>
            </a:rPr>
            <a:t>Prise en charge d’un agent</a:t>
          </a:r>
          <a:endParaRPr lang="fr-FR" sz="1200" b="1" dirty="0">
            <a:solidFill>
              <a:schemeClr val="tx1"/>
            </a:solidFill>
          </a:endParaRPr>
        </a:p>
      </dgm:t>
    </dgm:pt>
    <dgm:pt modelId="{758DB93D-BBDF-4CFA-ADC6-72B69DE6FA16}" type="parTrans" cxnId="{C1C45D9B-3176-4239-88F6-8665A8ADD13B}">
      <dgm:prSet/>
      <dgm:spPr>
        <a:ln>
          <a:solidFill>
            <a:scrgbClr r="0" g="0" b="0"/>
          </a:solidFill>
        </a:ln>
      </dgm:spPr>
      <dgm:t>
        <a:bodyPr/>
        <a:lstStyle/>
        <a:p>
          <a:endParaRPr lang="fr-FR"/>
        </a:p>
      </dgm:t>
    </dgm:pt>
    <dgm:pt modelId="{3B7ACA02-D711-4FAA-9448-DC24E749366A}" type="sibTrans" cxnId="{C1C45D9B-3176-4239-88F6-8665A8ADD13B}">
      <dgm:prSet/>
      <dgm:spPr/>
      <dgm:t>
        <a:bodyPr/>
        <a:lstStyle/>
        <a:p>
          <a:endParaRPr lang="fr-FR"/>
        </a:p>
      </dgm:t>
    </dgm:pt>
    <dgm:pt modelId="{2E051237-DBFA-4E48-9E08-05E293E39AC2}">
      <dgm:prSet custT="1"/>
      <dgm:spPr>
        <a:solidFill>
          <a:schemeClr val="accent3">
            <a:lumMod val="60000"/>
            <a:lumOff val="40000"/>
          </a:schemeClr>
        </a:solidFill>
        <a:ln w="12700"/>
      </dgm:spPr>
      <dgm:t>
        <a:bodyPr/>
        <a:lstStyle/>
        <a:p>
          <a:r>
            <a:rPr lang="fr-FR" sz="800" b="1" dirty="0" smtClean="0">
              <a:solidFill>
                <a:schemeClr val="tx1"/>
              </a:solidFill>
            </a:rPr>
            <a:t>Heures supplémentaires effectives EPP et EPP privé</a:t>
          </a:r>
          <a:endParaRPr lang="fr-FR" sz="800" b="1" dirty="0">
            <a:solidFill>
              <a:schemeClr val="tx1"/>
            </a:solidFill>
          </a:endParaRPr>
        </a:p>
      </dgm:t>
    </dgm:pt>
    <dgm:pt modelId="{85A06C41-B5DC-4CE1-B651-12A71AD064D1}" type="parTrans" cxnId="{F0F7AAEB-FB44-4F62-A064-A48C3877FB70}">
      <dgm:prSet/>
      <dgm:spPr>
        <a:ln>
          <a:solidFill>
            <a:scrgbClr r="0" g="0" b="0"/>
          </a:solidFill>
        </a:ln>
      </dgm:spPr>
      <dgm:t>
        <a:bodyPr/>
        <a:lstStyle/>
        <a:p>
          <a:endParaRPr lang="fr-FR"/>
        </a:p>
      </dgm:t>
    </dgm:pt>
    <dgm:pt modelId="{0E63979D-3811-43CA-8F64-6DFA997A5319}" type="sibTrans" cxnId="{F0F7AAEB-FB44-4F62-A064-A48C3877FB70}">
      <dgm:prSet/>
      <dgm:spPr/>
      <dgm:t>
        <a:bodyPr/>
        <a:lstStyle/>
        <a:p>
          <a:endParaRPr lang="fr-FR"/>
        </a:p>
      </dgm:t>
    </dgm:pt>
    <dgm:pt modelId="{2127FC40-A42A-4C5C-A36A-AD7301D4696F}">
      <dgm:prSet custT="1"/>
      <dgm:spPr>
        <a:solidFill>
          <a:schemeClr val="accent3">
            <a:lumMod val="60000"/>
            <a:lumOff val="40000"/>
          </a:schemeClr>
        </a:solidFill>
        <a:ln w="12700"/>
      </dgm:spPr>
      <dgm:t>
        <a:bodyPr/>
        <a:lstStyle/>
        <a:p>
          <a:r>
            <a:rPr lang="fr-FR" sz="1200" b="1" dirty="0" smtClean="0">
              <a:solidFill>
                <a:schemeClr val="tx1"/>
              </a:solidFill>
            </a:rPr>
            <a:t>Indemnités EPP</a:t>
          </a:r>
          <a:endParaRPr lang="fr-FR" sz="1200" b="1" dirty="0">
            <a:solidFill>
              <a:schemeClr val="tx1"/>
            </a:solidFill>
          </a:endParaRPr>
        </a:p>
      </dgm:t>
    </dgm:pt>
    <dgm:pt modelId="{ED3ABA56-E409-4379-8DF6-F0D7E9711517}" type="parTrans" cxnId="{02FB098A-6416-4DEB-9B0B-BA2A2E26DD47}">
      <dgm:prSet/>
      <dgm:spPr>
        <a:ln>
          <a:solidFill>
            <a:scrgbClr r="0" g="0" b="0"/>
          </a:solidFill>
        </a:ln>
      </dgm:spPr>
      <dgm:t>
        <a:bodyPr/>
        <a:lstStyle/>
        <a:p>
          <a:endParaRPr lang="fr-FR"/>
        </a:p>
      </dgm:t>
    </dgm:pt>
    <dgm:pt modelId="{BE5DF560-8F19-47F8-800D-C8FBCD01AC12}" type="sibTrans" cxnId="{02FB098A-6416-4DEB-9B0B-BA2A2E26DD47}">
      <dgm:prSet/>
      <dgm:spPr/>
      <dgm:t>
        <a:bodyPr/>
        <a:lstStyle/>
        <a:p>
          <a:endParaRPr lang="fr-FR"/>
        </a:p>
      </dgm:t>
    </dgm:pt>
    <dgm:pt modelId="{19791D88-CE03-41E0-AB1F-49B40FFC2B84}" type="pres">
      <dgm:prSet presAssocID="{297614FF-04D9-427B-8DA9-71F9448B5177}" presName="Name0" presStyleCnt="0">
        <dgm:presLayoutVars>
          <dgm:chMax val="1"/>
          <dgm:dir/>
          <dgm:animLvl val="ctr"/>
          <dgm:resizeHandles val="exact"/>
        </dgm:presLayoutVars>
      </dgm:prSet>
      <dgm:spPr/>
      <dgm:t>
        <a:bodyPr/>
        <a:lstStyle/>
        <a:p>
          <a:endParaRPr lang="fr-FR"/>
        </a:p>
      </dgm:t>
    </dgm:pt>
    <dgm:pt modelId="{90B8B9E0-6455-4AC7-9128-F77E7B50E20D}" type="pres">
      <dgm:prSet presAssocID="{2E6E57FB-4595-4A26-B284-700686DAD111}" presName="centerShape" presStyleLbl="node0" presStyleIdx="0" presStyleCnt="1"/>
      <dgm:spPr>
        <a:prstGeom prst="hexagon">
          <a:avLst/>
        </a:prstGeom>
      </dgm:spPr>
      <dgm:t>
        <a:bodyPr/>
        <a:lstStyle/>
        <a:p>
          <a:endParaRPr lang="fr-FR"/>
        </a:p>
      </dgm:t>
    </dgm:pt>
    <dgm:pt modelId="{86792DC3-95E4-4505-A823-E4D9D7B2D42F}" type="pres">
      <dgm:prSet presAssocID="{9BCFD835-9D85-4D73-8F24-5F462AC74ED4}" presName="parTrans" presStyleLbl="sibTrans2D1" presStyleIdx="0" presStyleCnt="8"/>
      <dgm:spPr/>
      <dgm:t>
        <a:bodyPr/>
        <a:lstStyle/>
        <a:p>
          <a:endParaRPr lang="fr-FR"/>
        </a:p>
      </dgm:t>
    </dgm:pt>
    <dgm:pt modelId="{453B940A-3F99-452B-B473-FE5006A0E403}" type="pres">
      <dgm:prSet presAssocID="{9BCFD835-9D85-4D73-8F24-5F462AC74ED4}" presName="connectorText" presStyleLbl="sibTrans2D1" presStyleIdx="0" presStyleCnt="8"/>
      <dgm:spPr/>
      <dgm:t>
        <a:bodyPr/>
        <a:lstStyle/>
        <a:p>
          <a:endParaRPr lang="fr-FR"/>
        </a:p>
      </dgm:t>
    </dgm:pt>
    <dgm:pt modelId="{C5E2B5EA-6198-4C6A-AD60-DA3E46F09DBC}" type="pres">
      <dgm:prSet presAssocID="{197311CD-6ED3-4DC8-BA91-7C77B9DDE3DA}" presName="node" presStyleLbl="node1" presStyleIdx="0" presStyleCnt="8">
        <dgm:presLayoutVars>
          <dgm:bulletEnabled val="1"/>
        </dgm:presLayoutVars>
      </dgm:prSet>
      <dgm:spPr/>
      <dgm:t>
        <a:bodyPr/>
        <a:lstStyle/>
        <a:p>
          <a:endParaRPr lang="fr-FR"/>
        </a:p>
      </dgm:t>
    </dgm:pt>
    <dgm:pt modelId="{F6C9C46E-F10D-4A3F-8D18-CEA3F1A5F671}" type="pres">
      <dgm:prSet presAssocID="{85A06C41-B5DC-4CE1-B651-12A71AD064D1}" presName="parTrans" presStyleLbl="sibTrans2D1" presStyleIdx="1" presStyleCnt="8"/>
      <dgm:spPr/>
      <dgm:t>
        <a:bodyPr/>
        <a:lstStyle/>
        <a:p>
          <a:endParaRPr lang="fr-FR"/>
        </a:p>
      </dgm:t>
    </dgm:pt>
    <dgm:pt modelId="{A8234437-058D-43D8-AB91-DB87389E2EB1}" type="pres">
      <dgm:prSet presAssocID="{85A06C41-B5DC-4CE1-B651-12A71AD064D1}" presName="connectorText" presStyleLbl="sibTrans2D1" presStyleIdx="1" presStyleCnt="8"/>
      <dgm:spPr/>
      <dgm:t>
        <a:bodyPr/>
        <a:lstStyle/>
        <a:p>
          <a:endParaRPr lang="fr-FR"/>
        </a:p>
      </dgm:t>
    </dgm:pt>
    <dgm:pt modelId="{85ADD5EF-A77D-417B-BF0C-DF3E326851A1}" type="pres">
      <dgm:prSet presAssocID="{2E051237-DBFA-4E48-9E08-05E293E39AC2}" presName="node" presStyleLbl="node1" presStyleIdx="1" presStyleCnt="8">
        <dgm:presLayoutVars>
          <dgm:bulletEnabled val="1"/>
        </dgm:presLayoutVars>
      </dgm:prSet>
      <dgm:spPr/>
      <dgm:t>
        <a:bodyPr/>
        <a:lstStyle/>
        <a:p>
          <a:endParaRPr lang="fr-FR"/>
        </a:p>
      </dgm:t>
    </dgm:pt>
    <dgm:pt modelId="{129C9AAC-64EB-4E74-B9A2-A4BAB3BEB76E}" type="pres">
      <dgm:prSet presAssocID="{ED3ABA56-E409-4379-8DF6-F0D7E9711517}" presName="parTrans" presStyleLbl="sibTrans2D1" presStyleIdx="2" presStyleCnt="8"/>
      <dgm:spPr/>
      <dgm:t>
        <a:bodyPr/>
        <a:lstStyle/>
        <a:p>
          <a:endParaRPr lang="fr-FR"/>
        </a:p>
      </dgm:t>
    </dgm:pt>
    <dgm:pt modelId="{C7E96890-EF11-4BF2-BF13-5D85DB7E5B61}" type="pres">
      <dgm:prSet presAssocID="{ED3ABA56-E409-4379-8DF6-F0D7E9711517}" presName="connectorText" presStyleLbl="sibTrans2D1" presStyleIdx="2" presStyleCnt="8"/>
      <dgm:spPr/>
      <dgm:t>
        <a:bodyPr/>
        <a:lstStyle/>
        <a:p>
          <a:endParaRPr lang="fr-FR"/>
        </a:p>
      </dgm:t>
    </dgm:pt>
    <dgm:pt modelId="{8D1E4FE4-32AE-4C2F-B155-37503EA357A6}" type="pres">
      <dgm:prSet presAssocID="{2127FC40-A42A-4C5C-A36A-AD7301D4696F}" presName="node" presStyleLbl="node1" presStyleIdx="2" presStyleCnt="8">
        <dgm:presLayoutVars>
          <dgm:bulletEnabled val="1"/>
        </dgm:presLayoutVars>
      </dgm:prSet>
      <dgm:spPr/>
      <dgm:t>
        <a:bodyPr/>
        <a:lstStyle/>
        <a:p>
          <a:endParaRPr lang="fr-FR"/>
        </a:p>
      </dgm:t>
    </dgm:pt>
    <dgm:pt modelId="{3A1178B4-B4D7-4C0E-9AC0-54FB7A6CE49B}" type="pres">
      <dgm:prSet presAssocID="{758DB93D-BBDF-4CFA-ADC6-72B69DE6FA16}" presName="parTrans" presStyleLbl="sibTrans2D1" presStyleIdx="3" presStyleCnt="8"/>
      <dgm:spPr/>
      <dgm:t>
        <a:bodyPr/>
        <a:lstStyle/>
        <a:p>
          <a:endParaRPr lang="fr-FR"/>
        </a:p>
      </dgm:t>
    </dgm:pt>
    <dgm:pt modelId="{682BFDFC-CB57-4B87-A3C3-613F8760C51F}" type="pres">
      <dgm:prSet presAssocID="{758DB93D-BBDF-4CFA-ADC6-72B69DE6FA16}" presName="connectorText" presStyleLbl="sibTrans2D1" presStyleIdx="3" presStyleCnt="8"/>
      <dgm:spPr/>
      <dgm:t>
        <a:bodyPr/>
        <a:lstStyle/>
        <a:p>
          <a:endParaRPr lang="fr-FR"/>
        </a:p>
      </dgm:t>
    </dgm:pt>
    <dgm:pt modelId="{06C4BFED-33F7-4B6E-BB39-69D2B59885E2}" type="pres">
      <dgm:prSet presAssocID="{FD523827-BFE9-49A4-A8F8-2CFDA5FFE3E0}" presName="node" presStyleLbl="node1" presStyleIdx="3" presStyleCnt="8">
        <dgm:presLayoutVars>
          <dgm:bulletEnabled val="1"/>
        </dgm:presLayoutVars>
      </dgm:prSet>
      <dgm:spPr/>
      <dgm:t>
        <a:bodyPr/>
        <a:lstStyle/>
        <a:p>
          <a:endParaRPr lang="fr-FR"/>
        </a:p>
      </dgm:t>
    </dgm:pt>
    <dgm:pt modelId="{E15C5A7D-E493-4F2B-80AB-AAC15896E095}" type="pres">
      <dgm:prSet presAssocID="{839CD66C-05D8-422E-8433-74F4EEC83DA4}" presName="parTrans" presStyleLbl="sibTrans2D1" presStyleIdx="4" presStyleCnt="8"/>
      <dgm:spPr/>
      <dgm:t>
        <a:bodyPr/>
        <a:lstStyle/>
        <a:p>
          <a:endParaRPr lang="fr-FR"/>
        </a:p>
      </dgm:t>
    </dgm:pt>
    <dgm:pt modelId="{7C9A9FBB-41B1-4407-834C-A6D979C0C38D}" type="pres">
      <dgm:prSet presAssocID="{839CD66C-05D8-422E-8433-74F4EEC83DA4}" presName="connectorText" presStyleLbl="sibTrans2D1" presStyleIdx="4" presStyleCnt="8"/>
      <dgm:spPr/>
      <dgm:t>
        <a:bodyPr/>
        <a:lstStyle/>
        <a:p>
          <a:endParaRPr lang="fr-FR"/>
        </a:p>
      </dgm:t>
    </dgm:pt>
    <dgm:pt modelId="{487511D2-B31C-45ED-BBD3-0B9DA8D2B661}" type="pres">
      <dgm:prSet presAssocID="{61BCC69F-4A85-49DB-927B-CA7A372A1FB2}" presName="node" presStyleLbl="node1" presStyleIdx="4" presStyleCnt="8">
        <dgm:presLayoutVars>
          <dgm:bulletEnabled val="1"/>
        </dgm:presLayoutVars>
      </dgm:prSet>
      <dgm:spPr/>
      <dgm:t>
        <a:bodyPr/>
        <a:lstStyle/>
        <a:p>
          <a:endParaRPr lang="fr-FR"/>
        </a:p>
      </dgm:t>
    </dgm:pt>
    <dgm:pt modelId="{1ECB46FA-E14E-4AD5-85B0-20AEB674A25F}" type="pres">
      <dgm:prSet presAssocID="{6F098A53-BCD2-4D26-B10A-3D6475B67B8E}" presName="parTrans" presStyleLbl="sibTrans2D1" presStyleIdx="5" presStyleCnt="8"/>
      <dgm:spPr/>
      <dgm:t>
        <a:bodyPr/>
        <a:lstStyle/>
        <a:p>
          <a:endParaRPr lang="fr-FR"/>
        </a:p>
      </dgm:t>
    </dgm:pt>
    <dgm:pt modelId="{632B3AC9-2E17-4CB8-A0B1-368B109FA29F}" type="pres">
      <dgm:prSet presAssocID="{6F098A53-BCD2-4D26-B10A-3D6475B67B8E}" presName="connectorText" presStyleLbl="sibTrans2D1" presStyleIdx="5" presStyleCnt="8"/>
      <dgm:spPr/>
      <dgm:t>
        <a:bodyPr/>
        <a:lstStyle/>
        <a:p>
          <a:endParaRPr lang="fr-FR"/>
        </a:p>
      </dgm:t>
    </dgm:pt>
    <dgm:pt modelId="{F0FCD5C4-7C0A-4B05-B4E4-450FDE96C6C0}" type="pres">
      <dgm:prSet presAssocID="{10F963A1-449A-4DF6-AFBA-A134AE54406E}" presName="node" presStyleLbl="node1" presStyleIdx="5" presStyleCnt="8">
        <dgm:presLayoutVars>
          <dgm:bulletEnabled val="1"/>
        </dgm:presLayoutVars>
      </dgm:prSet>
      <dgm:spPr/>
      <dgm:t>
        <a:bodyPr/>
        <a:lstStyle/>
        <a:p>
          <a:endParaRPr lang="fr-FR"/>
        </a:p>
      </dgm:t>
    </dgm:pt>
    <dgm:pt modelId="{C1DAB49B-F6F0-4FB9-A58B-61EBDB886FB9}" type="pres">
      <dgm:prSet presAssocID="{BB0AAC1D-B833-4DA0-8469-EE8B6CF9AED0}" presName="parTrans" presStyleLbl="sibTrans2D1" presStyleIdx="6" presStyleCnt="8"/>
      <dgm:spPr/>
      <dgm:t>
        <a:bodyPr/>
        <a:lstStyle/>
        <a:p>
          <a:endParaRPr lang="fr-FR"/>
        </a:p>
      </dgm:t>
    </dgm:pt>
    <dgm:pt modelId="{6809174C-EB7C-4A75-9957-63D3268FFADD}" type="pres">
      <dgm:prSet presAssocID="{BB0AAC1D-B833-4DA0-8469-EE8B6CF9AED0}" presName="connectorText" presStyleLbl="sibTrans2D1" presStyleIdx="6" presStyleCnt="8"/>
      <dgm:spPr/>
      <dgm:t>
        <a:bodyPr/>
        <a:lstStyle/>
        <a:p>
          <a:endParaRPr lang="fr-FR"/>
        </a:p>
      </dgm:t>
    </dgm:pt>
    <dgm:pt modelId="{83F32266-DF9B-44B2-9A62-41A121051DB5}" type="pres">
      <dgm:prSet presAssocID="{B30258CF-9570-4FE1-8A48-BD84634322F1}" presName="node" presStyleLbl="node1" presStyleIdx="6" presStyleCnt="8">
        <dgm:presLayoutVars>
          <dgm:bulletEnabled val="1"/>
        </dgm:presLayoutVars>
      </dgm:prSet>
      <dgm:spPr/>
      <dgm:t>
        <a:bodyPr/>
        <a:lstStyle/>
        <a:p>
          <a:endParaRPr lang="fr-FR"/>
        </a:p>
      </dgm:t>
    </dgm:pt>
    <dgm:pt modelId="{091CE50E-4AA9-40F7-B88E-6423A885FC32}" type="pres">
      <dgm:prSet presAssocID="{2ADD25D7-3C15-4921-B0F5-CB1D945D33EF}" presName="parTrans" presStyleLbl="sibTrans2D1" presStyleIdx="7" presStyleCnt="8"/>
      <dgm:spPr/>
      <dgm:t>
        <a:bodyPr/>
        <a:lstStyle/>
        <a:p>
          <a:endParaRPr lang="fr-FR"/>
        </a:p>
      </dgm:t>
    </dgm:pt>
    <dgm:pt modelId="{CA0FED14-7B3B-4E50-9DD4-279CE23A2B75}" type="pres">
      <dgm:prSet presAssocID="{2ADD25D7-3C15-4921-B0F5-CB1D945D33EF}" presName="connectorText" presStyleLbl="sibTrans2D1" presStyleIdx="7" presStyleCnt="8"/>
      <dgm:spPr/>
      <dgm:t>
        <a:bodyPr/>
        <a:lstStyle/>
        <a:p>
          <a:endParaRPr lang="fr-FR"/>
        </a:p>
      </dgm:t>
    </dgm:pt>
    <dgm:pt modelId="{6F4DF877-5849-4BCA-8984-AC2A8429B2F3}" type="pres">
      <dgm:prSet presAssocID="{01A8AAD4-17D1-4FF9-813F-7A53F2D57B6F}" presName="node" presStyleLbl="node1" presStyleIdx="7" presStyleCnt="8">
        <dgm:presLayoutVars>
          <dgm:bulletEnabled val="1"/>
        </dgm:presLayoutVars>
      </dgm:prSet>
      <dgm:spPr/>
      <dgm:t>
        <a:bodyPr/>
        <a:lstStyle/>
        <a:p>
          <a:endParaRPr lang="fr-FR"/>
        </a:p>
      </dgm:t>
    </dgm:pt>
  </dgm:ptLst>
  <dgm:cxnLst>
    <dgm:cxn modelId="{3390B076-B9A3-4BBF-886F-6615458AE5DA}" type="presOf" srcId="{BB0AAC1D-B833-4DA0-8469-EE8B6CF9AED0}" destId="{C1DAB49B-F6F0-4FB9-A58B-61EBDB886FB9}" srcOrd="0" destOrd="0" presId="urn:microsoft.com/office/officeart/2005/8/layout/radial5"/>
    <dgm:cxn modelId="{DD750CE8-30D3-451E-8E94-D9B4BA6F9B40}" srcId="{2E6E57FB-4595-4A26-B284-700686DAD111}" destId="{01A8AAD4-17D1-4FF9-813F-7A53F2D57B6F}" srcOrd="7" destOrd="0" parTransId="{2ADD25D7-3C15-4921-B0F5-CB1D945D33EF}" sibTransId="{6F5B8312-74D0-4A11-8F4F-88C11DA0B09C}"/>
    <dgm:cxn modelId="{C8914AC1-9B17-45AB-828B-8E8D6463DB52}" type="presOf" srcId="{85A06C41-B5DC-4CE1-B651-12A71AD064D1}" destId="{A8234437-058D-43D8-AB91-DB87389E2EB1}" srcOrd="1" destOrd="0" presId="urn:microsoft.com/office/officeart/2005/8/layout/radial5"/>
    <dgm:cxn modelId="{42DB10E6-0120-4730-AAA6-DA074C68579C}" type="presOf" srcId="{9BCFD835-9D85-4D73-8F24-5F462AC74ED4}" destId="{86792DC3-95E4-4505-A823-E4D9D7B2D42F}" srcOrd="0" destOrd="0" presId="urn:microsoft.com/office/officeart/2005/8/layout/radial5"/>
    <dgm:cxn modelId="{A5610DEE-33CF-4E14-9E6E-3CC883F33BA3}" type="presOf" srcId="{B30258CF-9570-4FE1-8A48-BD84634322F1}" destId="{83F32266-DF9B-44B2-9A62-41A121051DB5}" srcOrd="0" destOrd="0" presId="urn:microsoft.com/office/officeart/2005/8/layout/radial5"/>
    <dgm:cxn modelId="{A17D5F80-51E3-4F08-9F62-9B01E96E6432}" type="presOf" srcId="{01A8AAD4-17D1-4FF9-813F-7A53F2D57B6F}" destId="{6F4DF877-5849-4BCA-8984-AC2A8429B2F3}" srcOrd="0" destOrd="0" presId="urn:microsoft.com/office/officeart/2005/8/layout/radial5"/>
    <dgm:cxn modelId="{684209D2-8CED-464E-952D-2E54395AB9FD}" type="presOf" srcId="{758DB93D-BBDF-4CFA-ADC6-72B69DE6FA16}" destId="{682BFDFC-CB57-4B87-A3C3-613F8760C51F}" srcOrd="1" destOrd="0" presId="urn:microsoft.com/office/officeart/2005/8/layout/radial5"/>
    <dgm:cxn modelId="{F579DACD-8010-442F-A86D-D0F85C5F5F49}" type="presOf" srcId="{2ADD25D7-3C15-4921-B0F5-CB1D945D33EF}" destId="{091CE50E-4AA9-40F7-B88E-6423A885FC32}" srcOrd="0" destOrd="0" presId="urn:microsoft.com/office/officeart/2005/8/layout/radial5"/>
    <dgm:cxn modelId="{112879A8-119F-4FCC-B826-BB820DC23BC1}" type="presOf" srcId="{6F098A53-BCD2-4D26-B10A-3D6475B67B8E}" destId="{632B3AC9-2E17-4CB8-A0B1-368B109FA29F}" srcOrd="1" destOrd="0" presId="urn:microsoft.com/office/officeart/2005/8/layout/radial5"/>
    <dgm:cxn modelId="{ACF1C4C9-DB6F-49FE-A8C1-6DD1B6B9A809}" type="presOf" srcId="{10F963A1-449A-4DF6-AFBA-A134AE54406E}" destId="{F0FCD5C4-7C0A-4B05-B4E4-450FDE96C6C0}" srcOrd="0" destOrd="0" presId="urn:microsoft.com/office/officeart/2005/8/layout/radial5"/>
    <dgm:cxn modelId="{F465DC68-EC37-4610-B37B-4F821130ED2F}" type="presOf" srcId="{6F098A53-BCD2-4D26-B10A-3D6475B67B8E}" destId="{1ECB46FA-E14E-4AD5-85B0-20AEB674A25F}" srcOrd="0" destOrd="0" presId="urn:microsoft.com/office/officeart/2005/8/layout/radial5"/>
    <dgm:cxn modelId="{5CEFBB81-5EB9-41DA-BEB1-6619DAB13FA8}" type="presOf" srcId="{ED3ABA56-E409-4379-8DF6-F0D7E9711517}" destId="{129C9AAC-64EB-4E74-B9A2-A4BAB3BEB76E}" srcOrd="0" destOrd="0" presId="urn:microsoft.com/office/officeart/2005/8/layout/radial5"/>
    <dgm:cxn modelId="{237DA5B3-7A3D-463D-9F46-954E256F70A8}" type="presOf" srcId="{839CD66C-05D8-422E-8433-74F4EEC83DA4}" destId="{E15C5A7D-E493-4F2B-80AB-AAC15896E095}" srcOrd="0" destOrd="0" presId="urn:microsoft.com/office/officeart/2005/8/layout/radial5"/>
    <dgm:cxn modelId="{FCEAF93A-31AC-447F-836D-1D3AC4E7E2A4}" type="presOf" srcId="{2E051237-DBFA-4E48-9E08-05E293E39AC2}" destId="{85ADD5EF-A77D-417B-BF0C-DF3E326851A1}" srcOrd="0" destOrd="0" presId="urn:microsoft.com/office/officeart/2005/8/layout/radial5"/>
    <dgm:cxn modelId="{C157E6C8-3913-4E14-A865-280EFAC95B89}" type="presOf" srcId="{2E6E57FB-4595-4A26-B284-700686DAD111}" destId="{90B8B9E0-6455-4AC7-9128-F77E7B50E20D}" srcOrd="0" destOrd="0" presId="urn:microsoft.com/office/officeart/2005/8/layout/radial5"/>
    <dgm:cxn modelId="{C1C45D9B-3176-4239-88F6-8665A8ADD13B}" srcId="{2E6E57FB-4595-4A26-B284-700686DAD111}" destId="{FD523827-BFE9-49A4-A8F8-2CFDA5FFE3E0}" srcOrd="3" destOrd="0" parTransId="{758DB93D-BBDF-4CFA-ADC6-72B69DE6FA16}" sibTransId="{3B7ACA02-D711-4FAA-9448-DC24E749366A}"/>
    <dgm:cxn modelId="{C77185B7-33FC-4348-9B74-42F39AF65786}" type="presOf" srcId="{9BCFD835-9D85-4D73-8F24-5F462AC74ED4}" destId="{453B940A-3F99-452B-B473-FE5006A0E403}" srcOrd="1" destOrd="0" presId="urn:microsoft.com/office/officeart/2005/8/layout/radial5"/>
    <dgm:cxn modelId="{B94714E6-94CE-4C7B-8C07-2BB6C30D4943}" type="presOf" srcId="{197311CD-6ED3-4DC8-BA91-7C77B9DDE3DA}" destId="{C5E2B5EA-6198-4C6A-AD60-DA3E46F09DBC}" srcOrd="0" destOrd="0" presId="urn:microsoft.com/office/officeart/2005/8/layout/radial5"/>
    <dgm:cxn modelId="{3DD623B2-EB78-48CE-9E83-2961EF314EBE}" type="presOf" srcId="{2127FC40-A42A-4C5C-A36A-AD7301D4696F}" destId="{8D1E4FE4-32AE-4C2F-B155-37503EA357A6}" srcOrd="0" destOrd="0" presId="urn:microsoft.com/office/officeart/2005/8/layout/radial5"/>
    <dgm:cxn modelId="{469F9AAB-7A26-4330-8661-29C4554C94AA}" type="presOf" srcId="{839CD66C-05D8-422E-8433-74F4EEC83DA4}" destId="{7C9A9FBB-41B1-4407-834C-A6D979C0C38D}" srcOrd="1" destOrd="0" presId="urn:microsoft.com/office/officeart/2005/8/layout/radial5"/>
    <dgm:cxn modelId="{01142496-5106-4255-AD78-170876268D4C}" type="presOf" srcId="{61BCC69F-4A85-49DB-927B-CA7A372A1FB2}" destId="{487511D2-B31C-45ED-BBD3-0B9DA8D2B661}" srcOrd="0" destOrd="0" presId="urn:microsoft.com/office/officeart/2005/8/layout/radial5"/>
    <dgm:cxn modelId="{5548A628-A087-4C61-93D9-BBB8E615BB3B}" srcId="{297614FF-04D9-427B-8DA9-71F9448B5177}" destId="{2E6E57FB-4595-4A26-B284-700686DAD111}" srcOrd="0" destOrd="0" parTransId="{7B5A4FBB-51FE-4B61-9112-9E6B52540E4E}" sibTransId="{1F2CE0E9-A4F3-4851-A4ED-BDE9ACA016A9}"/>
    <dgm:cxn modelId="{F0FBDEB1-AB26-48CF-9CED-751F30291436}" type="presOf" srcId="{85A06C41-B5DC-4CE1-B651-12A71AD064D1}" destId="{F6C9C46E-F10D-4A3F-8D18-CEA3F1A5F671}" srcOrd="0" destOrd="0" presId="urn:microsoft.com/office/officeart/2005/8/layout/radial5"/>
    <dgm:cxn modelId="{917386E0-E714-499E-834A-E6440A5D8119}" type="presOf" srcId="{758DB93D-BBDF-4CFA-ADC6-72B69DE6FA16}" destId="{3A1178B4-B4D7-4C0E-9AC0-54FB7A6CE49B}" srcOrd="0" destOrd="0" presId="urn:microsoft.com/office/officeart/2005/8/layout/radial5"/>
    <dgm:cxn modelId="{02FB098A-6416-4DEB-9B0B-BA2A2E26DD47}" srcId="{2E6E57FB-4595-4A26-B284-700686DAD111}" destId="{2127FC40-A42A-4C5C-A36A-AD7301D4696F}" srcOrd="2" destOrd="0" parTransId="{ED3ABA56-E409-4379-8DF6-F0D7E9711517}" sibTransId="{BE5DF560-8F19-47F8-800D-C8FBCD01AC12}"/>
    <dgm:cxn modelId="{E8236687-EF7A-4FB9-B112-E61B4925F50F}" srcId="{2E6E57FB-4595-4A26-B284-700686DAD111}" destId="{61BCC69F-4A85-49DB-927B-CA7A372A1FB2}" srcOrd="4" destOrd="0" parTransId="{839CD66C-05D8-422E-8433-74F4EEC83DA4}" sibTransId="{D930A8A3-7B8F-4E61-AD7F-54796D78AC2C}"/>
    <dgm:cxn modelId="{D7F7EB1A-A183-4077-B892-DAABAC97B88F}" type="presOf" srcId="{FD523827-BFE9-49A4-A8F8-2CFDA5FFE3E0}" destId="{06C4BFED-33F7-4B6E-BB39-69D2B59885E2}" srcOrd="0" destOrd="0" presId="urn:microsoft.com/office/officeart/2005/8/layout/radial5"/>
    <dgm:cxn modelId="{F0F7AAEB-FB44-4F62-A064-A48C3877FB70}" srcId="{2E6E57FB-4595-4A26-B284-700686DAD111}" destId="{2E051237-DBFA-4E48-9E08-05E293E39AC2}" srcOrd="1" destOrd="0" parTransId="{85A06C41-B5DC-4CE1-B651-12A71AD064D1}" sibTransId="{0E63979D-3811-43CA-8F64-6DFA997A5319}"/>
    <dgm:cxn modelId="{C14063B2-5DBC-4E9E-8C3F-1FCE04BAD20D}" type="presOf" srcId="{297614FF-04D9-427B-8DA9-71F9448B5177}" destId="{19791D88-CE03-41E0-AB1F-49B40FFC2B84}" srcOrd="0" destOrd="0" presId="urn:microsoft.com/office/officeart/2005/8/layout/radial5"/>
    <dgm:cxn modelId="{62DC15C5-F0AA-4FAD-91B2-D2020362733D}" srcId="{2E6E57FB-4595-4A26-B284-700686DAD111}" destId="{B30258CF-9570-4FE1-8A48-BD84634322F1}" srcOrd="6" destOrd="0" parTransId="{BB0AAC1D-B833-4DA0-8469-EE8B6CF9AED0}" sibTransId="{302B805D-B9D2-4893-8ADA-4644E1BBFA51}"/>
    <dgm:cxn modelId="{3BC7989D-CE2F-4670-85C8-AFBD8455EEC2}" type="presOf" srcId="{BB0AAC1D-B833-4DA0-8469-EE8B6CF9AED0}" destId="{6809174C-EB7C-4A75-9957-63D3268FFADD}" srcOrd="1" destOrd="0" presId="urn:microsoft.com/office/officeart/2005/8/layout/radial5"/>
    <dgm:cxn modelId="{D3719ED8-D376-487A-82D2-A74AA01439B0}" srcId="{2E6E57FB-4595-4A26-B284-700686DAD111}" destId="{197311CD-6ED3-4DC8-BA91-7C77B9DDE3DA}" srcOrd="0" destOrd="0" parTransId="{9BCFD835-9D85-4D73-8F24-5F462AC74ED4}" sibTransId="{1653B923-49F7-4BB7-87EE-A8429CA0DC3E}"/>
    <dgm:cxn modelId="{78BEABA3-DADD-43D0-B6D4-647BB58516A8}" type="presOf" srcId="{2ADD25D7-3C15-4921-B0F5-CB1D945D33EF}" destId="{CA0FED14-7B3B-4E50-9DD4-279CE23A2B75}" srcOrd="1" destOrd="0" presId="urn:microsoft.com/office/officeart/2005/8/layout/radial5"/>
    <dgm:cxn modelId="{486697ED-E28A-4A79-A9AE-C6A1EECCEABA}" srcId="{2E6E57FB-4595-4A26-B284-700686DAD111}" destId="{10F963A1-449A-4DF6-AFBA-A134AE54406E}" srcOrd="5" destOrd="0" parTransId="{6F098A53-BCD2-4D26-B10A-3D6475B67B8E}" sibTransId="{D1C4B63C-7711-4F09-86F6-A576E2468F11}"/>
    <dgm:cxn modelId="{95F2FBD7-7E29-40BF-AEA4-6682BBEF72D1}" type="presOf" srcId="{ED3ABA56-E409-4379-8DF6-F0D7E9711517}" destId="{C7E96890-EF11-4BF2-BF13-5D85DB7E5B61}" srcOrd="1" destOrd="0" presId="urn:microsoft.com/office/officeart/2005/8/layout/radial5"/>
    <dgm:cxn modelId="{5223DF04-7A03-4AB8-838D-1D0EE3499E7A}" type="presParOf" srcId="{19791D88-CE03-41E0-AB1F-49B40FFC2B84}" destId="{90B8B9E0-6455-4AC7-9128-F77E7B50E20D}" srcOrd="0" destOrd="0" presId="urn:microsoft.com/office/officeart/2005/8/layout/radial5"/>
    <dgm:cxn modelId="{EEA1E300-45EF-46E6-8C6D-D14666ABFE71}" type="presParOf" srcId="{19791D88-CE03-41E0-AB1F-49B40FFC2B84}" destId="{86792DC3-95E4-4505-A823-E4D9D7B2D42F}" srcOrd="1" destOrd="0" presId="urn:microsoft.com/office/officeart/2005/8/layout/radial5"/>
    <dgm:cxn modelId="{63EF9998-6608-4729-B634-C82A54BC3109}" type="presParOf" srcId="{86792DC3-95E4-4505-A823-E4D9D7B2D42F}" destId="{453B940A-3F99-452B-B473-FE5006A0E403}" srcOrd="0" destOrd="0" presId="urn:microsoft.com/office/officeart/2005/8/layout/radial5"/>
    <dgm:cxn modelId="{0B19E242-217E-45A5-B824-A3DEBF6E6DAD}" type="presParOf" srcId="{19791D88-CE03-41E0-AB1F-49B40FFC2B84}" destId="{C5E2B5EA-6198-4C6A-AD60-DA3E46F09DBC}" srcOrd="2" destOrd="0" presId="urn:microsoft.com/office/officeart/2005/8/layout/radial5"/>
    <dgm:cxn modelId="{22F25A32-A3ED-4101-87BC-D897279E9AD7}" type="presParOf" srcId="{19791D88-CE03-41E0-AB1F-49B40FFC2B84}" destId="{F6C9C46E-F10D-4A3F-8D18-CEA3F1A5F671}" srcOrd="3" destOrd="0" presId="urn:microsoft.com/office/officeart/2005/8/layout/radial5"/>
    <dgm:cxn modelId="{5D476965-0819-4F29-8B26-B6723DA2DE80}" type="presParOf" srcId="{F6C9C46E-F10D-4A3F-8D18-CEA3F1A5F671}" destId="{A8234437-058D-43D8-AB91-DB87389E2EB1}" srcOrd="0" destOrd="0" presId="urn:microsoft.com/office/officeart/2005/8/layout/radial5"/>
    <dgm:cxn modelId="{1F29D0D1-9215-40CA-8D1A-1AC2C8328E51}" type="presParOf" srcId="{19791D88-CE03-41E0-AB1F-49B40FFC2B84}" destId="{85ADD5EF-A77D-417B-BF0C-DF3E326851A1}" srcOrd="4" destOrd="0" presId="urn:microsoft.com/office/officeart/2005/8/layout/radial5"/>
    <dgm:cxn modelId="{A3FF9603-8C50-4268-9E8D-D4B3F45BC6A6}" type="presParOf" srcId="{19791D88-CE03-41E0-AB1F-49B40FFC2B84}" destId="{129C9AAC-64EB-4E74-B9A2-A4BAB3BEB76E}" srcOrd="5" destOrd="0" presId="urn:microsoft.com/office/officeart/2005/8/layout/radial5"/>
    <dgm:cxn modelId="{7FB1E8CD-5101-4813-8CB1-70E6017B94C5}" type="presParOf" srcId="{129C9AAC-64EB-4E74-B9A2-A4BAB3BEB76E}" destId="{C7E96890-EF11-4BF2-BF13-5D85DB7E5B61}" srcOrd="0" destOrd="0" presId="urn:microsoft.com/office/officeart/2005/8/layout/radial5"/>
    <dgm:cxn modelId="{1B5AC7F2-AE3B-4474-994B-AA136906DF8D}" type="presParOf" srcId="{19791D88-CE03-41E0-AB1F-49B40FFC2B84}" destId="{8D1E4FE4-32AE-4C2F-B155-37503EA357A6}" srcOrd="6" destOrd="0" presId="urn:microsoft.com/office/officeart/2005/8/layout/radial5"/>
    <dgm:cxn modelId="{CF7ABEB9-9DB3-4754-9D22-192E97B7F5FB}" type="presParOf" srcId="{19791D88-CE03-41E0-AB1F-49B40FFC2B84}" destId="{3A1178B4-B4D7-4C0E-9AC0-54FB7A6CE49B}" srcOrd="7" destOrd="0" presId="urn:microsoft.com/office/officeart/2005/8/layout/radial5"/>
    <dgm:cxn modelId="{55F5F29F-D229-4EE7-B113-829DCB71197E}" type="presParOf" srcId="{3A1178B4-B4D7-4C0E-9AC0-54FB7A6CE49B}" destId="{682BFDFC-CB57-4B87-A3C3-613F8760C51F}" srcOrd="0" destOrd="0" presId="urn:microsoft.com/office/officeart/2005/8/layout/radial5"/>
    <dgm:cxn modelId="{68D2ADB1-CEE5-4A52-9F05-DB6C2AC54182}" type="presParOf" srcId="{19791D88-CE03-41E0-AB1F-49B40FFC2B84}" destId="{06C4BFED-33F7-4B6E-BB39-69D2B59885E2}" srcOrd="8" destOrd="0" presId="urn:microsoft.com/office/officeart/2005/8/layout/radial5"/>
    <dgm:cxn modelId="{E6BA1683-A63B-4396-BAE9-F43150D9E4A5}" type="presParOf" srcId="{19791D88-CE03-41E0-AB1F-49B40FFC2B84}" destId="{E15C5A7D-E493-4F2B-80AB-AAC15896E095}" srcOrd="9" destOrd="0" presId="urn:microsoft.com/office/officeart/2005/8/layout/radial5"/>
    <dgm:cxn modelId="{9D4714D6-8D9F-4B1E-BFD2-FB70F3C4E806}" type="presParOf" srcId="{E15C5A7D-E493-4F2B-80AB-AAC15896E095}" destId="{7C9A9FBB-41B1-4407-834C-A6D979C0C38D}" srcOrd="0" destOrd="0" presId="urn:microsoft.com/office/officeart/2005/8/layout/radial5"/>
    <dgm:cxn modelId="{ABEA02E6-7CAA-4F01-AE7A-3D7F809C37EE}" type="presParOf" srcId="{19791D88-CE03-41E0-AB1F-49B40FFC2B84}" destId="{487511D2-B31C-45ED-BBD3-0B9DA8D2B661}" srcOrd="10" destOrd="0" presId="urn:microsoft.com/office/officeart/2005/8/layout/radial5"/>
    <dgm:cxn modelId="{6F815AC9-BFDB-41E7-A423-0CCFB18B3EE8}" type="presParOf" srcId="{19791D88-CE03-41E0-AB1F-49B40FFC2B84}" destId="{1ECB46FA-E14E-4AD5-85B0-20AEB674A25F}" srcOrd="11" destOrd="0" presId="urn:microsoft.com/office/officeart/2005/8/layout/radial5"/>
    <dgm:cxn modelId="{CBA4A3EC-F22F-4610-A3DF-3CCF4D0A3517}" type="presParOf" srcId="{1ECB46FA-E14E-4AD5-85B0-20AEB674A25F}" destId="{632B3AC9-2E17-4CB8-A0B1-368B109FA29F}" srcOrd="0" destOrd="0" presId="urn:microsoft.com/office/officeart/2005/8/layout/radial5"/>
    <dgm:cxn modelId="{12A45A49-67D1-4070-81F1-0C633ACE0E36}" type="presParOf" srcId="{19791D88-CE03-41E0-AB1F-49B40FFC2B84}" destId="{F0FCD5C4-7C0A-4B05-B4E4-450FDE96C6C0}" srcOrd="12" destOrd="0" presId="urn:microsoft.com/office/officeart/2005/8/layout/radial5"/>
    <dgm:cxn modelId="{76722358-24FE-4002-A3D5-4B70252E0E87}" type="presParOf" srcId="{19791D88-CE03-41E0-AB1F-49B40FFC2B84}" destId="{C1DAB49B-F6F0-4FB9-A58B-61EBDB886FB9}" srcOrd="13" destOrd="0" presId="urn:microsoft.com/office/officeart/2005/8/layout/radial5"/>
    <dgm:cxn modelId="{C002A958-1270-4BFF-AB13-6D74180EB0CE}" type="presParOf" srcId="{C1DAB49B-F6F0-4FB9-A58B-61EBDB886FB9}" destId="{6809174C-EB7C-4A75-9957-63D3268FFADD}" srcOrd="0" destOrd="0" presId="urn:microsoft.com/office/officeart/2005/8/layout/radial5"/>
    <dgm:cxn modelId="{9DEB796D-4ACA-4A34-A83C-F908BF1B6359}" type="presParOf" srcId="{19791D88-CE03-41E0-AB1F-49B40FFC2B84}" destId="{83F32266-DF9B-44B2-9A62-41A121051DB5}" srcOrd="14" destOrd="0" presId="urn:microsoft.com/office/officeart/2005/8/layout/radial5"/>
    <dgm:cxn modelId="{D94F13EB-270F-48E2-B4B6-CDDF0AE5C6F0}" type="presParOf" srcId="{19791D88-CE03-41E0-AB1F-49B40FFC2B84}" destId="{091CE50E-4AA9-40F7-B88E-6423A885FC32}" srcOrd="15" destOrd="0" presId="urn:microsoft.com/office/officeart/2005/8/layout/radial5"/>
    <dgm:cxn modelId="{DF1276CB-6FC2-4292-B116-18327C9E8B43}" type="presParOf" srcId="{091CE50E-4AA9-40F7-B88E-6423A885FC32}" destId="{CA0FED14-7B3B-4E50-9DD4-279CE23A2B75}" srcOrd="0" destOrd="0" presId="urn:microsoft.com/office/officeart/2005/8/layout/radial5"/>
    <dgm:cxn modelId="{EF4380A8-145B-4E24-956C-8E237A34051C}" type="presParOf" srcId="{19791D88-CE03-41E0-AB1F-49B40FFC2B84}" destId="{6F4DF877-5849-4BCA-8984-AC2A8429B2F3}"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5522C5-70A2-48F7-9764-CE39DFC3CB90}" type="doc">
      <dgm:prSet loTypeId="urn:microsoft.com/office/officeart/2009/3/layout/DescendingProcess" loCatId="process" qsTypeId="urn:microsoft.com/office/officeart/2005/8/quickstyle/simple5" qsCatId="simple" csTypeId="urn:microsoft.com/office/officeart/2005/8/colors/colorful1" csCatId="colorful" phldr="1"/>
      <dgm:spPr/>
      <dgm:t>
        <a:bodyPr/>
        <a:lstStyle/>
        <a:p>
          <a:endParaRPr lang="fr-FR"/>
        </a:p>
      </dgm:t>
    </dgm:pt>
    <dgm:pt modelId="{4F379E1A-833A-4FB0-81E7-0349960B0E94}">
      <dgm:prSet phldrT="[Texte]" custT="1"/>
      <dgm:spPr/>
      <dgm:t>
        <a:bodyPr/>
        <a:lstStyle/>
        <a:p>
          <a:r>
            <a:rPr lang="fr-FR" sz="1800" dirty="0" smtClean="0"/>
            <a:t>2</a:t>
          </a:r>
          <a:r>
            <a:rPr lang="fr-FR" sz="1800" baseline="30000" dirty="0" smtClean="0"/>
            <a:t>ème</a:t>
          </a:r>
          <a:r>
            <a:rPr lang="fr-FR" sz="1800" dirty="0" smtClean="0"/>
            <a:t> niveau de CIC</a:t>
          </a:r>
          <a:r>
            <a:rPr lang="fr-FR" sz="1200" dirty="0" smtClean="0"/>
            <a:t> </a:t>
          </a:r>
          <a:endParaRPr lang="fr-FR" sz="1200" dirty="0"/>
        </a:p>
      </dgm:t>
    </dgm:pt>
    <dgm:pt modelId="{90D59199-ED17-44C1-9D25-84E935D2BC0B}" type="parTrans" cxnId="{63DA9F8E-BFAC-44B5-9C14-C59526FEB454}">
      <dgm:prSet/>
      <dgm:spPr/>
      <dgm:t>
        <a:bodyPr/>
        <a:lstStyle/>
        <a:p>
          <a:endParaRPr lang="fr-FR"/>
        </a:p>
      </dgm:t>
    </dgm:pt>
    <dgm:pt modelId="{FE22CBDE-C8DD-4507-8DB9-4A185BC57858}" type="sibTrans" cxnId="{63DA9F8E-BFAC-44B5-9C14-C59526FEB454}">
      <dgm:prSet/>
      <dgm:spPr/>
      <dgm:t>
        <a:bodyPr/>
        <a:lstStyle/>
        <a:p>
          <a:endParaRPr lang="fr-FR"/>
        </a:p>
      </dgm:t>
    </dgm:pt>
    <dgm:pt modelId="{7017DF59-098B-4F7C-9A62-70A37E656353}">
      <dgm:prSet phldrT="[Texte]" custT="1"/>
      <dgm:spPr/>
      <dgm:t>
        <a:bodyPr/>
        <a:lstStyle/>
        <a:p>
          <a:pPr algn="l"/>
          <a:r>
            <a:rPr lang="fr-FR" sz="1800" dirty="0" smtClean="0"/>
            <a:t>1</a:t>
          </a:r>
          <a:r>
            <a:rPr lang="fr-FR" sz="1800" baseline="30000" dirty="0" smtClean="0"/>
            <a:t>er</a:t>
          </a:r>
          <a:r>
            <a:rPr lang="fr-FR" sz="1800" dirty="0" smtClean="0"/>
            <a:t> niveau de CIC</a:t>
          </a:r>
          <a:endParaRPr lang="fr-FR" sz="1800" dirty="0"/>
        </a:p>
      </dgm:t>
    </dgm:pt>
    <dgm:pt modelId="{5FBB4E0B-D050-4A9B-8126-A8CB38CEBA08}" type="parTrans" cxnId="{9973015D-D220-4884-9AFF-89A8CBCC55AB}">
      <dgm:prSet/>
      <dgm:spPr/>
      <dgm:t>
        <a:bodyPr/>
        <a:lstStyle/>
        <a:p>
          <a:endParaRPr lang="fr-FR"/>
        </a:p>
      </dgm:t>
    </dgm:pt>
    <dgm:pt modelId="{5CB64682-D3A9-4B62-BABD-C03D07E73C3A}" type="sibTrans" cxnId="{9973015D-D220-4884-9AFF-89A8CBCC55AB}">
      <dgm:prSet/>
      <dgm:spPr/>
      <dgm:t>
        <a:bodyPr/>
        <a:lstStyle/>
        <a:p>
          <a:endParaRPr lang="fr-FR"/>
        </a:p>
      </dgm:t>
    </dgm:pt>
    <dgm:pt modelId="{E9037A01-242D-4D61-A31D-D018CA6CF4D0}">
      <dgm:prSet phldrT="[Texte]" custT="1"/>
      <dgm:spPr/>
      <dgm:t>
        <a:bodyPr/>
        <a:lstStyle/>
        <a:p>
          <a:pPr algn="ctr"/>
          <a:r>
            <a:rPr lang="fr-FR" sz="2000" b="1" dirty="0" smtClean="0"/>
            <a:t>Données comptables</a:t>
          </a:r>
          <a:endParaRPr lang="fr-FR" sz="2000" b="1" dirty="0"/>
        </a:p>
      </dgm:t>
    </dgm:pt>
    <dgm:pt modelId="{619DE300-DE7A-402F-9E70-7992B5426421}" type="parTrans" cxnId="{D806B5C8-1AD4-4F91-9E46-A19C6CFFF4BE}">
      <dgm:prSet/>
      <dgm:spPr/>
      <dgm:t>
        <a:bodyPr/>
        <a:lstStyle/>
        <a:p>
          <a:endParaRPr lang="fr-FR"/>
        </a:p>
      </dgm:t>
    </dgm:pt>
    <dgm:pt modelId="{AE461557-87B5-4533-95A9-DE4BB9DA0B71}" type="sibTrans" cxnId="{D806B5C8-1AD4-4F91-9E46-A19C6CFFF4BE}">
      <dgm:prSet/>
      <dgm:spPr/>
      <dgm:t>
        <a:bodyPr/>
        <a:lstStyle/>
        <a:p>
          <a:endParaRPr lang="fr-FR"/>
        </a:p>
      </dgm:t>
    </dgm:pt>
    <dgm:pt modelId="{02E0CE66-C2D3-4035-A0EF-088C4AB9293D}">
      <dgm:prSet/>
      <dgm:spPr/>
      <dgm:t>
        <a:bodyPr/>
        <a:lstStyle/>
        <a:p>
          <a:endParaRPr lang="fr-FR"/>
        </a:p>
      </dgm:t>
    </dgm:pt>
    <dgm:pt modelId="{51CFEAAA-4060-49E8-AD43-AF755F4AE3E2}" type="parTrans" cxnId="{B818CAF5-041D-4B66-B14D-D10F74231B7D}">
      <dgm:prSet/>
      <dgm:spPr/>
      <dgm:t>
        <a:bodyPr/>
        <a:lstStyle/>
        <a:p>
          <a:endParaRPr lang="fr-FR"/>
        </a:p>
      </dgm:t>
    </dgm:pt>
    <dgm:pt modelId="{19D3A87C-B9AF-460A-802C-CBCC26F3EB14}" type="sibTrans" cxnId="{B818CAF5-041D-4B66-B14D-D10F74231B7D}">
      <dgm:prSet/>
      <dgm:spPr/>
      <dgm:t>
        <a:bodyPr/>
        <a:lstStyle/>
        <a:p>
          <a:endParaRPr lang="fr-FR"/>
        </a:p>
      </dgm:t>
    </dgm:pt>
    <dgm:pt modelId="{25F8034D-D2A7-4FEA-8A46-21422B845C1B}">
      <dgm:prSet phldrT="[Texte]" custT="1"/>
      <dgm:spPr/>
      <dgm:t>
        <a:bodyPr/>
        <a:lstStyle/>
        <a:p>
          <a:r>
            <a:rPr lang="fr-FR" sz="1800" dirty="0" smtClean="0"/>
            <a:t>3</a:t>
          </a:r>
          <a:r>
            <a:rPr lang="fr-FR" sz="1800" baseline="30000" dirty="0" smtClean="0"/>
            <a:t>ème</a:t>
          </a:r>
          <a:r>
            <a:rPr lang="fr-FR" sz="1800" dirty="0" smtClean="0"/>
            <a:t> niveau de CIC</a:t>
          </a:r>
          <a:endParaRPr lang="fr-FR" sz="1400" dirty="0"/>
        </a:p>
      </dgm:t>
    </dgm:pt>
    <dgm:pt modelId="{FCD895AA-0EF4-4EAB-9525-6A033BA812EF}" type="sibTrans" cxnId="{15A76A4B-5350-4E61-82FD-46B42C0E8BD3}">
      <dgm:prSet/>
      <dgm:spPr/>
      <dgm:t>
        <a:bodyPr/>
        <a:lstStyle/>
        <a:p>
          <a:endParaRPr lang="fr-FR"/>
        </a:p>
      </dgm:t>
    </dgm:pt>
    <dgm:pt modelId="{21E9C4C3-22B7-432A-A8BA-D9D94ED83F44}" type="parTrans" cxnId="{15A76A4B-5350-4E61-82FD-46B42C0E8BD3}">
      <dgm:prSet/>
      <dgm:spPr/>
      <dgm:t>
        <a:bodyPr/>
        <a:lstStyle/>
        <a:p>
          <a:endParaRPr lang="fr-FR"/>
        </a:p>
      </dgm:t>
    </dgm:pt>
    <dgm:pt modelId="{B74E4FFF-5132-4873-91C0-5DC2DA39BD29}" type="pres">
      <dgm:prSet presAssocID="{095522C5-70A2-48F7-9764-CE39DFC3CB90}" presName="Name0" presStyleCnt="0">
        <dgm:presLayoutVars>
          <dgm:chMax val="7"/>
          <dgm:chPref val="5"/>
        </dgm:presLayoutVars>
      </dgm:prSet>
      <dgm:spPr/>
      <dgm:t>
        <a:bodyPr/>
        <a:lstStyle/>
        <a:p>
          <a:endParaRPr lang="fr-FR"/>
        </a:p>
      </dgm:t>
    </dgm:pt>
    <dgm:pt modelId="{B98D9F83-177B-461F-940C-531D9BA633A4}" type="pres">
      <dgm:prSet presAssocID="{095522C5-70A2-48F7-9764-CE39DFC3CB90}" presName="arrowNode" presStyleLbl="node1" presStyleIdx="0" presStyleCnt="1" custLinFactNeighborX="10987" custLinFactNeighborY="8056"/>
      <dgm:spPr/>
    </dgm:pt>
    <dgm:pt modelId="{9C0879C8-05E6-4728-842F-F5A4B0D6EE5B}" type="pres">
      <dgm:prSet presAssocID="{25F8034D-D2A7-4FEA-8A46-21422B845C1B}" presName="txNode1" presStyleLbl="revTx" presStyleIdx="0" presStyleCnt="5" custAng="10800000" custFlipVert="1" custScaleY="38495" custLinFactY="200000" custLinFactNeighborX="94294" custLinFactNeighborY="244759">
        <dgm:presLayoutVars>
          <dgm:bulletEnabled val="1"/>
        </dgm:presLayoutVars>
      </dgm:prSet>
      <dgm:spPr/>
      <dgm:t>
        <a:bodyPr/>
        <a:lstStyle/>
        <a:p>
          <a:endParaRPr lang="fr-FR"/>
        </a:p>
      </dgm:t>
    </dgm:pt>
    <dgm:pt modelId="{BE1B5997-0F3C-408F-B083-1F18FFCE071D}" type="pres">
      <dgm:prSet presAssocID="{4F379E1A-833A-4FB0-81E7-0349960B0E94}" presName="txNode2" presStyleLbl="revTx" presStyleIdx="1" presStyleCnt="5" custScaleX="64038" custScaleY="40327" custLinFactY="60243" custLinFactNeighborX="-48948" custLinFactNeighborY="100000">
        <dgm:presLayoutVars>
          <dgm:bulletEnabled val="1"/>
        </dgm:presLayoutVars>
      </dgm:prSet>
      <dgm:spPr/>
      <dgm:t>
        <a:bodyPr/>
        <a:lstStyle/>
        <a:p>
          <a:endParaRPr lang="fr-FR"/>
        </a:p>
      </dgm:t>
    </dgm:pt>
    <dgm:pt modelId="{819FC129-FE8A-4C2B-AF83-94C258AC9045}" type="pres">
      <dgm:prSet presAssocID="{FE22CBDE-C8DD-4507-8DB9-4A185BC57858}" presName="dotNode2" presStyleCnt="0"/>
      <dgm:spPr/>
    </dgm:pt>
    <dgm:pt modelId="{1A8DF5BC-7EB8-4D99-B281-B8E0EEC70551}" type="pres">
      <dgm:prSet presAssocID="{FE22CBDE-C8DD-4507-8DB9-4A185BC57858}" presName="dotRepeatNode" presStyleLbl="fgShp" presStyleIdx="0" presStyleCnt="3" custLinFactX="442728" custLinFactY="200000" custLinFactNeighborX="500000" custLinFactNeighborY="232054"/>
      <dgm:spPr/>
      <dgm:t>
        <a:bodyPr/>
        <a:lstStyle/>
        <a:p>
          <a:endParaRPr lang="fr-FR"/>
        </a:p>
      </dgm:t>
    </dgm:pt>
    <dgm:pt modelId="{C046D2B1-60B5-4223-BAB5-D5BB0B79EE7E}" type="pres">
      <dgm:prSet presAssocID="{7017DF59-098B-4F7C-9A62-70A37E656353}" presName="txNode3" presStyleLbl="revTx" presStyleIdx="2" presStyleCnt="5" custScaleY="65441" custLinFactNeighborX="30485" custLinFactNeighborY="-24898">
        <dgm:presLayoutVars>
          <dgm:bulletEnabled val="1"/>
        </dgm:presLayoutVars>
      </dgm:prSet>
      <dgm:spPr/>
      <dgm:t>
        <a:bodyPr/>
        <a:lstStyle/>
        <a:p>
          <a:endParaRPr lang="fr-FR"/>
        </a:p>
      </dgm:t>
    </dgm:pt>
    <dgm:pt modelId="{142510B2-622A-480F-B5C2-B0983E07AB68}" type="pres">
      <dgm:prSet presAssocID="{5CB64682-D3A9-4B62-BABD-C03D07E73C3A}" presName="dotNode3" presStyleCnt="0"/>
      <dgm:spPr/>
    </dgm:pt>
    <dgm:pt modelId="{2AA9BD88-DDA5-41A7-9E7E-565DDF111DF7}" type="pres">
      <dgm:prSet presAssocID="{5CB64682-D3A9-4B62-BABD-C03D07E73C3A}" presName="dotRepeatNode" presStyleLbl="fgShp" presStyleIdx="1" presStyleCnt="3" custLinFactX="534960" custLinFactY="500000" custLinFactNeighborX="600000" custLinFactNeighborY="507556"/>
      <dgm:spPr/>
      <dgm:t>
        <a:bodyPr/>
        <a:lstStyle/>
        <a:p>
          <a:endParaRPr lang="fr-FR"/>
        </a:p>
      </dgm:t>
    </dgm:pt>
    <dgm:pt modelId="{83A2556E-2DB6-4225-BEB5-525C083C6677}" type="pres">
      <dgm:prSet presAssocID="{E9037A01-242D-4D61-A31D-D018CA6CF4D0}" presName="txNode4" presStyleLbl="revTx" presStyleIdx="3" presStyleCnt="5" custLinFactY="100000" custLinFactNeighborX="-15896" custLinFactNeighborY="135369">
        <dgm:presLayoutVars>
          <dgm:bulletEnabled val="1"/>
        </dgm:presLayoutVars>
      </dgm:prSet>
      <dgm:spPr/>
      <dgm:t>
        <a:bodyPr/>
        <a:lstStyle/>
        <a:p>
          <a:endParaRPr lang="fr-FR"/>
        </a:p>
      </dgm:t>
    </dgm:pt>
    <dgm:pt modelId="{07028EF3-06D5-4F31-B806-6E9BF5E4E016}" type="pres">
      <dgm:prSet presAssocID="{AE461557-87B5-4533-95A9-DE4BB9DA0B71}" presName="dotNode4" presStyleCnt="0"/>
      <dgm:spPr/>
    </dgm:pt>
    <dgm:pt modelId="{D16CEF84-E2AD-4C6A-B694-B58058C8006E}" type="pres">
      <dgm:prSet presAssocID="{AE461557-87B5-4533-95A9-DE4BB9DA0B71}" presName="dotRepeatNode" presStyleLbl="fgShp" presStyleIdx="2" presStyleCnt="3" custLinFactX="-700000" custLinFactY="-717625" custLinFactNeighborX="-721417" custLinFactNeighborY="-800000"/>
      <dgm:spPr/>
      <dgm:t>
        <a:bodyPr/>
        <a:lstStyle/>
        <a:p>
          <a:endParaRPr lang="fr-FR"/>
        </a:p>
      </dgm:t>
    </dgm:pt>
    <dgm:pt modelId="{5A349C29-5DF5-4EE0-B672-207B6499817C}" type="pres">
      <dgm:prSet presAssocID="{02E0CE66-C2D3-4035-A0EF-088C4AB9293D}" presName="txNode5" presStyleLbl="revTx" presStyleIdx="4" presStyleCnt="5" custLinFactNeighborX="-12457" custLinFactNeighborY="-18386">
        <dgm:presLayoutVars>
          <dgm:bulletEnabled val="1"/>
        </dgm:presLayoutVars>
      </dgm:prSet>
      <dgm:spPr/>
      <dgm:t>
        <a:bodyPr/>
        <a:lstStyle/>
        <a:p>
          <a:endParaRPr lang="fr-FR"/>
        </a:p>
      </dgm:t>
    </dgm:pt>
  </dgm:ptLst>
  <dgm:cxnLst>
    <dgm:cxn modelId="{B72D7004-C173-4064-B005-74C386BD19AB}" type="presOf" srcId="{FE22CBDE-C8DD-4507-8DB9-4A185BC57858}" destId="{1A8DF5BC-7EB8-4D99-B281-B8E0EEC70551}" srcOrd="0" destOrd="0" presId="urn:microsoft.com/office/officeart/2009/3/layout/DescendingProcess"/>
    <dgm:cxn modelId="{ACA0609C-EE8E-44DE-A19F-C8D23B1DE1F7}" type="presOf" srcId="{25F8034D-D2A7-4FEA-8A46-21422B845C1B}" destId="{9C0879C8-05E6-4728-842F-F5A4B0D6EE5B}" srcOrd="0" destOrd="0" presId="urn:microsoft.com/office/officeart/2009/3/layout/DescendingProcess"/>
    <dgm:cxn modelId="{E4F84096-1315-48F3-9F71-533EC58C4395}" type="presOf" srcId="{5CB64682-D3A9-4B62-BABD-C03D07E73C3A}" destId="{2AA9BD88-DDA5-41A7-9E7E-565DDF111DF7}" srcOrd="0" destOrd="0" presId="urn:microsoft.com/office/officeart/2009/3/layout/DescendingProcess"/>
    <dgm:cxn modelId="{AFD0C89F-5D65-41D0-A713-8454E9EAAF9F}" type="presOf" srcId="{AE461557-87B5-4533-95A9-DE4BB9DA0B71}" destId="{D16CEF84-E2AD-4C6A-B694-B58058C8006E}" srcOrd="0" destOrd="0" presId="urn:microsoft.com/office/officeart/2009/3/layout/DescendingProcess"/>
    <dgm:cxn modelId="{B770A6C8-8A8E-4028-988B-9355E6474951}" type="presOf" srcId="{E9037A01-242D-4D61-A31D-D018CA6CF4D0}" destId="{83A2556E-2DB6-4225-BEB5-525C083C6677}" srcOrd="0" destOrd="0" presId="urn:microsoft.com/office/officeart/2009/3/layout/DescendingProcess"/>
    <dgm:cxn modelId="{B818CAF5-041D-4B66-B14D-D10F74231B7D}" srcId="{095522C5-70A2-48F7-9764-CE39DFC3CB90}" destId="{02E0CE66-C2D3-4035-A0EF-088C4AB9293D}" srcOrd="4" destOrd="0" parTransId="{51CFEAAA-4060-49E8-AD43-AF755F4AE3E2}" sibTransId="{19D3A87C-B9AF-460A-802C-CBCC26F3EB14}"/>
    <dgm:cxn modelId="{9973015D-D220-4884-9AFF-89A8CBCC55AB}" srcId="{095522C5-70A2-48F7-9764-CE39DFC3CB90}" destId="{7017DF59-098B-4F7C-9A62-70A37E656353}" srcOrd="2" destOrd="0" parTransId="{5FBB4E0B-D050-4A9B-8126-A8CB38CEBA08}" sibTransId="{5CB64682-D3A9-4B62-BABD-C03D07E73C3A}"/>
    <dgm:cxn modelId="{05FB9C34-E098-4D3F-BB0C-309928689E9A}" type="presOf" srcId="{02E0CE66-C2D3-4035-A0EF-088C4AB9293D}" destId="{5A349C29-5DF5-4EE0-B672-207B6499817C}" srcOrd="0" destOrd="0" presId="urn:microsoft.com/office/officeart/2009/3/layout/DescendingProcess"/>
    <dgm:cxn modelId="{15A76A4B-5350-4E61-82FD-46B42C0E8BD3}" srcId="{095522C5-70A2-48F7-9764-CE39DFC3CB90}" destId="{25F8034D-D2A7-4FEA-8A46-21422B845C1B}" srcOrd="0" destOrd="0" parTransId="{21E9C4C3-22B7-432A-A8BA-D9D94ED83F44}" sibTransId="{FCD895AA-0EF4-4EAB-9525-6A033BA812EF}"/>
    <dgm:cxn modelId="{34EBED3C-C225-4FBB-B5E1-036DDEDA0316}" type="presOf" srcId="{095522C5-70A2-48F7-9764-CE39DFC3CB90}" destId="{B74E4FFF-5132-4873-91C0-5DC2DA39BD29}" srcOrd="0" destOrd="0" presId="urn:microsoft.com/office/officeart/2009/3/layout/DescendingProcess"/>
    <dgm:cxn modelId="{D806B5C8-1AD4-4F91-9E46-A19C6CFFF4BE}" srcId="{095522C5-70A2-48F7-9764-CE39DFC3CB90}" destId="{E9037A01-242D-4D61-A31D-D018CA6CF4D0}" srcOrd="3" destOrd="0" parTransId="{619DE300-DE7A-402F-9E70-7992B5426421}" sibTransId="{AE461557-87B5-4533-95A9-DE4BB9DA0B71}"/>
    <dgm:cxn modelId="{63DA9F8E-BFAC-44B5-9C14-C59526FEB454}" srcId="{095522C5-70A2-48F7-9764-CE39DFC3CB90}" destId="{4F379E1A-833A-4FB0-81E7-0349960B0E94}" srcOrd="1" destOrd="0" parTransId="{90D59199-ED17-44C1-9D25-84E935D2BC0B}" sibTransId="{FE22CBDE-C8DD-4507-8DB9-4A185BC57858}"/>
    <dgm:cxn modelId="{37071B45-56E8-441F-B51F-067699C11558}" type="presOf" srcId="{7017DF59-098B-4F7C-9A62-70A37E656353}" destId="{C046D2B1-60B5-4223-BAB5-D5BB0B79EE7E}" srcOrd="0" destOrd="0" presId="urn:microsoft.com/office/officeart/2009/3/layout/DescendingProcess"/>
    <dgm:cxn modelId="{F741A9EF-030B-4EBD-ADC3-1A5B8B56143D}" type="presOf" srcId="{4F379E1A-833A-4FB0-81E7-0349960B0E94}" destId="{BE1B5997-0F3C-408F-B083-1F18FFCE071D}" srcOrd="0" destOrd="0" presId="urn:microsoft.com/office/officeart/2009/3/layout/DescendingProcess"/>
    <dgm:cxn modelId="{92E4EEE7-B3E0-4064-9DBD-588B6371E463}" type="presParOf" srcId="{B74E4FFF-5132-4873-91C0-5DC2DA39BD29}" destId="{B98D9F83-177B-461F-940C-531D9BA633A4}" srcOrd="0" destOrd="0" presId="urn:microsoft.com/office/officeart/2009/3/layout/DescendingProcess"/>
    <dgm:cxn modelId="{95E56B09-2BF2-403A-BF8F-62F02E281FE4}" type="presParOf" srcId="{B74E4FFF-5132-4873-91C0-5DC2DA39BD29}" destId="{9C0879C8-05E6-4728-842F-F5A4B0D6EE5B}" srcOrd="1" destOrd="0" presId="urn:microsoft.com/office/officeart/2009/3/layout/DescendingProcess"/>
    <dgm:cxn modelId="{9428A5E6-6779-497F-9A86-057F68F60DA4}" type="presParOf" srcId="{B74E4FFF-5132-4873-91C0-5DC2DA39BD29}" destId="{BE1B5997-0F3C-408F-B083-1F18FFCE071D}" srcOrd="2" destOrd="0" presId="urn:microsoft.com/office/officeart/2009/3/layout/DescendingProcess"/>
    <dgm:cxn modelId="{4B3A3B4F-D4C8-4E3A-B4A2-87EA506C2AB3}" type="presParOf" srcId="{B74E4FFF-5132-4873-91C0-5DC2DA39BD29}" destId="{819FC129-FE8A-4C2B-AF83-94C258AC9045}" srcOrd="3" destOrd="0" presId="urn:microsoft.com/office/officeart/2009/3/layout/DescendingProcess"/>
    <dgm:cxn modelId="{B5FE4D44-27C5-4276-8CE9-D7FD26C2350E}" type="presParOf" srcId="{819FC129-FE8A-4C2B-AF83-94C258AC9045}" destId="{1A8DF5BC-7EB8-4D99-B281-B8E0EEC70551}" srcOrd="0" destOrd="0" presId="urn:microsoft.com/office/officeart/2009/3/layout/DescendingProcess"/>
    <dgm:cxn modelId="{37C4D6FB-7760-4C19-B2D1-81DBC4CC2F9B}" type="presParOf" srcId="{B74E4FFF-5132-4873-91C0-5DC2DA39BD29}" destId="{C046D2B1-60B5-4223-BAB5-D5BB0B79EE7E}" srcOrd="4" destOrd="0" presId="urn:microsoft.com/office/officeart/2009/3/layout/DescendingProcess"/>
    <dgm:cxn modelId="{6AB3830C-16F4-4470-9504-21DEBEAD3FEB}" type="presParOf" srcId="{B74E4FFF-5132-4873-91C0-5DC2DA39BD29}" destId="{142510B2-622A-480F-B5C2-B0983E07AB68}" srcOrd="5" destOrd="0" presId="urn:microsoft.com/office/officeart/2009/3/layout/DescendingProcess"/>
    <dgm:cxn modelId="{785E33AF-C2FA-4815-B05A-4D71AFB943E5}" type="presParOf" srcId="{142510B2-622A-480F-B5C2-B0983E07AB68}" destId="{2AA9BD88-DDA5-41A7-9E7E-565DDF111DF7}" srcOrd="0" destOrd="0" presId="urn:microsoft.com/office/officeart/2009/3/layout/DescendingProcess"/>
    <dgm:cxn modelId="{AB5DD32A-1244-4705-BB9C-FB7ED0F1319C}" type="presParOf" srcId="{B74E4FFF-5132-4873-91C0-5DC2DA39BD29}" destId="{83A2556E-2DB6-4225-BEB5-525C083C6677}" srcOrd="6" destOrd="0" presId="urn:microsoft.com/office/officeart/2009/3/layout/DescendingProcess"/>
    <dgm:cxn modelId="{44524961-FCF4-45A8-9AD2-9F29A6DBBB5D}" type="presParOf" srcId="{B74E4FFF-5132-4873-91C0-5DC2DA39BD29}" destId="{07028EF3-06D5-4F31-B806-6E9BF5E4E016}" srcOrd="7" destOrd="0" presId="urn:microsoft.com/office/officeart/2009/3/layout/DescendingProcess"/>
    <dgm:cxn modelId="{A7C65105-7F0F-4475-BCC8-E8250F8130BA}" type="presParOf" srcId="{07028EF3-06D5-4F31-B806-6E9BF5E4E016}" destId="{D16CEF84-E2AD-4C6A-B694-B58058C8006E}" srcOrd="0" destOrd="0" presId="urn:microsoft.com/office/officeart/2009/3/layout/DescendingProcess"/>
    <dgm:cxn modelId="{F13153FD-12AC-4C43-AA52-08B0E6E45FDA}" type="presParOf" srcId="{B74E4FFF-5132-4873-91C0-5DC2DA39BD29}" destId="{5A349C29-5DF5-4EE0-B672-207B6499817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CA6131-EB52-480E-99FF-2D29DD9D16BD}" type="doc">
      <dgm:prSet loTypeId="urn:microsoft.com/office/officeart/2005/8/layout/gear1" loCatId="relationship" qsTypeId="urn:microsoft.com/office/officeart/2005/8/quickstyle/simple1" qsCatId="simple" csTypeId="urn:microsoft.com/office/officeart/2005/8/colors/accent0_2" csCatId="mainScheme" phldr="1"/>
      <dgm:spPr/>
    </dgm:pt>
    <dgm:pt modelId="{CDD2D3D6-976F-470D-A20C-5196DCE16F30}">
      <dgm:prSet phldrT="[Texte]" custT="1"/>
      <dgm:spPr/>
      <dgm:t>
        <a:bodyPr/>
        <a:lstStyle/>
        <a:p>
          <a:r>
            <a:rPr lang="fr-FR" sz="1600" b="1" dirty="0" smtClean="0"/>
            <a:t>Sur la nature, les causes, et les conséquences des risques</a:t>
          </a:r>
          <a:endParaRPr lang="fr-FR" sz="1600" b="1" dirty="0"/>
        </a:p>
      </dgm:t>
    </dgm:pt>
    <dgm:pt modelId="{04A8ADE2-5EA5-42D8-9DB4-45B7F27684EB}" type="parTrans" cxnId="{51081401-5F8C-4C2D-B050-D22553157175}">
      <dgm:prSet/>
      <dgm:spPr/>
      <dgm:t>
        <a:bodyPr/>
        <a:lstStyle/>
        <a:p>
          <a:endParaRPr lang="fr-FR"/>
        </a:p>
      </dgm:t>
    </dgm:pt>
    <dgm:pt modelId="{397B10E9-A211-4872-B915-CADD0862D02E}" type="sibTrans" cxnId="{51081401-5F8C-4C2D-B050-D22553157175}">
      <dgm:prSet/>
      <dgm:spPr/>
      <dgm:t>
        <a:bodyPr/>
        <a:lstStyle/>
        <a:p>
          <a:endParaRPr lang="fr-FR"/>
        </a:p>
      </dgm:t>
    </dgm:pt>
    <dgm:pt modelId="{E8A15049-BB9F-4166-8276-8E8D03C11BA9}">
      <dgm:prSet phldrT="[Texte]" custT="1"/>
      <dgm:spPr/>
      <dgm:t>
        <a:bodyPr/>
        <a:lstStyle/>
        <a:p>
          <a:r>
            <a:rPr lang="fr-FR" sz="1400" b="1" dirty="0" smtClean="0"/>
            <a:t>Sur le périmètre des risques</a:t>
          </a:r>
          <a:endParaRPr lang="fr-FR" sz="1400" b="1" dirty="0"/>
        </a:p>
      </dgm:t>
    </dgm:pt>
    <dgm:pt modelId="{D874D47D-62E5-4A6F-8E4B-EFDE91F1C3C2}" type="parTrans" cxnId="{CDBFC96E-87B9-4EA2-91F5-57D06F461805}">
      <dgm:prSet/>
      <dgm:spPr/>
      <dgm:t>
        <a:bodyPr/>
        <a:lstStyle/>
        <a:p>
          <a:endParaRPr lang="fr-FR"/>
        </a:p>
      </dgm:t>
    </dgm:pt>
    <dgm:pt modelId="{242521F2-E885-4E03-BFFF-00901C3C6222}" type="sibTrans" cxnId="{CDBFC96E-87B9-4EA2-91F5-57D06F461805}">
      <dgm:prSet/>
      <dgm:spPr/>
      <dgm:t>
        <a:bodyPr/>
        <a:lstStyle/>
        <a:p>
          <a:endParaRPr lang="fr-FR"/>
        </a:p>
      </dgm:t>
    </dgm:pt>
    <dgm:pt modelId="{0527BA15-8946-4C11-8F7E-1E466CC60E36}">
      <dgm:prSet phldrT="[Texte]" custT="1"/>
      <dgm:spPr/>
      <dgm:t>
        <a:bodyPr/>
        <a:lstStyle/>
        <a:p>
          <a:r>
            <a:rPr lang="fr-FR" sz="1600" b="1" dirty="0" smtClean="0"/>
            <a:t>Sur les acteurs des risques</a:t>
          </a:r>
          <a:endParaRPr lang="fr-FR" sz="1600" b="1" dirty="0"/>
        </a:p>
      </dgm:t>
    </dgm:pt>
    <dgm:pt modelId="{94CA3D4F-1F29-49A8-A5A1-9F94464A2738}" type="parTrans" cxnId="{83741779-2529-4A6D-8B4F-9C5958CF22AB}">
      <dgm:prSet/>
      <dgm:spPr/>
      <dgm:t>
        <a:bodyPr/>
        <a:lstStyle/>
        <a:p>
          <a:endParaRPr lang="fr-FR"/>
        </a:p>
      </dgm:t>
    </dgm:pt>
    <dgm:pt modelId="{E5809509-6B0F-41B6-B30B-42B9C17D43D2}" type="sibTrans" cxnId="{83741779-2529-4A6D-8B4F-9C5958CF22AB}">
      <dgm:prSet/>
      <dgm:spPr/>
      <dgm:t>
        <a:bodyPr/>
        <a:lstStyle/>
        <a:p>
          <a:endParaRPr lang="fr-FR"/>
        </a:p>
      </dgm:t>
    </dgm:pt>
    <dgm:pt modelId="{FE40FBA3-EDA9-4D98-993E-0153EEE5BC0F}" type="pres">
      <dgm:prSet presAssocID="{98CA6131-EB52-480E-99FF-2D29DD9D16BD}" presName="composite" presStyleCnt="0">
        <dgm:presLayoutVars>
          <dgm:chMax val="3"/>
          <dgm:animLvl val="lvl"/>
          <dgm:resizeHandles val="exact"/>
        </dgm:presLayoutVars>
      </dgm:prSet>
      <dgm:spPr/>
    </dgm:pt>
    <dgm:pt modelId="{679C9796-0922-4254-BD38-542BD2E4D64B}" type="pres">
      <dgm:prSet presAssocID="{CDD2D3D6-976F-470D-A20C-5196DCE16F30}" presName="gear1" presStyleLbl="node1" presStyleIdx="0" presStyleCnt="3">
        <dgm:presLayoutVars>
          <dgm:chMax val="1"/>
          <dgm:bulletEnabled val="1"/>
        </dgm:presLayoutVars>
      </dgm:prSet>
      <dgm:spPr/>
      <dgm:t>
        <a:bodyPr/>
        <a:lstStyle/>
        <a:p>
          <a:endParaRPr lang="fr-FR"/>
        </a:p>
      </dgm:t>
    </dgm:pt>
    <dgm:pt modelId="{04D2005C-B2C6-47EB-96E8-3636C34FC81F}" type="pres">
      <dgm:prSet presAssocID="{CDD2D3D6-976F-470D-A20C-5196DCE16F30}" presName="gear1srcNode" presStyleLbl="node1" presStyleIdx="0" presStyleCnt="3"/>
      <dgm:spPr/>
      <dgm:t>
        <a:bodyPr/>
        <a:lstStyle/>
        <a:p>
          <a:endParaRPr lang="fr-FR"/>
        </a:p>
      </dgm:t>
    </dgm:pt>
    <dgm:pt modelId="{D278AB80-BB18-477E-9235-D3BEF16B3C08}" type="pres">
      <dgm:prSet presAssocID="{CDD2D3D6-976F-470D-A20C-5196DCE16F30}" presName="gear1dstNode" presStyleLbl="node1" presStyleIdx="0" presStyleCnt="3"/>
      <dgm:spPr/>
      <dgm:t>
        <a:bodyPr/>
        <a:lstStyle/>
        <a:p>
          <a:endParaRPr lang="fr-FR"/>
        </a:p>
      </dgm:t>
    </dgm:pt>
    <dgm:pt modelId="{B4DA69B4-E111-4918-871B-CBD9CB37601A}" type="pres">
      <dgm:prSet presAssocID="{E8A15049-BB9F-4166-8276-8E8D03C11BA9}" presName="gear2" presStyleLbl="node1" presStyleIdx="1" presStyleCnt="3">
        <dgm:presLayoutVars>
          <dgm:chMax val="1"/>
          <dgm:bulletEnabled val="1"/>
        </dgm:presLayoutVars>
      </dgm:prSet>
      <dgm:spPr/>
      <dgm:t>
        <a:bodyPr/>
        <a:lstStyle/>
        <a:p>
          <a:endParaRPr lang="fr-FR"/>
        </a:p>
      </dgm:t>
    </dgm:pt>
    <dgm:pt modelId="{F7018B39-B473-447C-9B53-2CC864731B63}" type="pres">
      <dgm:prSet presAssocID="{E8A15049-BB9F-4166-8276-8E8D03C11BA9}" presName="gear2srcNode" presStyleLbl="node1" presStyleIdx="1" presStyleCnt="3"/>
      <dgm:spPr/>
      <dgm:t>
        <a:bodyPr/>
        <a:lstStyle/>
        <a:p>
          <a:endParaRPr lang="fr-FR"/>
        </a:p>
      </dgm:t>
    </dgm:pt>
    <dgm:pt modelId="{BE7748EB-CF9C-4737-BF9A-F53381503905}" type="pres">
      <dgm:prSet presAssocID="{E8A15049-BB9F-4166-8276-8E8D03C11BA9}" presName="gear2dstNode" presStyleLbl="node1" presStyleIdx="1" presStyleCnt="3"/>
      <dgm:spPr/>
      <dgm:t>
        <a:bodyPr/>
        <a:lstStyle/>
        <a:p>
          <a:endParaRPr lang="fr-FR"/>
        </a:p>
      </dgm:t>
    </dgm:pt>
    <dgm:pt modelId="{D58C3B2F-C2A0-4B8D-BC97-4BE21CBFDB8F}" type="pres">
      <dgm:prSet presAssocID="{0527BA15-8946-4C11-8F7E-1E466CC60E36}" presName="gear3" presStyleLbl="node1" presStyleIdx="2" presStyleCnt="3"/>
      <dgm:spPr/>
      <dgm:t>
        <a:bodyPr/>
        <a:lstStyle/>
        <a:p>
          <a:endParaRPr lang="fr-FR"/>
        </a:p>
      </dgm:t>
    </dgm:pt>
    <dgm:pt modelId="{A4CBA72B-4E4A-48B3-B2ED-A991EA3017DA}" type="pres">
      <dgm:prSet presAssocID="{0527BA15-8946-4C11-8F7E-1E466CC60E36}" presName="gear3tx" presStyleLbl="node1" presStyleIdx="2" presStyleCnt="3">
        <dgm:presLayoutVars>
          <dgm:chMax val="1"/>
          <dgm:bulletEnabled val="1"/>
        </dgm:presLayoutVars>
      </dgm:prSet>
      <dgm:spPr/>
      <dgm:t>
        <a:bodyPr/>
        <a:lstStyle/>
        <a:p>
          <a:endParaRPr lang="fr-FR"/>
        </a:p>
      </dgm:t>
    </dgm:pt>
    <dgm:pt modelId="{3E490E81-E8E4-469F-8650-828B4EF076A0}" type="pres">
      <dgm:prSet presAssocID="{0527BA15-8946-4C11-8F7E-1E466CC60E36}" presName="gear3srcNode" presStyleLbl="node1" presStyleIdx="2" presStyleCnt="3"/>
      <dgm:spPr/>
      <dgm:t>
        <a:bodyPr/>
        <a:lstStyle/>
        <a:p>
          <a:endParaRPr lang="fr-FR"/>
        </a:p>
      </dgm:t>
    </dgm:pt>
    <dgm:pt modelId="{B733FAA7-49FB-470B-94D1-1322F1EE3A9D}" type="pres">
      <dgm:prSet presAssocID="{0527BA15-8946-4C11-8F7E-1E466CC60E36}" presName="gear3dstNode" presStyleLbl="node1" presStyleIdx="2" presStyleCnt="3"/>
      <dgm:spPr/>
      <dgm:t>
        <a:bodyPr/>
        <a:lstStyle/>
        <a:p>
          <a:endParaRPr lang="fr-FR"/>
        </a:p>
      </dgm:t>
    </dgm:pt>
    <dgm:pt modelId="{DEBDB351-D294-4592-BA8D-EC472DE5C4E6}" type="pres">
      <dgm:prSet presAssocID="{397B10E9-A211-4872-B915-CADD0862D02E}" presName="connector1" presStyleLbl="sibTrans2D1" presStyleIdx="0" presStyleCnt="3"/>
      <dgm:spPr/>
      <dgm:t>
        <a:bodyPr/>
        <a:lstStyle/>
        <a:p>
          <a:endParaRPr lang="fr-FR"/>
        </a:p>
      </dgm:t>
    </dgm:pt>
    <dgm:pt modelId="{F15FC07B-CA6D-4883-B845-7F8398FC428D}" type="pres">
      <dgm:prSet presAssocID="{242521F2-E885-4E03-BFFF-00901C3C6222}" presName="connector2" presStyleLbl="sibTrans2D1" presStyleIdx="1" presStyleCnt="3"/>
      <dgm:spPr/>
      <dgm:t>
        <a:bodyPr/>
        <a:lstStyle/>
        <a:p>
          <a:endParaRPr lang="fr-FR"/>
        </a:p>
      </dgm:t>
    </dgm:pt>
    <dgm:pt modelId="{EDF434C6-50FC-4611-B4A8-4820C719C86F}" type="pres">
      <dgm:prSet presAssocID="{E5809509-6B0F-41B6-B30B-42B9C17D43D2}" presName="connector3" presStyleLbl="sibTrans2D1" presStyleIdx="2" presStyleCnt="3"/>
      <dgm:spPr/>
      <dgm:t>
        <a:bodyPr/>
        <a:lstStyle/>
        <a:p>
          <a:endParaRPr lang="fr-FR"/>
        </a:p>
      </dgm:t>
    </dgm:pt>
  </dgm:ptLst>
  <dgm:cxnLst>
    <dgm:cxn modelId="{174602C7-4D8B-417F-A13C-87D739106498}" type="presOf" srcId="{E8A15049-BB9F-4166-8276-8E8D03C11BA9}" destId="{BE7748EB-CF9C-4737-BF9A-F53381503905}" srcOrd="2" destOrd="0" presId="urn:microsoft.com/office/officeart/2005/8/layout/gear1"/>
    <dgm:cxn modelId="{030BB82B-FF27-4E68-9652-5C2F922BE267}" type="presOf" srcId="{CDD2D3D6-976F-470D-A20C-5196DCE16F30}" destId="{679C9796-0922-4254-BD38-542BD2E4D64B}" srcOrd="0" destOrd="0" presId="urn:microsoft.com/office/officeart/2005/8/layout/gear1"/>
    <dgm:cxn modelId="{CDBFC96E-87B9-4EA2-91F5-57D06F461805}" srcId="{98CA6131-EB52-480E-99FF-2D29DD9D16BD}" destId="{E8A15049-BB9F-4166-8276-8E8D03C11BA9}" srcOrd="1" destOrd="0" parTransId="{D874D47D-62E5-4A6F-8E4B-EFDE91F1C3C2}" sibTransId="{242521F2-E885-4E03-BFFF-00901C3C6222}"/>
    <dgm:cxn modelId="{25BBBB08-1ACE-4549-83D1-A196A1F4238B}" type="presOf" srcId="{98CA6131-EB52-480E-99FF-2D29DD9D16BD}" destId="{FE40FBA3-EDA9-4D98-993E-0153EEE5BC0F}" srcOrd="0" destOrd="0" presId="urn:microsoft.com/office/officeart/2005/8/layout/gear1"/>
    <dgm:cxn modelId="{C9B267B8-5CEC-42FE-A1A8-0492F5A94C0D}" type="presOf" srcId="{E5809509-6B0F-41B6-B30B-42B9C17D43D2}" destId="{EDF434C6-50FC-4611-B4A8-4820C719C86F}" srcOrd="0" destOrd="0" presId="urn:microsoft.com/office/officeart/2005/8/layout/gear1"/>
    <dgm:cxn modelId="{CFAFCAB6-B8D3-41BC-8155-838D140E2494}" type="presOf" srcId="{CDD2D3D6-976F-470D-A20C-5196DCE16F30}" destId="{D278AB80-BB18-477E-9235-D3BEF16B3C08}" srcOrd="2" destOrd="0" presId="urn:microsoft.com/office/officeart/2005/8/layout/gear1"/>
    <dgm:cxn modelId="{6E07FECB-236A-4BC1-963A-7692F06F1F5B}" type="presOf" srcId="{0527BA15-8946-4C11-8F7E-1E466CC60E36}" destId="{A4CBA72B-4E4A-48B3-B2ED-A991EA3017DA}" srcOrd="1" destOrd="0" presId="urn:microsoft.com/office/officeart/2005/8/layout/gear1"/>
    <dgm:cxn modelId="{995A2416-0ECF-4973-A24D-51B871E1CB61}" type="presOf" srcId="{0527BA15-8946-4C11-8F7E-1E466CC60E36}" destId="{3E490E81-E8E4-469F-8650-828B4EF076A0}" srcOrd="2" destOrd="0" presId="urn:microsoft.com/office/officeart/2005/8/layout/gear1"/>
    <dgm:cxn modelId="{01676DE1-619D-4B70-96B0-B28D044C4373}" type="presOf" srcId="{E8A15049-BB9F-4166-8276-8E8D03C11BA9}" destId="{F7018B39-B473-447C-9B53-2CC864731B63}" srcOrd="1" destOrd="0" presId="urn:microsoft.com/office/officeart/2005/8/layout/gear1"/>
    <dgm:cxn modelId="{33CE5978-238B-4D1D-A198-0C3821D2A058}" type="presOf" srcId="{E8A15049-BB9F-4166-8276-8E8D03C11BA9}" destId="{B4DA69B4-E111-4918-871B-CBD9CB37601A}" srcOrd="0" destOrd="0" presId="urn:microsoft.com/office/officeart/2005/8/layout/gear1"/>
    <dgm:cxn modelId="{A3D854F9-24E1-4E3B-9301-3A7E2F968D33}" type="presOf" srcId="{0527BA15-8946-4C11-8F7E-1E466CC60E36}" destId="{D58C3B2F-C2A0-4B8D-BC97-4BE21CBFDB8F}" srcOrd="0" destOrd="0" presId="urn:microsoft.com/office/officeart/2005/8/layout/gear1"/>
    <dgm:cxn modelId="{1587459C-3121-4819-B0A2-04F5C36281F3}" type="presOf" srcId="{242521F2-E885-4E03-BFFF-00901C3C6222}" destId="{F15FC07B-CA6D-4883-B845-7F8398FC428D}" srcOrd="0" destOrd="0" presId="urn:microsoft.com/office/officeart/2005/8/layout/gear1"/>
    <dgm:cxn modelId="{51081401-5F8C-4C2D-B050-D22553157175}" srcId="{98CA6131-EB52-480E-99FF-2D29DD9D16BD}" destId="{CDD2D3D6-976F-470D-A20C-5196DCE16F30}" srcOrd="0" destOrd="0" parTransId="{04A8ADE2-5EA5-42D8-9DB4-45B7F27684EB}" sibTransId="{397B10E9-A211-4872-B915-CADD0862D02E}"/>
    <dgm:cxn modelId="{5C107556-B949-4C9C-8C4E-14003A89DD29}" type="presOf" srcId="{CDD2D3D6-976F-470D-A20C-5196DCE16F30}" destId="{04D2005C-B2C6-47EB-96E8-3636C34FC81F}" srcOrd="1" destOrd="0" presId="urn:microsoft.com/office/officeart/2005/8/layout/gear1"/>
    <dgm:cxn modelId="{3CFE3A5C-5C8B-473B-843D-10C2B8B9C1D3}" type="presOf" srcId="{0527BA15-8946-4C11-8F7E-1E466CC60E36}" destId="{B733FAA7-49FB-470B-94D1-1322F1EE3A9D}" srcOrd="3" destOrd="0" presId="urn:microsoft.com/office/officeart/2005/8/layout/gear1"/>
    <dgm:cxn modelId="{83741779-2529-4A6D-8B4F-9C5958CF22AB}" srcId="{98CA6131-EB52-480E-99FF-2D29DD9D16BD}" destId="{0527BA15-8946-4C11-8F7E-1E466CC60E36}" srcOrd="2" destOrd="0" parTransId="{94CA3D4F-1F29-49A8-A5A1-9F94464A2738}" sibTransId="{E5809509-6B0F-41B6-B30B-42B9C17D43D2}"/>
    <dgm:cxn modelId="{DF489CC1-A907-4CEC-AE14-6D8DE03953A9}" type="presOf" srcId="{397B10E9-A211-4872-B915-CADD0862D02E}" destId="{DEBDB351-D294-4592-BA8D-EC472DE5C4E6}" srcOrd="0" destOrd="0" presId="urn:microsoft.com/office/officeart/2005/8/layout/gear1"/>
    <dgm:cxn modelId="{6C681676-0DE2-450C-8245-B7D0643FB02D}" type="presParOf" srcId="{FE40FBA3-EDA9-4D98-993E-0153EEE5BC0F}" destId="{679C9796-0922-4254-BD38-542BD2E4D64B}" srcOrd="0" destOrd="0" presId="urn:microsoft.com/office/officeart/2005/8/layout/gear1"/>
    <dgm:cxn modelId="{06FE9B8C-3EB9-4C0B-BD74-4EA94EC17279}" type="presParOf" srcId="{FE40FBA3-EDA9-4D98-993E-0153EEE5BC0F}" destId="{04D2005C-B2C6-47EB-96E8-3636C34FC81F}" srcOrd="1" destOrd="0" presId="urn:microsoft.com/office/officeart/2005/8/layout/gear1"/>
    <dgm:cxn modelId="{D4EB0198-4B3E-4371-AA4D-6C7C0763CD85}" type="presParOf" srcId="{FE40FBA3-EDA9-4D98-993E-0153EEE5BC0F}" destId="{D278AB80-BB18-477E-9235-D3BEF16B3C08}" srcOrd="2" destOrd="0" presId="urn:microsoft.com/office/officeart/2005/8/layout/gear1"/>
    <dgm:cxn modelId="{35BC106C-2D9A-4659-B831-1C16C970DA98}" type="presParOf" srcId="{FE40FBA3-EDA9-4D98-993E-0153EEE5BC0F}" destId="{B4DA69B4-E111-4918-871B-CBD9CB37601A}" srcOrd="3" destOrd="0" presId="urn:microsoft.com/office/officeart/2005/8/layout/gear1"/>
    <dgm:cxn modelId="{447121F3-1733-49A5-BE4B-A776C5B3498D}" type="presParOf" srcId="{FE40FBA3-EDA9-4D98-993E-0153EEE5BC0F}" destId="{F7018B39-B473-447C-9B53-2CC864731B63}" srcOrd="4" destOrd="0" presId="urn:microsoft.com/office/officeart/2005/8/layout/gear1"/>
    <dgm:cxn modelId="{E3D47F85-191E-468F-9DFA-16B109127B0B}" type="presParOf" srcId="{FE40FBA3-EDA9-4D98-993E-0153EEE5BC0F}" destId="{BE7748EB-CF9C-4737-BF9A-F53381503905}" srcOrd="5" destOrd="0" presId="urn:microsoft.com/office/officeart/2005/8/layout/gear1"/>
    <dgm:cxn modelId="{3F7EEC5B-6FFE-47ED-BE9D-9DEFAC1B8DD9}" type="presParOf" srcId="{FE40FBA3-EDA9-4D98-993E-0153EEE5BC0F}" destId="{D58C3B2F-C2A0-4B8D-BC97-4BE21CBFDB8F}" srcOrd="6" destOrd="0" presId="urn:microsoft.com/office/officeart/2005/8/layout/gear1"/>
    <dgm:cxn modelId="{ACB5FD0A-81A2-4583-8687-06BB6A2C4392}" type="presParOf" srcId="{FE40FBA3-EDA9-4D98-993E-0153EEE5BC0F}" destId="{A4CBA72B-4E4A-48B3-B2ED-A991EA3017DA}" srcOrd="7" destOrd="0" presId="urn:microsoft.com/office/officeart/2005/8/layout/gear1"/>
    <dgm:cxn modelId="{AC00EE02-CCD7-4EBB-8070-4BF90DD13093}" type="presParOf" srcId="{FE40FBA3-EDA9-4D98-993E-0153EEE5BC0F}" destId="{3E490E81-E8E4-469F-8650-828B4EF076A0}" srcOrd="8" destOrd="0" presId="urn:microsoft.com/office/officeart/2005/8/layout/gear1"/>
    <dgm:cxn modelId="{3D05C854-500C-4631-BA95-BBD8DD6A08F6}" type="presParOf" srcId="{FE40FBA3-EDA9-4D98-993E-0153EEE5BC0F}" destId="{B733FAA7-49FB-470B-94D1-1322F1EE3A9D}" srcOrd="9" destOrd="0" presId="urn:microsoft.com/office/officeart/2005/8/layout/gear1"/>
    <dgm:cxn modelId="{A8E4679D-B86A-42F7-9EF1-CB8F4211C9C9}" type="presParOf" srcId="{FE40FBA3-EDA9-4D98-993E-0153EEE5BC0F}" destId="{DEBDB351-D294-4592-BA8D-EC472DE5C4E6}" srcOrd="10" destOrd="0" presId="urn:microsoft.com/office/officeart/2005/8/layout/gear1"/>
    <dgm:cxn modelId="{D12CED10-EC9E-46B0-A1FE-462DBB17E06D}" type="presParOf" srcId="{FE40FBA3-EDA9-4D98-993E-0153EEE5BC0F}" destId="{F15FC07B-CA6D-4883-B845-7F8398FC428D}" srcOrd="11" destOrd="0" presId="urn:microsoft.com/office/officeart/2005/8/layout/gear1"/>
    <dgm:cxn modelId="{A828B8AC-4339-4C18-8007-E39660754F57}" type="presParOf" srcId="{FE40FBA3-EDA9-4D98-993E-0153EEE5BC0F}" destId="{EDF434C6-50FC-4611-B4A8-4820C719C86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B0DC32-9250-4B1F-BC9A-138B2A3E9713}" type="doc">
      <dgm:prSet loTypeId="urn:microsoft.com/office/officeart/2005/8/layout/hProcess3" loCatId="process" qsTypeId="urn:microsoft.com/office/officeart/2005/8/quickstyle/3d3" qsCatId="3D" csTypeId="urn:microsoft.com/office/officeart/2005/8/colors/accent2_2" csCatId="accent2" phldr="1"/>
      <dgm:spPr/>
    </dgm:pt>
    <dgm:pt modelId="{FB29842B-FE62-4809-A0D9-C794168761F7}">
      <dgm:prSet phldrT="[Texte]"/>
      <dgm:spPr/>
      <dgm:t>
        <a:bodyPr/>
        <a:lstStyle/>
        <a:p>
          <a:r>
            <a:rPr lang="fr-FR" dirty="0" smtClean="0"/>
            <a:t>Processus comptable (ex. Rémunérations)</a:t>
          </a:r>
          <a:endParaRPr lang="fr-FR" dirty="0"/>
        </a:p>
      </dgm:t>
    </dgm:pt>
    <dgm:pt modelId="{0298E337-CD04-48D3-AB38-7023046C0739}" type="parTrans" cxnId="{12A74EDE-B566-4843-A34E-C1BFF6669C0C}">
      <dgm:prSet/>
      <dgm:spPr/>
      <dgm:t>
        <a:bodyPr/>
        <a:lstStyle/>
        <a:p>
          <a:endParaRPr lang="fr-FR"/>
        </a:p>
      </dgm:t>
    </dgm:pt>
    <dgm:pt modelId="{C965037D-1AF4-42AC-8301-9B559532A096}" type="sibTrans" cxnId="{12A74EDE-B566-4843-A34E-C1BFF6669C0C}">
      <dgm:prSet/>
      <dgm:spPr/>
      <dgm:t>
        <a:bodyPr/>
        <a:lstStyle/>
        <a:p>
          <a:endParaRPr lang="fr-FR"/>
        </a:p>
      </dgm:t>
    </dgm:pt>
    <dgm:pt modelId="{15A7CD8C-C721-4C81-A251-F295D76773AE}" type="pres">
      <dgm:prSet presAssocID="{D7B0DC32-9250-4B1F-BC9A-138B2A3E9713}" presName="Name0" presStyleCnt="0">
        <dgm:presLayoutVars>
          <dgm:dir/>
          <dgm:animLvl val="lvl"/>
          <dgm:resizeHandles val="exact"/>
        </dgm:presLayoutVars>
      </dgm:prSet>
      <dgm:spPr/>
    </dgm:pt>
    <dgm:pt modelId="{40557D32-F17D-4F20-87DA-4A0C00E733CF}" type="pres">
      <dgm:prSet presAssocID="{D7B0DC32-9250-4B1F-BC9A-138B2A3E9713}" presName="dummy" presStyleCnt="0"/>
      <dgm:spPr/>
    </dgm:pt>
    <dgm:pt modelId="{6976DCD7-9B64-4583-9B47-E681EDD43E74}" type="pres">
      <dgm:prSet presAssocID="{D7B0DC32-9250-4B1F-BC9A-138B2A3E9713}" presName="linH" presStyleCnt="0"/>
      <dgm:spPr/>
    </dgm:pt>
    <dgm:pt modelId="{426B5ABC-E5E4-4DBF-9D54-8599FCC58343}" type="pres">
      <dgm:prSet presAssocID="{D7B0DC32-9250-4B1F-BC9A-138B2A3E9713}" presName="padding1" presStyleCnt="0"/>
      <dgm:spPr/>
    </dgm:pt>
    <dgm:pt modelId="{61A80EBE-BC4C-4C7D-9D6B-5ABBE4A177D5}" type="pres">
      <dgm:prSet presAssocID="{FB29842B-FE62-4809-A0D9-C794168761F7}" presName="linV" presStyleCnt="0"/>
      <dgm:spPr/>
    </dgm:pt>
    <dgm:pt modelId="{09769F6F-F26E-45BA-B136-38241AE5302C}" type="pres">
      <dgm:prSet presAssocID="{FB29842B-FE62-4809-A0D9-C794168761F7}" presName="spVertical1" presStyleCnt="0"/>
      <dgm:spPr/>
    </dgm:pt>
    <dgm:pt modelId="{06FE156D-A2C6-4732-84F1-E772EC5997CE}" type="pres">
      <dgm:prSet presAssocID="{FB29842B-FE62-4809-A0D9-C794168761F7}" presName="parTx" presStyleLbl="revTx" presStyleIdx="0" presStyleCnt="1">
        <dgm:presLayoutVars>
          <dgm:chMax val="0"/>
          <dgm:chPref val="0"/>
          <dgm:bulletEnabled val="1"/>
        </dgm:presLayoutVars>
      </dgm:prSet>
      <dgm:spPr/>
      <dgm:t>
        <a:bodyPr/>
        <a:lstStyle/>
        <a:p>
          <a:endParaRPr lang="fr-FR"/>
        </a:p>
      </dgm:t>
    </dgm:pt>
    <dgm:pt modelId="{78331DA5-7E38-46EC-9418-6FD6E1B28F52}" type="pres">
      <dgm:prSet presAssocID="{FB29842B-FE62-4809-A0D9-C794168761F7}" presName="spVertical2" presStyleCnt="0"/>
      <dgm:spPr/>
    </dgm:pt>
    <dgm:pt modelId="{15F71568-77CF-49E4-9D33-61F95A8B7223}" type="pres">
      <dgm:prSet presAssocID="{FB29842B-FE62-4809-A0D9-C794168761F7}" presName="spVertical3" presStyleCnt="0"/>
      <dgm:spPr/>
    </dgm:pt>
    <dgm:pt modelId="{4F4F19F7-12CB-45E2-B553-9A917F0CA668}" type="pres">
      <dgm:prSet presAssocID="{D7B0DC32-9250-4B1F-BC9A-138B2A3E9713}" presName="padding2" presStyleCnt="0"/>
      <dgm:spPr/>
    </dgm:pt>
    <dgm:pt modelId="{577D17A3-3271-4E17-BB87-71B5E17F3F90}" type="pres">
      <dgm:prSet presAssocID="{D7B0DC32-9250-4B1F-BC9A-138B2A3E9713}" presName="negArrow" presStyleCnt="0"/>
      <dgm:spPr/>
    </dgm:pt>
    <dgm:pt modelId="{82B1935E-C675-4603-A9F6-269C0565B5AD}" type="pres">
      <dgm:prSet presAssocID="{D7B0DC32-9250-4B1F-BC9A-138B2A3E9713}" presName="backgroundArrow" presStyleLbl="node1" presStyleIdx="0" presStyleCnt="1" custLinFactNeighborY="-5382"/>
      <dgm:spPr/>
    </dgm:pt>
  </dgm:ptLst>
  <dgm:cxnLst>
    <dgm:cxn modelId="{88177C5F-AF19-4A66-BC55-3083C1CF6519}" type="presOf" srcId="{FB29842B-FE62-4809-A0D9-C794168761F7}" destId="{06FE156D-A2C6-4732-84F1-E772EC5997CE}" srcOrd="0" destOrd="0" presId="urn:microsoft.com/office/officeart/2005/8/layout/hProcess3"/>
    <dgm:cxn modelId="{75E1E07F-7179-4DDF-A259-6B0351F02B93}" type="presOf" srcId="{D7B0DC32-9250-4B1F-BC9A-138B2A3E9713}" destId="{15A7CD8C-C721-4C81-A251-F295D76773AE}" srcOrd="0" destOrd="0" presId="urn:microsoft.com/office/officeart/2005/8/layout/hProcess3"/>
    <dgm:cxn modelId="{12A74EDE-B566-4843-A34E-C1BFF6669C0C}" srcId="{D7B0DC32-9250-4B1F-BC9A-138B2A3E9713}" destId="{FB29842B-FE62-4809-A0D9-C794168761F7}" srcOrd="0" destOrd="0" parTransId="{0298E337-CD04-48D3-AB38-7023046C0739}" sibTransId="{C965037D-1AF4-42AC-8301-9B559532A096}"/>
    <dgm:cxn modelId="{B3793628-1D48-4C1B-AF49-FC7639EC761F}" type="presParOf" srcId="{15A7CD8C-C721-4C81-A251-F295D76773AE}" destId="{40557D32-F17D-4F20-87DA-4A0C00E733CF}" srcOrd="0" destOrd="0" presId="urn:microsoft.com/office/officeart/2005/8/layout/hProcess3"/>
    <dgm:cxn modelId="{AB04FB48-B0C3-4D5D-9A79-BC55AB1A5EF9}" type="presParOf" srcId="{15A7CD8C-C721-4C81-A251-F295D76773AE}" destId="{6976DCD7-9B64-4583-9B47-E681EDD43E74}" srcOrd="1" destOrd="0" presId="urn:microsoft.com/office/officeart/2005/8/layout/hProcess3"/>
    <dgm:cxn modelId="{CF0F4A17-FF33-45A2-A86E-C24CC71CD8BF}" type="presParOf" srcId="{6976DCD7-9B64-4583-9B47-E681EDD43E74}" destId="{426B5ABC-E5E4-4DBF-9D54-8599FCC58343}" srcOrd="0" destOrd="0" presId="urn:microsoft.com/office/officeart/2005/8/layout/hProcess3"/>
    <dgm:cxn modelId="{1014A388-821A-4302-BF86-6B7F8FE8D98E}" type="presParOf" srcId="{6976DCD7-9B64-4583-9B47-E681EDD43E74}" destId="{61A80EBE-BC4C-4C7D-9D6B-5ABBE4A177D5}" srcOrd="1" destOrd="0" presId="urn:microsoft.com/office/officeart/2005/8/layout/hProcess3"/>
    <dgm:cxn modelId="{E9DEE764-40FB-4E72-91E7-7874F89450CA}" type="presParOf" srcId="{61A80EBE-BC4C-4C7D-9D6B-5ABBE4A177D5}" destId="{09769F6F-F26E-45BA-B136-38241AE5302C}" srcOrd="0" destOrd="0" presId="urn:microsoft.com/office/officeart/2005/8/layout/hProcess3"/>
    <dgm:cxn modelId="{41AE0154-3EBB-44E6-A97C-73D534D980C5}" type="presParOf" srcId="{61A80EBE-BC4C-4C7D-9D6B-5ABBE4A177D5}" destId="{06FE156D-A2C6-4732-84F1-E772EC5997CE}" srcOrd="1" destOrd="0" presId="urn:microsoft.com/office/officeart/2005/8/layout/hProcess3"/>
    <dgm:cxn modelId="{396FBC63-9C9A-42B5-B928-F4FDB8598F8C}" type="presParOf" srcId="{61A80EBE-BC4C-4C7D-9D6B-5ABBE4A177D5}" destId="{78331DA5-7E38-46EC-9418-6FD6E1B28F52}" srcOrd="2" destOrd="0" presId="urn:microsoft.com/office/officeart/2005/8/layout/hProcess3"/>
    <dgm:cxn modelId="{59947C79-6FD8-4CB9-B136-B85622183FCB}" type="presParOf" srcId="{61A80EBE-BC4C-4C7D-9D6B-5ABBE4A177D5}" destId="{15F71568-77CF-49E4-9D33-61F95A8B7223}" srcOrd="3" destOrd="0" presId="urn:microsoft.com/office/officeart/2005/8/layout/hProcess3"/>
    <dgm:cxn modelId="{676C9F04-38FB-4323-BA68-DADAC987B151}" type="presParOf" srcId="{6976DCD7-9B64-4583-9B47-E681EDD43E74}" destId="{4F4F19F7-12CB-45E2-B553-9A917F0CA668}" srcOrd="2" destOrd="0" presId="urn:microsoft.com/office/officeart/2005/8/layout/hProcess3"/>
    <dgm:cxn modelId="{47E8EE65-2036-4B2E-A749-A3625D7D3C6F}" type="presParOf" srcId="{6976DCD7-9B64-4583-9B47-E681EDD43E74}" destId="{577D17A3-3271-4E17-BB87-71B5E17F3F90}" srcOrd="3" destOrd="0" presId="urn:microsoft.com/office/officeart/2005/8/layout/hProcess3"/>
    <dgm:cxn modelId="{6C8A84AB-D972-46D8-8BBE-90BC2AD15A22}" type="presParOf" srcId="{6976DCD7-9B64-4583-9B47-E681EDD43E74}" destId="{82B1935E-C675-4603-A9F6-269C0565B5AD}"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4AACD2-5E80-434B-BAB3-EE517F98A117}" type="datetimeFigureOut">
              <a:rPr lang="fr-FR" smtClean="0"/>
              <a:t>21/06/2013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59E840B-A20C-4990-A2B7-D8F41CB6EE1A}" type="slidenum">
              <a:rPr lang="fr-FR" smtClean="0"/>
              <a:t>‹N°›</a:t>
            </a:fld>
            <a:endParaRPr lang="fr-FR"/>
          </a:p>
        </p:txBody>
      </p:sp>
    </p:spTree>
    <p:extLst>
      <p:ext uri="{BB962C8B-B14F-4D97-AF65-F5344CB8AC3E}">
        <p14:creationId xmlns:p14="http://schemas.microsoft.com/office/powerpoint/2010/main" val="405761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9E840B-A20C-4990-A2B7-D8F41CB6EE1A}" type="slidenum">
              <a:rPr lang="fr-FR" smtClean="0"/>
              <a:t>1</a:t>
            </a:fld>
            <a:endParaRPr lang="fr-FR"/>
          </a:p>
        </p:txBody>
      </p:sp>
    </p:spTree>
    <p:extLst>
      <p:ext uri="{BB962C8B-B14F-4D97-AF65-F5344CB8AC3E}">
        <p14:creationId xmlns:p14="http://schemas.microsoft.com/office/powerpoint/2010/main" val="378162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9E840B-A20C-4990-A2B7-D8F41CB6EE1A}" type="slidenum">
              <a:rPr lang="fr-FR" smtClean="0"/>
              <a:t>33</a:t>
            </a:fld>
            <a:endParaRPr lang="fr-FR"/>
          </a:p>
        </p:txBody>
      </p:sp>
    </p:spTree>
    <p:extLst>
      <p:ext uri="{BB962C8B-B14F-4D97-AF65-F5344CB8AC3E}">
        <p14:creationId xmlns:p14="http://schemas.microsoft.com/office/powerpoint/2010/main" val="403647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9E840B-A20C-4990-A2B7-D8F41CB6EE1A}" type="slidenum">
              <a:rPr lang="fr-FR" smtClean="0"/>
              <a:t>34</a:t>
            </a:fld>
            <a:endParaRPr lang="fr-FR"/>
          </a:p>
        </p:txBody>
      </p:sp>
    </p:spTree>
    <p:extLst>
      <p:ext uri="{BB962C8B-B14F-4D97-AF65-F5344CB8AC3E}">
        <p14:creationId xmlns:p14="http://schemas.microsoft.com/office/powerpoint/2010/main" val="234034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9E840B-A20C-4990-A2B7-D8F41CB6EE1A}" type="slidenum">
              <a:rPr lang="fr-FR" smtClean="0"/>
              <a:t>35</a:t>
            </a:fld>
            <a:endParaRPr lang="fr-FR"/>
          </a:p>
        </p:txBody>
      </p:sp>
    </p:spTree>
    <p:extLst>
      <p:ext uri="{BB962C8B-B14F-4D97-AF65-F5344CB8AC3E}">
        <p14:creationId xmlns:p14="http://schemas.microsoft.com/office/powerpoint/2010/main" val="185238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9E840B-A20C-4990-A2B7-D8F41CB6EE1A}" type="slidenum">
              <a:rPr lang="fr-FR" smtClean="0"/>
              <a:t>59</a:t>
            </a:fld>
            <a:endParaRPr lang="fr-FR"/>
          </a:p>
        </p:txBody>
      </p:sp>
    </p:spTree>
    <p:extLst>
      <p:ext uri="{BB962C8B-B14F-4D97-AF65-F5344CB8AC3E}">
        <p14:creationId xmlns:p14="http://schemas.microsoft.com/office/powerpoint/2010/main" val="166152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6481B7E-941D-4109-B557-1C6FE65D7D9D}" type="datetime1">
              <a:rPr lang="fr-FR" smtClean="0"/>
              <a:t>21/06/2013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371608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813534-5EF8-41DF-83D0-90F31B15D2EC}" type="datetime1">
              <a:rPr lang="fr-FR" smtClean="0"/>
              <a:t>21/06/2013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74699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4323F3-5BD7-4F42-B0FF-9DA9AE24C7C2}" type="datetime1">
              <a:rPr lang="fr-FR" smtClean="0"/>
              <a:t>21/06/2013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362731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589230-7BC7-43BB-AB50-B8EEF1128B32}" type="datetime1">
              <a:rPr lang="fr-FR" smtClean="0"/>
              <a:t>21/06/2013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273758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50699B5-B012-4235-B04F-BCBD8CAC1EE3}" type="datetime1">
              <a:rPr lang="fr-FR" smtClean="0"/>
              <a:t>21/06/2013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329020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293399-FF09-4F52-B621-EA84957018BA}" type="datetime1">
              <a:rPr lang="fr-FR" smtClean="0"/>
              <a:t>21/06/2013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298598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7A113AB-0F2E-4FC2-B1A0-FCCDED261C68}" type="datetime1">
              <a:rPr lang="fr-FR" smtClean="0"/>
              <a:t>21/06/2013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178569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FE656CB-237C-48D0-9124-ECF773E02C87}" type="datetime1">
              <a:rPr lang="fr-FR" smtClean="0"/>
              <a:t>21/06/2013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5687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9435F8-6F98-4A96-85FA-537EEFC4A747}" type="datetime1">
              <a:rPr lang="fr-FR" smtClean="0"/>
              <a:t>21/06/2013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87806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5F0D769-A71D-4E23-9E08-B5955D89CEF3}" type="datetime1">
              <a:rPr lang="fr-FR" smtClean="0"/>
              <a:t>21/06/2013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317404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B0A4744-CC39-487A-8E6E-D1D09375419A}" type="datetime1">
              <a:rPr lang="fr-FR" smtClean="0"/>
              <a:t>21/06/2013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CE1214-D67D-47E3-87C5-8F82D27BF67C}" type="slidenum">
              <a:rPr lang="fr-FR" smtClean="0"/>
              <a:t>‹N°›</a:t>
            </a:fld>
            <a:endParaRPr lang="fr-FR"/>
          </a:p>
        </p:txBody>
      </p:sp>
    </p:spTree>
    <p:extLst>
      <p:ext uri="{BB962C8B-B14F-4D97-AF65-F5344CB8AC3E}">
        <p14:creationId xmlns:p14="http://schemas.microsoft.com/office/powerpoint/2010/main" val="136992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A111E-C00F-4E87-99D5-C38D430D4281}" type="datetime1">
              <a:rPr lang="fr-FR" smtClean="0"/>
              <a:t>21/06/2013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E1214-D67D-47E3-87C5-8F82D27BF67C}" type="slidenum">
              <a:rPr lang="fr-FR" smtClean="0"/>
              <a:t>‹N°›</a:t>
            </a:fld>
            <a:endParaRPr lang="fr-FR"/>
          </a:p>
        </p:txBody>
      </p:sp>
    </p:spTree>
    <p:extLst>
      <p:ext uri="{BB962C8B-B14F-4D97-AF65-F5344CB8AC3E}">
        <p14:creationId xmlns:p14="http://schemas.microsoft.com/office/powerpoint/2010/main" val="1821979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1</a:t>
            </a:fld>
            <a:endParaRPr lang="fr-FR" dirty="0"/>
          </a:p>
        </p:txBody>
      </p:sp>
      <p:sp>
        <p:nvSpPr>
          <p:cNvPr id="5" name="Rectangle 4"/>
          <p:cNvSpPr/>
          <p:nvPr/>
        </p:nvSpPr>
        <p:spPr>
          <a:xfrm>
            <a:off x="179512" y="116632"/>
            <a:ext cx="878497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63272" y="2636912"/>
            <a:ext cx="7681065" cy="1323439"/>
          </a:xfrm>
          <a:prstGeom prst="rect">
            <a:avLst/>
          </a:prstGeom>
          <a:noFill/>
        </p:spPr>
        <p:txBody>
          <a:bodyPr wrap="square" rtlCol="0">
            <a:spAutoFit/>
          </a:bodyPr>
          <a:lstStyle/>
          <a:p>
            <a:pPr algn="ctr"/>
            <a:r>
              <a:rPr lang="fr-FR" sz="4000" b="1" dirty="0" smtClean="0">
                <a:solidFill>
                  <a:schemeClr val="accent1">
                    <a:lumMod val="50000"/>
                  </a:schemeClr>
                </a:solidFill>
              </a:rPr>
              <a:t>Formation contrôle interne comptable du 20 juin 2013</a:t>
            </a:r>
            <a:endParaRPr lang="fr-FR" sz="4000" b="1" dirty="0">
              <a:solidFill>
                <a:schemeClr val="accent1">
                  <a:lumMod val="50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36614"/>
            <a:ext cx="1204403" cy="1512168"/>
          </a:xfrm>
          <a:prstGeom prst="rect">
            <a:avLst/>
          </a:prstGeom>
        </p:spPr>
      </p:pic>
      <p:sp>
        <p:nvSpPr>
          <p:cNvPr id="9" name="ZoneTexte 8"/>
          <p:cNvSpPr txBox="1"/>
          <p:nvPr/>
        </p:nvSpPr>
        <p:spPr>
          <a:xfrm>
            <a:off x="6444208" y="6183241"/>
            <a:ext cx="2520280" cy="338554"/>
          </a:xfrm>
          <a:prstGeom prst="rect">
            <a:avLst/>
          </a:prstGeom>
          <a:noFill/>
        </p:spPr>
        <p:txBody>
          <a:bodyPr wrap="square" rtlCol="0">
            <a:spAutoFit/>
          </a:bodyPr>
          <a:lstStyle/>
          <a:p>
            <a:r>
              <a:rPr lang="fr-FR" sz="1600" dirty="0" smtClean="0"/>
              <a:t>Edition du 17 juin 2013 </a:t>
            </a:r>
            <a:endParaRPr lang="fr-FR" sz="1600" dirty="0"/>
          </a:p>
        </p:txBody>
      </p:sp>
    </p:spTree>
    <p:extLst>
      <p:ext uri="{BB962C8B-B14F-4D97-AF65-F5344CB8AC3E}">
        <p14:creationId xmlns:p14="http://schemas.microsoft.com/office/powerpoint/2010/main" val="125804047"/>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332656"/>
            <a:ext cx="8568952" cy="6336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59532" y="389416"/>
            <a:ext cx="5904656" cy="954107"/>
          </a:xfrm>
          <a:prstGeom prst="rect">
            <a:avLst/>
          </a:prstGeom>
          <a:noFill/>
        </p:spPr>
        <p:txBody>
          <a:bodyPr wrap="square" rtlCol="0">
            <a:spAutoFit/>
          </a:bodyPr>
          <a:lstStyle/>
          <a:p>
            <a:r>
              <a:rPr lang="fr-FR" sz="2800" b="1" u="sng" dirty="0" smtClean="0"/>
              <a:t>Critères de la qualité comptable </a:t>
            </a:r>
          </a:p>
          <a:p>
            <a:r>
              <a:rPr lang="fr-FR" sz="2800" b="1" u="sng" dirty="0" smtClean="0"/>
              <a:t>(10 critères opérationnels)</a:t>
            </a:r>
            <a:endParaRPr lang="fr-FR" sz="2800" b="1" u="sng" dirty="0"/>
          </a:p>
        </p:txBody>
      </p:sp>
      <p:graphicFrame>
        <p:nvGraphicFramePr>
          <p:cNvPr id="2" name="Diagramme 1"/>
          <p:cNvGraphicFramePr/>
          <p:nvPr>
            <p:extLst>
              <p:ext uri="{D42A27DB-BD31-4B8C-83A1-F6EECF244321}">
                <p14:modId xmlns:p14="http://schemas.microsoft.com/office/powerpoint/2010/main" val="1373350374"/>
              </p:ext>
            </p:extLst>
          </p:nvPr>
        </p:nvGraphicFramePr>
        <p:xfrm>
          <a:off x="2123728" y="1772816"/>
          <a:ext cx="4968552"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p:cNvGraphicFramePr/>
          <p:nvPr>
            <p:extLst>
              <p:ext uri="{D42A27DB-BD31-4B8C-83A1-F6EECF244321}">
                <p14:modId xmlns:p14="http://schemas.microsoft.com/office/powerpoint/2010/main" val="1914239405"/>
              </p:ext>
            </p:extLst>
          </p:nvPr>
        </p:nvGraphicFramePr>
        <p:xfrm>
          <a:off x="5652120" y="620688"/>
          <a:ext cx="2967681" cy="15818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e 7"/>
          <p:cNvGraphicFramePr/>
          <p:nvPr>
            <p:extLst>
              <p:ext uri="{D42A27DB-BD31-4B8C-83A1-F6EECF244321}">
                <p14:modId xmlns:p14="http://schemas.microsoft.com/office/powerpoint/2010/main" val="22114372"/>
              </p:ext>
            </p:extLst>
          </p:nvPr>
        </p:nvGraphicFramePr>
        <p:xfrm>
          <a:off x="5940152" y="5085184"/>
          <a:ext cx="2710036" cy="11521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5" name="Connecteur droit 4"/>
          <p:cNvCxnSpPr>
            <a:endCxn id="3" idx="1"/>
          </p:cNvCxnSpPr>
          <p:nvPr/>
        </p:nvCxnSpPr>
        <p:spPr>
          <a:xfrm flipV="1">
            <a:off x="5220072" y="1411601"/>
            <a:ext cx="432048" cy="3612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5940152" y="4509120"/>
            <a:ext cx="648072"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Diagramme 15"/>
          <p:cNvGraphicFramePr/>
          <p:nvPr>
            <p:extLst>
              <p:ext uri="{D42A27DB-BD31-4B8C-83A1-F6EECF244321}">
                <p14:modId xmlns:p14="http://schemas.microsoft.com/office/powerpoint/2010/main" val="2806113291"/>
              </p:ext>
            </p:extLst>
          </p:nvPr>
        </p:nvGraphicFramePr>
        <p:xfrm>
          <a:off x="323528" y="4941168"/>
          <a:ext cx="2926060" cy="129614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19" name="Connecteur droit 18"/>
          <p:cNvCxnSpPr/>
          <p:nvPr/>
        </p:nvCxnSpPr>
        <p:spPr>
          <a:xfrm flipV="1">
            <a:off x="2627784" y="4509120"/>
            <a:ext cx="576064"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Espace réservé du numéro de diapositive 19"/>
          <p:cNvSpPr>
            <a:spLocks noGrp="1"/>
          </p:cNvSpPr>
          <p:nvPr>
            <p:ph type="sldNum" sz="quarter" idx="12"/>
          </p:nvPr>
        </p:nvSpPr>
        <p:spPr/>
        <p:txBody>
          <a:bodyPr/>
          <a:lstStyle/>
          <a:p>
            <a:fld id="{F9CE1214-D67D-47E3-87C5-8F82D27BF67C}" type="slidenum">
              <a:rPr lang="fr-FR" smtClean="0"/>
              <a:t>10</a:t>
            </a:fld>
            <a:endParaRPr lang="fr-FR"/>
          </a:p>
        </p:txBody>
      </p:sp>
      <p:sp>
        <p:nvSpPr>
          <p:cNvPr id="21" name="ZoneTexte 20"/>
          <p:cNvSpPr txBox="1"/>
          <p:nvPr/>
        </p:nvSpPr>
        <p:spPr>
          <a:xfrm>
            <a:off x="3647938" y="2924944"/>
            <a:ext cx="2016224" cy="830997"/>
          </a:xfrm>
          <a:prstGeom prst="rect">
            <a:avLst/>
          </a:prstGeom>
          <a:noFill/>
        </p:spPr>
        <p:txBody>
          <a:bodyPr wrap="square" rtlCol="0">
            <a:spAutoFit/>
          </a:bodyPr>
          <a:lstStyle/>
          <a:p>
            <a:pPr algn="ctr"/>
            <a:r>
              <a:rPr lang="fr-FR" sz="2400" b="1" dirty="0" smtClean="0"/>
              <a:t>QUALITE COMPTABLE</a:t>
            </a:r>
            <a:endParaRPr lang="fr-FR" sz="2400" b="1" dirty="0"/>
          </a:p>
        </p:txBody>
      </p:sp>
      <p:sp>
        <p:nvSpPr>
          <p:cNvPr id="6" name="ZoneTexte 5"/>
          <p:cNvSpPr txBox="1"/>
          <p:nvPr/>
        </p:nvSpPr>
        <p:spPr>
          <a:xfrm>
            <a:off x="5983002" y="937186"/>
            <a:ext cx="432048" cy="369332"/>
          </a:xfrm>
          <a:prstGeom prst="rect">
            <a:avLst/>
          </a:prstGeom>
          <a:noFill/>
        </p:spPr>
        <p:txBody>
          <a:bodyPr wrap="square" rtlCol="0">
            <a:spAutoFit/>
          </a:bodyPr>
          <a:lstStyle/>
          <a:p>
            <a:pPr algn="ctr"/>
            <a:r>
              <a:rPr lang="fr-FR" b="1" dirty="0" smtClean="0"/>
              <a:t>1</a:t>
            </a:r>
            <a:endParaRPr lang="fr-FR" b="1" dirty="0"/>
          </a:p>
        </p:txBody>
      </p:sp>
      <p:sp>
        <p:nvSpPr>
          <p:cNvPr id="15" name="ZoneTexte 14"/>
          <p:cNvSpPr txBox="1"/>
          <p:nvPr/>
        </p:nvSpPr>
        <p:spPr>
          <a:xfrm>
            <a:off x="6948264" y="937186"/>
            <a:ext cx="432048" cy="369332"/>
          </a:xfrm>
          <a:prstGeom prst="rect">
            <a:avLst/>
          </a:prstGeom>
          <a:noFill/>
        </p:spPr>
        <p:txBody>
          <a:bodyPr wrap="square" rtlCol="0">
            <a:spAutoFit/>
          </a:bodyPr>
          <a:lstStyle/>
          <a:p>
            <a:pPr algn="ctr"/>
            <a:r>
              <a:rPr lang="fr-FR" b="1" dirty="0" smtClean="0"/>
              <a:t>2</a:t>
            </a:r>
            <a:endParaRPr lang="fr-FR" b="1" dirty="0"/>
          </a:p>
        </p:txBody>
      </p:sp>
      <p:sp>
        <p:nvSpPr>
          <p:cNvPr id="17" name="ZoneTexte 16"/>
          <p:cNvSpPr txBox="1"/>
          <p:nvPr/>
        </p:nvSpPr>
        <p:spPr>
          <a:xfrm>
            <a:off x="7869897" y="937186"/>
            <a:ext cx="432048" cy="369332"/>
          </a:xfrm>
          <a:prstGeom prst="rect">
            <a:avLst/>
          </a:prstGeom>
          <a:noFill/>
        </p:spPr>
        <p:txBody>
          <a:bodyPr wrap="square" rtlCol="0">
            <a:spAutoFit/>
          </a:bodyPr>
          <a:lstStyle/>
          <a:p>
            <a:pPr algn="ctr"/>
            <a:r>
              <a:rPr lang="fr-FR" b="1" dirty="0" smtClean="0"/>
              <a:t>3</a:t>
            </a:r>
            <a:endParaRPr lang="fr-FR" b="1" dirty="0"/>
          </a:p>
        </p:txBody>
      </p:sp>
      <p:sp>
        <p:nvSpPr>
          <p:cNvPr id="18" name="ZoneTexte 17"/>
          <p:cNvSpPr txBox="1"/>
          <p:nvPr/>
        </p:nvSpPr>
        <p:spPr>
          <a:xfrm>
            <a:off x="5664162" y="2467092"/>
            <a:ext cx="432048" cy="369332"/>
          </a:xfrm>
          <a:prstGeom prst="rect">
            <a:avLst/>
          </a:prstGeom>
          <a:noFill/>
        </p:spPr>
        <p:txBody>
          <a:bodyPr wrap="square" rtlCol="0">
            <a:spAutoFit/>
          </a:bodyPr>
          <a:lstStyle/>
          <a:p>
            <a:pPr algn="ctr"/>
            <a:r>
              <a:rPr lang="fr-FR" b="1" dirty="0" smtClean="0"/>
              <a:t>4</a:t>
            </a:r>
            <a:endParaRPr lang="fr-FR" b="1" dirty="0"/>
          </a:p>
        </p:txBody>
      </p:sp>
      <p:sp>
        <p:nvSpPr>
          <p:cNvPr id="22" name="ZoneTexte 21"/>
          <p:cNvSpPr txBox="1"/>
          <p:nvPr/>
        </p:nvSpPr>
        <p:spPr>
          <a:xfrm>
            <a:off x="6588224" y="5396858"/>
            <a:ext cx="432048" cy="369332"/>
          </a:xfrm>
          <a:prstGeom prst="rect">
            <a:avLst/>
          </a:prstGeom>
          <a:noFill/>
        </p:spPr>
        <p:txBody>
          <a:bodyPr wrap="square" rtlCol="0">
            <a:spAutoFit/>
          </a:bodyPr>
          <a:lstStyle/>
          <a:p>
            <a:pPr algn="ctr"/>
            <a:r>
              <a:rPr lang="fr-FR" b="1" dirty="0" smtClean="0"/>
              <a:t>5</a:t>
            </a:r>
            <a:endParaRPr lang="fr-FR" b="1" dirty="0"/>
          </a:p>
        </p:txBody>
      </p:sp>
      <p:sp>
        <p:nvSpPr>
          <p:cNvPr id="23" name="ZoneTexte 22"/>
          <p:cNvSpPr txBox="1"/>
          <p:nvPr/>
        </p:nvSpPr>
        <p:spPr>
          <a:xfrm>
            <a:off x="7524328" y="5364247"/>
            <a:ext cx="432048" cy="369332"/>
          </a:xfrm>
          <a:prstGeom prst="rect">
            <a:avLst/>
          </a:prstGeom>
          <a:noFill/>
        </p:spPr>
        <p:txBody>
          <a:bodyPr wrap="square" rtlCol="0">
            <a:spAutoFit/>
          </a:bodyPr>
          <a:lstStyle/>
          <a:p>
            <a:pPr algn="ctr"/>
            <a:r>
              <a:rPr lang="fr-FR" b="1" dirty="0" smtClean="0"/>
              <a:t>6</a:t>
            </a:r>
            <a:endParaRPr lang="fr-FR" b="1" dirty="0"/>
          </a:p>
        </p:txBody>
      </p:sp>
      <p:sp>
        <p:nvSpPr>
          <p:cNvPr id="24" name="ZoneTexte 23"/>
          <p:cNvSpPr txBox="1"/>
          <p:nvPr/>
        </p:nvSpPr>
        <p:spPr>
          <a:xfrm>
            <a:off x="4391980" y="4576482"/>
            <a:ext cx="432048" cy="369332"/>
          </a:xfrm>
          <a:prstGeom prst="rect">
            <a:avLst/>
          </a:prstGeom>
          <a:noFill/>
        </p:spPr>
        <p:txBody>
          <a:bodyPr wrap="square" rtlCol="0">
            <a:spAutoFit/>
          </a:bodyPr>
          <a:lstStyle/>
          <a:p>
            <a:pPr algn="ctr"/>
            <a:r>
              <a:rPr lang="fr-FR" b="1" dirty="0" smtClean="0"/>
              <a:t>7</a:t>
            </a:r>
            <a:endParaRPr lang="fr-FR" b="1" dirty="0"/>
          </a:p>
        </p:txBody>
      </p:sp>
      <p:sp>
        <p:nvSpPr>
          <p:cNvPr id="25" name="ZoneTexte 24"/>
          <p:cNvSpPr txBox="1"/>
          <p:nvPr/>
        </p:nvSpPr>
        <p:spPr>
          <a:xfrm>
            <a:off x="1043608" y="5202415"/>
            <a:ext cx="432048" cy="369332"/>
          </a:xfrm>
          <a:prstGeom prst="rect">
            <a:avLst/>
          </a:prstGeom>
          <a:noFill/>
        </p:spPr>
        <p:txBody>
          <a:bodyPr wrap="square" rtlCol="0">
            <a:spAutoFit/>
          </a:bodyPr>
          <a:lstStyle/>
          <a:p>
            <a:pPr algn="ctr"/>
            <a:r>
              <a:rPr lang="fr-FR" b="1" dirty="0" smtClean="0"/>
              <a:t>8</a:t>
            </a:r>
            <a:endParaRPr lang="fr-FR" b="1" dirty="0"/>
          </a:p>
        </p:txBody>
      </p:sp>
      <p:sp>
        <p:nvSpPr>
          <p:cNvPr id="26" name="ZoneTexte 25"/>
          <p:cNvSpPr txBox="1"/>
          <p:nvPr/>
        </p:nvSpPr>
        <p:spPr>
          <a:xfrm>
            <a:off x="2051720" y="5202415"/>
            <a:ext cx="432048" cy="369332"/>
          </a:xfrm>
          <a:prstGeom prst="rect">
            <a:avLst/>
          </a:prstGeom>
          <a:noFill/>
        </p:spPr>
        <p:txBody>
          <a:bodyPr wrap="square" rtlCol="0">
            <a:spAutoFit/>
          </a:bodyPr>
          <a:lstStyle/>
          <a:p>
            <a:pPr algn="ctr"/>
            <a:r>
              <a:rPr lang="fr-FR" b="1" dirty="0" smtClean="0"/>
              <a:t>9</a:t>
            </a:r>
            <a:endParaRPr lang="fr-FR" b="1" dirty="0"/>
          </a:p>
        </p:txBody>
      </p:sp>
      <p:sp>
        <p:nvSpPr>
          <p:cNvPr id="27" name="ZoneTexte 26"/>
          <p:cNvSpPr txBox="1"/>
          <p:nvPr/>
        </p:nvSpPr>
        <p:spPr>
          <a:xfrm>
            <a:off x="3123028" y="2439554"/>
            <a:ext cx="432048" cy="369332"/>
          </a:xfrm>
          <a:prstGeom prst="rect">
            <a:avLst/>
          </a:prstGeom>
          <a:noFill/>
        </p:spPr>
        <p:txBody>
          <a:bodyPr wrap="square" rtlCol="0">
            <a:spAutoFit/>
          </a:bodyPr>
          <a:lstStyle/>
          <a:p>
            <a:pPr algn="ctr"/>
            <a:r>
              <a:rPr lang="fr-FR" b="1" dirty="0" smtClean="0"/>
              <a:t>10</a:t>
            </a:r>
            <a:endParaRPr lang="fr-FR" b="1" dirty="0"/>
          </a:p>
        </p:txBody>
      </p:sp>
      <p:sp>
        <p:nvSpPr>
          <p:cNvPr id="29" name="Rectangle 28"/>
          <p:cNvSpPr/>
          <p:nvPr/>
        </p:nvSpPr>
        <p:spPr>
          <a:xfrm>
            <a:off x="323528"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275918230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11</a:t>
            </a:fld>
            <a:endParaRPr lang="fr-FR"/>
          </a:p>
        </p:txBody>
      </p:sp>
      <p:sp>
        <p:nvSpPr>
          <p:cNvPr id="5" name="Rectangle 4"/>
          <p:cNvSpPr/>
          <p:nvPr/>
        </p:nvSpPr>
        <p:spPr>
          <a:xfrm>
            <a:off x="323528" y="332656"/>
            <a:ext cx="8568952" cy="6336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2"/>
          <p:cNvSpPr txBox="1">
            <a:spLocks noChangeArrowheads="1"/>
          </p:cNvSpPr>
          <p:nvPr/>
        </p:nvSpPr>
        <p:spPr>
          <a:xfrm>
            <a:off x="323528" y="4941168"/>
            <a:ext cx="8553073" cy="129614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8" indent="-153988" algn="just"/>
            <a:r>
              <a:rPr lang="fr-FR" altLang="fr-FR" sz="1800" b="1" dirty="0" smtClean="0">
                <a:solidFill>
                  <a:schemeClr val="accent3">
                    <a:lumMod val="50000"/>
                  </a:schemeClr>
                </a:solidFill>
              </a:rPr>
              <a:t>Critère 4</a:t>
            </a:r>
            <a:r>
              <a:rPr lang="fr-FR" altLang="fr-FR" sz="1800" b="1" dirty="0">
                <a:solidFill>
                  <a:schemeClr val="accent3">
                    <a:lumMod val="50000"/>
                  </a:schemeClr>
                </a:solidFill>
              </a:rPr>
              <a:t>. </a:t>
            </a:r>
            <a:r>
              <a:rPr lang="fr-FR" altLang="fr-FR" sz="1800" b="1" u="sng" dirty="0">
                <a:solidFill>
                  <a:schemeClr val="accent3">
                    <a:lumMod val="50000"/>
                  </a:schemeClr>
                </a:solidFill>
              </a:rPr>
              <a:t>L'exactitude</a:t>
            </a:r>
            <a:r>
              <a:rPr lang="fr-FR" altLang="fr-FR" sz="1800" b="1" dirty="0">
                <a:solidFill>
                  <a:schemeClr val="accent3">
                    <a:lumMod val="50000"/>
                  </a:schemeClr>
                </a:solidFill>
              </a:rPr>
              <a:t> </a:t>
            </a:r>
            <a:r>
              <a:rPr lang="fr-FR" altLang="fr-FR" sz="1800" dirty="0"/>
              <a:t>: les actifs et les passifs de l'entité sont correctement évalués dans la comptabilité </a:t>
            </a:r>
          </a:p>
          <a:p>
            <a:pPr marL="0" indent="0" algn="just">
              <a:buNone/>
            </a:pPr>
            <a:r>
              <a:rPr lang="fr-FR" altLang="fr-FR" sz="1600" dirty="0" smtClean="0"/>
              <a:t>    </a:t>
            </a:r>
            <a:r>
              <a:rPr lang="fr-FR" altLang="fr-FR" sz="1600" b="1" i="1" dirty="0" smtClean="0">
                <a:solidFill>
                  <a:schemeClr val="accent2">
                    <a:lumMod val="75000"/>
                  </a:schemeClr>
                </a:solidFill>
              </a:rPr>
              <a:t>Exemple </a:t>
            </a:r>
            <a:r>
              <a:rPr lang="fr-FR" altLang="fr-FR" sz="1600" b="1" i="1" dirty="0">
                <a:solidFill>
                  <a:schemeClr val="accent2">
                    <a:lumMod val="75000"/>
                  </a:schemeClr>
                </a:solidFill>
              </a:rPr>
              <a:t>de risque : liquidation incorrecte amenant l’administration à payer plus que la facture </a:t>
            </a:r>
            <a:r>
              <a:rPr lang="fr-FR" altLang="fr-FR" sz="1600" b="1" i="1" dirty="0" smtClean="0">
                <a:solidFill>
                  <a:schemeClr val="accent2">
                    <a:lumMod val="75000"/>
                  </a:schemeClr>
                </a:solidFill>
              </a:rPr>
              <a:t>d’un     fournisseur</a:t>
            </a:r>
          </a:p>
          <a:p>
            <a:pPr marL="0" indent="0" algn="just">
              <a:buNone/>
            </a:pPr>
            <a:endParaRPr lang="fr-FR" altLang="fr-FR" sz="1400" i="1" dirty="0"/>
          </a:p>
        </p:txBody>
      </p:sp>
      <p:sp>
        <p:nvSpPr>
          <p:cNvPr id="9" name="Rectangle 2"/>
          <p:cNvSpPr txBox="1">
            <a:spLocks noChangeArrowheads="1"/>
          </p:cNvSpPr>
          <p:nvPr/>
        </p:nvSpPr>
        <p:spPr>
          <a:xfrm>
            <a:off x="330278" y="620688"/>
            <a:ext cx="8562202" cy="1080120"/>
          </a:xfrm>
          <a:prstGeom prst="rect">
            <a:avLst/>
          </a:prstGeom>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8" indent="-153988" algn="just"/>
            <a:r>
              <a:rPr lang="fr-FR" altLang="fr-FR" sz="1800" b="1" dirty="0" smtClean="0">
                <a:solidFill>
                  <a:schemeClr val="accent3">
                    <a:lumMod val="50000"/>
                  </a:schemeClr>
                </a:solidFill>
              </a:rPr>
              <a:t>Critère 1. La </a:t>
            </a:r>
            <a:r>
              <a:rPr lang="fr-FR" altLang="fr-FR" sz="1800" b="1" u="sng" dirty="0" smtClean="0">
                <a:solidFill>
                  <a:schemeClr val="accent3">
                    <a:lumMod val="50000"/>
                  </a:schemeClr>
                </a:solidFill>
              </a:rPr>
              <a:t>réalité</a:t>
            </a:r>
            <a:r>
              <a:rPr lang="fr-FR" altLang="fr-FR" sz="1800" b="1" dirty="0" smtClean="0">
                <a:solidFill>
                  <a:schemeClr val="accent3">
                    <a:lumMod val="50000"/>
                  </a:schemeClr>
                </a:solidFill>
              </a:rPr>
              <a:t> </a:t>
            </a:r>
            <a:r>
              <a:rPr lang="fr-FR" altLang="fr-FR" sz="1800" dirty="0" smtClean="0"/>
              <a:t>: les éléments d'actif et de passif existent réellement et appartiennent bien à l'entité</a:t>
            </a:r>
          </a:p>
          <a:p>
            <a:pPr marL="0" indent="0" algn="just">
              <a:buNone/>
            </a:pPr>
            <a:r>
              <a:rPr lang="fr-FR" altLang="fr-FR" sz="1600" i="1" dirty="0" smtClean="0">
                <a:solidFill>
                  <a:schemeClr val="accent2">
                    <a:lumMod val="75000"/>
                  </a:schemeClr>
                </a:solidFill>
                <a:sym typeface="Wingdings" pitchFamily="2" charset="2"/>
              </a:rPr>
              <a:t>   </a:t>
            </a:r>
            <a:r>
              <a:rPr lang="fr-FR" altLang="fr-FR" sz="1600" b="1" i="1" dirty="0" smtClean="0">
                <a:solidFill>
                  <a:schemeClr val="accent2">
                    <a:lumMod val="75000"/>
                  </a:schemeClr>
                </a:solidFill>
                <a:sym typeface="Wingdings" pitchFamily="2" charset="2"/>
              </a:rPr>
              <a:t>Exemple de risque : </a:t>
            </a:r>
            <a:r>
              <a:rPr lang="fr-FR" altLang="fr-FR" sz="1600" b="1" i="1" dirty="0" smtClean="0">
                <a:solidFill>
                  <a:schemeClr val="accent2">
                    <a:lumMod val="75000"/>
                  </a:schemeClr>
                </a:solidFill>
              </a:rPr>
              <a:t>Une immobilisation corporelle figurant à l'actif n’est en fait pas contrôlée par l’État</a:t>
            </a:r>
            <a:endParaRPr lang="fr-FR" altLang="fr-FR" sz="1600" b="1" dirty="0" smtClean="0">
              <a:solidFill>
                <a:schemeClr val="accent2">
                  <a:lumMod val="75000"/>
                </a:schemeClr>
              </a:solidFill>
            </a:endParaRPr>
          </a:p>
        </p:txBody>
      </p:sp>
      <p:sp>
        <p:nvSpPr>
          <p:cNvPr id="10" name="Rectangle 2"/>
          <p:cNvSpPr txBox="1">
            <a:spLocks noChangeArrowheads="1"/>
          </p:cNvSpPr>
          <p:nvPr/>
        </p:nvSpPr>
        <p:spPr>
          <a:xfrm>
            <a:off x="330278" y="1844824"/>
            <a:ext cx="8562202" cy="129614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44563" lvl="2" indent="-271463" algn="just">
              <a:buFont typeface="Wingdings" pitchFamily="2" charset="2"/>
              <a:buNone/>
            </a:pPr>
            <a:endParaRPr lang="fr-FR" altLang="fr-FR" sz="1050" dirty="0" smtClean="0"/>
          </a:p>
          <a:p>
            <a:pPr marL="153988" indent="-153988" algn="just"/>
            <a:r>
              <a:rPr lang="fr-FR" altLang="fr-FR" sz="1800" b="1" dirty="0" smtClean="0">
                <a:solidFill>
                  <a:schemeClr val="accent3">
                    <a:lumMod val="50000"/>
                  </a:schemeClr>
                </a:solidFill>
              </a:rPr>
              <a:t>Critère 2. La </a:t>
            </a:r>
            <a:r>
              <a:rPr lang="fr-FR" altLang="fr-FR" sz="1800" b="1" u="sng" dirty="0" smtClean="0">
                <a:solidFill>
                  <a:schemeClr val="accent3">
                    <a:lumMod val="50000"/>
                  </a:schemeClr>
                </a:solidFill>
              </a:rPr>
              <a:t>justification</a:t>
            </a:r>
            <a:r>
              <a:rPr lang="fr-FR" altLang="fr-FR" sz="1800" b="1" dirty="0" smtClean="0">
                <a:solidFill>
                  <a:schemeClr val="accent3">
                    <a:lumMod val="50000"/>
                  </a:schemeClr>
                </a:solidFill>
              </a:rPr>
              <a:t> </a:t>
            </a:r>
            <a:r>
              <a:rPr lang="fr-FR" altLang="fr-FR" sz="1800" dirty="0" smtClean="0"/>
              <a:t>: tous les éléments enregistrés en comptabilité sont correctement justifiés par une pièce </a:t>
            </a:r>
          </a:p>
          <a:p>
            <a:pPr marL="0" indent="0" algn="just">
              <a:buNone/>
            </a:pPr>
            <a:r>
              <a:rPr lang="fr-FR" altLang="fr-FR" sz="1600" i="1" dirty="0">
                <a:solidFill>
                  <a:schemeClr val="accent2">
                    <a:lumMod val="75000"/>
                  </a:schemeClr>
                </a:solidFill>
                <a:sym typeface="Wingdings" pitchFamily="2" charset="2"/>
              </a:rPr>
              <a:t> </a:t>
            </a:r>
            <a:r>
              <a:rPr lang="fr-FR" altLang="fr-FR" sz="1600" i="1" dirty="0" smtClean="0">
                <a:solidFill>
                  <a:schemeClr val="accent2">
                    <a:lumMod val="75000"/>
                  </a:schemeClr>
                </a:solidFill>
                <a:sym typeface="Wingdings" pitchFamily="2" charset="2"/>
              </a:rPr>
              <a:t>  </a:t>
            </a:r>
            <a:r>
              <a:rPr lang="fr-FR" altLang="fr-FR" sz="1600" b="1" i="1" dirty="0" smtClean="0">
                <a:solidFill>
                  <a:schemeClr val="accent2">
                    <a:lumMod val="75000"/>
                  </a:schemeClr>
                </a:solidFill>
                <a:sym typeface="Wingdings" pitchFamily="2" charset="2"/>
              </a:rPr>
              <a:t>Exemple de risque : Une opération n’est justifiée par aucune pièce</a:t>
            </a:r>
            <a:endParaRPr lang="fr-FR" altLang="fr-FR" sz="1600" b="1" dirty="0" smtClean="0">
              <a:solidFill>
                <a:schemeClr val="accent2">
                  <a:lumMod val="75000"/>
                </a:schemeClr>
              </a:solidFill>
              <a:sym typeface="Wingdings" pitchFamily="2" charset="2"/>
            </a:endParaRPr>
          </a:p>
          <a:p>
            <a:pPr marL="153988" indent="-153988" algn="just"/>
            <a:endParaRPr lang="fr-FR" altLang="fr-FR" sz="1200" dirty="0" smtClean="0"/>
          </a:p>
        </p:txBody>
      </p:sp>
      <p:sp>
        <p:nvSpPr>
          <p:cNvPr id="11" name="Rectangle 2"/>
          <p:cNvSpPr txBox="1">
            <a:spLocks noChangeArrowheads="1"/>
          </p:cNvSpPr>
          <p:nvPr/>
        </p:nvSpPr>
        <p:spPr>
          <a:xfrm>
            <a:off x="313916" y="3212976"/>
            <a:ext cx="8553073" cy="1368152"/>
          </a:xfrm>
          <a:prstGeom prst="rect">
            <a:avLst/>
          </a:prstGeom>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8" indent="-153988" algn="just"/>
            <a:endParaRPr lang="fr-FR" altLang="fr-FR" sz="1400" dirty="0" smtClean="0"/>
          </a:p>
          <a:p>
            <a:pPr marL="153988" indent="-153988" algn="just"/>
            <a:r>
              <a:rPr lang="fr-FR" altLang="fr-FR" sz="1800" b="1" dirty="0" smtClean="0">
                <a:solidFill>
                  <a:schemeClr val="accent3">
                    <a:lumMod val="50000"/>
                  </a:schemeClr>
                </a:solidFill>
              </a:rPr>
              <a:t>Critère 3. La </a:t>
            </a:r>
            <a:r>
              <a:rPr lang="fr-FR" altLang="fr-FR" sz="1800" b="1" u="sng" dirty="0" smtClean="0">
                <a:solidFill>
                  <a:schemeClr val="accent3">
                    <a:lumMod val="50000"/>
                  </a:schemeClr>
                </a:solidFill>
              </a:rPr>
              <a:t>présentation et la bonne information</a:t>
            </a:r>
            <a:r>
              <a:rPr lang="fr-FR" altLang="fr-FR" sz="1800" b="1" dirty="0" smtClean="0">
                <a:solidFill>
                  <a:schemeClr val="accent3">
                    <a:lumMod val="50000"/>
                  </a:schemeClr>
                </a:solidFill>
              </a:rPr>
              <a:t> </a:t>
            </a:r>
            <a:r>
              <a:rPr lang="fr-FR" altLang="fr-FR" sz="1800" dirty="0" smtClean="0"/>
              <a:t>: les opérations sont enregistrées au bon poste conformément aux normes en vigueur </a:t>
            </a:r>
          </a:p>
          <a:p>
            <a:pPr marL="0" indent="0" algn="just">
              <a:buNone/>
            </a:pPr>
            <a:r>
              <a:rPr lang="fr-FR" altLang="fr-FR" sz="1600" i="1" dirty="0">
                <a:sym typeface="Wingdings" pitchFamily="2" charset="2"/>
              </a:rPr>
              <a:t> </a:t>
            </a:r>
            <a:r>
              <a:rPr lang="fr-FR" altLang="fr-FR" sz="1600" i="1" dirty="0" smtClean="0">
                <a:sym typeface="Wingdings" pitchFamily="2" charset="2"/>
              </a:rPr>
              <a:t>   </a:t>
            </a:r>
            <a:r>
              <a:rPr lang="fr-FR" altLang="fr-FR" sz="1600" b="1" i="1" dirty="0" smtClean="0">
                <a:solidFill>
                  <a:schemeClr val="accent2">
                    <a:lumMod val="75000"/>
                  </a:schemeClr>
                </a:solidFill>
                <a:sym typeface="Wingdings" pitchFamily="2" charset="2"/>
              </a:rPr>
              <a:t>Exemples de risque : utilisation de documents comptables non conformes, </a:t>
            </a:r>
            <a:r>
              <a:rPr lang="fr-FR" sz="1600" b="1" i="1" dirty="0" smtClean="0">
                <a:solidFill>
                  <a:schemeClr val="accent2">
                    <a:lumMod val="75000"/>
                  </a:schemeClr>
                </a:solidFill>
              </a:rPr>
              <a:t>mauvaise qualité des données du référentiel des tiers</a:t>
            </a:r>
          </a:p>
        </p:txBody>
      </p:sp>
      <p:sp>
        <p:nvSpPr>
          <p:cNvPr id="13" name="Rectangle 12"/>
          <p:cNvSpPr/>
          <p:nvPr/>
        </p:nvSpPr>
        <p:spPr>
          <a:xfrm>
            <a:off x="323528"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188932682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12</a:t>
            </a:fld>
            <a:endParaRPr lang="fr-FR"/>
          </a:p>
        </p:txBody>
      </p:sp>
      <p:sp>
        <p:nvSpPr>
          <p:cNvPr id="5" name="Rectangle 4"/>
          <p:cNvSpPr/>
          <p:nvPr/>
        </p:nvSpPr>
        <p:spPr>
          <a:xfrm>
            <a:off x="323528" y="332656"/>
            <a:ext cx="8568952" cy="6336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2"/>
          <p:cNvSpPr txBox="1">
            <a:spLocks noChangeArrowheads="1"/>
          </p:cNvSpPr>
          <p:nvPr/>
        </p:nvSpPr>
        <p:spPr>
          <a:xfrm>
            <a:off x="289250" y="1916832"/>
            <a:ext cx="8562202" cy="1080120"/>
          </a:xfrm>
          <a:prstGeom prst="rect">
            <a:avLst/>
          </a:prstGeom>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8" indent="-153988" algn="just"/>
            <a:r>
              <a:rPr lang="fr-FR" altLang="fr-FR" sz="1800" b="1" dirty="0" smtClean="0">
                <a:solidFill>
                  <a:schemeClr val="accent3">
                    <a:lumMod val="50000"/>
                  </a:schemeClr>
                </a:solidFill>
              </a:rPr>
              <a:t>Critère 6. La </a:t>
            </a:r>
            <a:r>
              <a:rPr lang="fr-FR" altLang="fr-FR" sz="1800" b="1" u="sng" dirty="0" smtClean="0">
                <a:solidFill>
                  <a:schemeClr val="accent3">
                    <a:lumMod val="50000"/>
                  </a:schemeClr>
                </a:solidFill>
              </a:rPr>
              <a:t>non-contraction</a:t>
            </a:r>
            <a:r>
              <a:rPr lang="fr-FR" altLang="fr-FR" sz="1800" b="1" dirty="0" smtClean="0">
                <a:solidFill>
                  <a:schemeClr val="accent3">
                    <a:lumMod val="50000"/>
                  </a:schemeClr>
                </a:solidFill>
              </a:rPr>
              <a:t> </a:t>
            </a:r>
            <a:r>
              <a:rPr lang="fr-FR" altLang="fr-FR" sz="1800" dirty="0" smtClean="0"/>
              <a:t>: Les droits et obligations de l’entité sont enregistrés sans contraction possible</a:t>
            </a:r>
          </a:p>
          <a:p>
            <a:pPr marL="0" indent="0" algn="just">
              <a:buNone/>
            </a:pPr>
            <a:r>
              <a:rPr lang="fr-FR" altLang="fr-FR" sz="1600" b="1" i="1" dirty="0" smtClean="0">
                <a:solidFill>
                  <a:schemeClr val="accent2">
                    <a:lumMod val="75000"/>
                  </a:schemeClr>
                </a:solidFill>
                <a:sym typeface="Wingdings" pitchFamily="2" charset="2"/>
              </a:rPr>
              <a:t>   Exemple de risque : </a:t>
            </a:r>
            <a:r>
              <a:rPr lang="fr-FR" altLang="fr-FR" sz="1600" b="1" i="1" dirty="0" smtClean="0">
                <a:solidFill>
                  <a:schemeClr val="accent2">
                    <a:lumMod val="75000"/>
                  </a:schemeClr>
                </a:solidFill>
              </a:rPr>
              <a:t>Une commande de bien à un tiers qui est par ailleurs redevable d’une imposition aboutit à une seule opération comptable</a:t>
            </a:r>
            <a:endParaRPr lang="fr-FR" altLang="fr-FR" sz="1600" b="1" dirty="0" smtClean="0">
              <a:solidFill>
                <a:schemeClr val="accent2">
                  <a:lumMod val="75000"/>
                </a:schemeClr>
              </a:solidFill>
            </a:endParaRPr>
          </a:p>
        </p:txBody>
      </p:sp>
      <p:sp>
        <p:nvSpPr>
          <p:cNvPr id="7" name="Rectangle 2"/>
          <p:cNvSpPr txBox="1">
            <a:spLocks noChangeArrowheads="1"/>
          </p:cNvSpPr>
          <p:nvPr/>
        </p:nvSpPr>
        <p:spPr>
          <a:xfrm>
            <a:off x="330716" y="3517007"/>
            <a:ext cx="8562202" cy="108012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8" indent="-153988" algn="just"/>
            <a:r>
              <a:rPr lang="fr-FR" altLang="fr-FR" sz="1800" b="1" dirty="0" smtClean="0">
                <a:solidFill>
                  <a:schemeClr val="accent3">
                    <a:lumMod val="50000"/>
                  </a:schemeClr>
                </a:solidFill>
              </a:rPr>
              <a:t>Critère 7. </a:t>
            </a:r>
            <a:r>
              <a:rPr lang="fr-FR" altLang="fr-FR" sz="1800" b="1" u="sng" dirty="0" smtClean="0">
                <a:solidFill>
                  <a:schemeClr val="accent3">
                    <a:lumMod val="50000"/>
                  </a:schemeClr>
                </a:solidFill>
              </a:rPr>
              <a:t>L’imputation</a:t>
            </a:r>
            <a:r>
              <a:rPr lang="fr-FR" altLang="fr-FR" sz="1800" dirty="0" smtClean="0"/>
              <a:t>: Les droits et obligations de l’entité sont imputés conformément au plan comptable</a:t>
            </a:r>
            <a:r>
              <a:rPr lang="fr-FR" altLang="fr-FR" sz="1800" i="1" dirty="0" smtClean="0">
                <a:solidFill>
                  <a:schemeClr val="accent2">
                    <a:lumMod val="75000"/>
                  </a:schemeClr>
                </a:solidFill>
                <a:sym typeface="Wingdings" pitchFamily="2" charset="2"/>
              </a:rPr>
              <a:t>   </a:t>
            </a:r>
          </a:p>
          <a:p>
            <a:pPr marL="0" indent="0" algn="just">
              <a:buNone/>
            </a:pPr>
            <a:r>
              <a:rPr lang="fr-FR" altLang="fr-FR" sz="1600" b="1" i="1" dirty="0">
                <a:solidFill>
                  <a:schemeClr val="accent2">
                    <a:lumMod val="75000"/>
                  </a:schemeClr>
                </a:solidFill>
                <a:sym typeface="Wingdings" pitchFamily="2" charset="2"/>
              </a:rPr>
              <a:t> </a:t>
            </a:r>
            <a:r>
              <a:rPr lang="fr-FR" altLang="fr-FR" sz="1600" b="1" i="1" dirty="0" smtClean="0">
                <a:solidFill>
                  <a:schemeClr val="accent2">
                    <a:lumMod val="75000"/>
                  </a:schemeClr>
                </a:solidFill>
                <a:sym typeface="Wingdings" pitchFamily="2" charset="2"/>
              </a:rPr>
              <a:t>   Exemple de risque : </a:t>
            </a:r>
            <a:r>
              <a:rPr lang="fr-FR" altLang="fr-FR" sz="1600" b="1" i="1" dirty="0" smtClean="0">
                <a:solidFill>
                  <a:schemeClr val="accent2">
                    <a:lumMod val="75000"/>
                  </a:schemeClr>
                </a:solidFill>
              </a:rPr>
              <a:t>Une charge est enregistrée dans un compte d’immobilisation</a:t>
            </a:r>
            <a:endParaRPr lang="fr-FR" altLang="fr-FR" sz="1600" b="1" dirty="0" smtClean="0">
              <a:solidFill>
                <a:schemeClr val="accent2">
                  <a:lumMod val="75000"/>
                </a:schemeClr>
              </a:solidFill>
            </a:endParaRPr>
          </a:p>
        </p:txBody>
      </p:sp>
      <p:sp>
        <p:nvSpPr>
          <p:cNvPr id="8" name="Rectangle 2"/>
          <p:cNvSpPr txBox="1">
            <a:spLocks noChangeArrowheads="1"/>
          </p:cNvSpPr>
          <p:nvPr/>
        </p:nvSpPr>
        <p:spPr>
          <a:xfrm>
            <a:off x="321587" y="5013176"/>
            <a:ext cx="8562202" cy="1080120"/>
          </a:xfrm>
          <a:prstGeom prst="rect">
            <a:avLst/>
          </a:prstGeom>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8" indent="-153988" algn="just"/>
            <a:r>
              <a:rPr lang="fr-FR" altLang="fr-FR" sz="1800" b="1" dirty="0" smtClean="0">
                <a:solidFill>
                  <a:schemeClr val="accent3">
                    <a:lumMod val="50000"/>
                  </a:schemeClr>
                </a:solidFill>
              </a:rPr>
              <a:t>Critère 8. </a:t>
            </a:r>
            <a:r>
              <a:rPr lang="fr-FR" altLang="fr-FR" sz="1800" b="1" u="sng" dirty="0" smtClean="0">
                <a:solidFill>
                  <a:schemeClr val="accent3">
                    <a:lumMod val="50000"/>
                  </a:schemeClr>
                </a:solidFill>
              </a:rPr>
              <a:t>Rattachement à la bonne période comptable</a:t>
            </a:r>
            <a:r>
              <a:rPr lang="fr-FR" altLang="fr-FR" sz="1800" dirty="0" smtClean="0"/>
              <a:t>: L’enregistrement comptable des opérations est  définitif</a:t>
            </a:r>
          </a:p>
          <a:p>
            <a:pPr marL="0" indent="0" algn="just">
              <a:buNone/>
            </a:pPr>
            <a:r>
              <a:rPr lang="fr-FR" altLang="fr-FR" sz="1600" i="1" dirty="0" smtClean="0">
                <a:solidFill>
                  <a:schemeClr val="accent2">
                    <a:lumMod val="75000"/>
                  </a:schemeClr>
                </a:solidFill>
                <a:sym typeface="Wingdings" pitchFamily="2" charset="2"/>
              </a:rPr>
              <a:t>    </a:t>
            </a:r>
            <a:r>
              <a:rPr lang="fr-FR" altLang="fr-FR" sz="1600" b="1" i="1" dirty="0" smtClean="0">
                <a:solidFill>
                  <a:schemeClr val="accent2">
                    <a:lumMod val="75000"/>
                  </a:schemeClr>
                </a:solidFill>
                <a:sym typeface="Wingdings" pitchFamily="2" charset="2"/>
              </a:rPr>
              <a:t>Exemple de risque : </a:t>
            </a:r>
            <a:r>
              <a:rPr lang="fr-FR" altLang="fr-FR" sz="1600" b="1" i="1" dirty="0" smtClean="0">
                <a:solidFill>
                  <a:schemeClr val="accent2">
                    <a:lumMod val="75000"/>
                  </a:schemeClr>
                </a:solidFill>
              </a:rPr>
              <a:t>la certification d’un service fait n’est pas enregistrée dans chorus dans les meilleurs délais.</a:t>
            </a:r>
            <a:endParaRPr lang="fr-FR" altLang="fr-FR" sz="1600" b="1" dirty="0" smtClean="0">
              <a:solidFill>
                <a:schemeClr val="accent2">
                  <a:lumMod val="75000"/>
                </a:schemeClr>
              </a:solidFill>
            </a:endParaRPr>
          </a:p>
        </p:txBody>
      </p:sp>
      <p:sp>
        <p:nvSpPr>
          <p:cNvPr id="11" name="Rectangle 2"/>
          <p:cNvSpPr txBox="1">
            <a:spLocks noChangeArrowheads="1"/>
          </p:cNvSpPr>
          <p:nvPr/>
        </p:nvSpPr>
        <p:spPr>
          <a:xfrm>
            <a:off x="321587" y="620688"/>
            <a:ext cx="8553073" cy="1012385"/>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8" indent="-153988" algn="just"/>
            <a:r>
              <a:rPr lang="fr-FR" altLang="fr-FR" sz="1800" b="1" dirty="0" smtClean="0">
                <a:solidFill>
                  <a:schemeClr val="accent3">
                    <a:lumMod val="50000"/>
                  </a:schemeClr>
                </a:solidFill>
              </a:rPr>
              <a:t>Critère 5. </a:t>
            </a:r>
            <a:r>
              <a:rPr lang="fr-FR" altLang="fr-FR" sz="1800" b="1" u="sng" dirty="0" smtClean="0">
                <a:solidFill>
                  <a:schemeClr val="accent3">
                    <a:lumMod val="50000"/>
                  </a:schemeClr>
                </a:solidFill>
              </a:rPr>
              <a:t>La totalité</a:t>
            </a:r>
            <a:r>
              <a:rPr lang="fr-FR" altLang="fr-FR" sz="1800" b="1" dirty="0" smtClean="0">
                <a:solidFill>
                  <a:schemeClr val="accent3">
                    <a:lumMod val="50000"/>
                  </a:schemeClr>
                </a:solidFill>
              </a:rPr>
              <a:t> </a:t>
            </a:r>
            <a:r>
              <a:rPr lang="fr-FR" altLang="fr-FR" sz="1800" dirty="0"/>
              <a:t>: </a:t>
            </a:r>
            <a:r>
              <a:rPr lang="fr-FR" altLang="fr-FR" sz="1800" dirty="0" smtClean="0"/>
              <a:t>Tous les droits et obligations sont enregistrés</a:t>
            </a:r>
            <a:endParaRPr lang="fr-FR" altLang="fr-FR" sz="1800" dirty="0"/>
          </a:p>
          <a:p>
            <a:pPr marL="0" indent="0" algn="just">
              <a:buNone/>
            </a:pPr>
            <a:r>
              <a:rPr lang="fr-FR" altLang="fr-FR" sz="1800" dirty="0" smtClean="0"/>
              <a:t>    </a:t>
            </a:r>
            <a:r>
              <a:rPr lang="fr-FR" altLang="fr-FR" sz="1600" b="1" i="1" dirty="0" smtClean="0">
                <a:solidFill>
                  <a:schemeClr val="accent2">
                    <a:lumMod val="75000"/>
                  </a:schemeClr>
                </a:solidFill>
              </a:rPr>
              <a:t>Exemple de risque : Absence d’enregistrement d’un engagement </a:t>
            </a:r>
          </a:p>
          <a:p>
            <a:pPr marL="0" indent="0" algn="just">
              <a:buNone/>
            </a:pPr>
            <a:r>
              <a:rPr lang="fr-FR" altLang="fr-FR" sz="1600" b="1" i="1" dirty="0">
                <a:solidFill>
                  <a:schemeClr val="accent2">
                    <a:lumMod val="75000"/>
                  </a:schemeClr>
                </a:solidFill>
              </a:rPr>
              <a:t> </a:t>
            </a:r>
            <a:r>
              <a:rPr lang="fr-FR" altLang="fr-FR" sz="1600" b="1" i="1" dirty="0" smtClean="0">
                <a:solidFill>
                  <a:schemeClr val="accent2">
                    <a:lumMod val="75000"/>
                  </a:schemeClr>
                </a:solidFill>
              </a:rPr>
              <a:t>    (comptabilité des engagements non exhaustive).</a:t>
            </a:r>
          </a:p>
          <a:p>
            <a:pPr marL="0" indent="0" algn="just">
              <a:buNone/>
            </a:pPr>
            <a:endParaRPr lang="fr-FR" altLang="fr-FR" sz="1400" i="1" dirty="0"/>
          </a:p>
        </p:txBody>
      </p:sp>
      <p:sp>
        <p:nvSpPr>
          <p:cNvPr id="10" name="Rectangle 9"/>
          <p:cNvSpPr/>
          <p:nvPr/>
        </p:nvSpPr>
        <p:spPr>
          <a:xfrm>
            <a:off x="323528"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154391628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13</a:t>
            </a:fld>
            <a:endParaRPr lang="fr-FR"/>
          </a:p>
        </p:txBody>
      </p:sp>
      <p:sp>
        <p:nvSpPr>
          <p:cNvPr id="5" name="Rectangle 4"/>
          <p:cNvSpPr/>
          <p:nvPr/>
        </p:nvSpPr>
        <p:spPr>
          <a:xfrm>
            <a:off x="323528" y="332656"/>
            <a:ext cx="8568952" cy="6336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2"/>
          <p:cNvSpPr txBox="1">
            <a:spLocks noChangeArrowheads="1"/>
          </p:cNvSpPr>
          <p:nvPr/>
        </p:nvSpPr>
        <p:spPr>
          <a:xfrm>
            <a:off x="330278" y="2780928"/>
            <a:ext cx="8562202" cy="1330053"/>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8" indent="-153988" algn="just"/>
            <a:r>
              <a:rPr lang="fr-FR" altLang="fr-FR" sz="1900" b="1" dirty="0" smtClean="0">
                <a:solidFill>
                  <a:schemeClr val="accent3">
                    <a:lumMod val="50000"/>
                  </a:schemeClr>
                </a:solidFill>
              </a:rPr>
              <a:t>Critère 10. </a:t>
            </a:r>
            <a:r>
              <a:rPr lang="fr-FR" altLang="fr-FR" sz="1900" b="1" u="sng" dirty="0" smtClean="0">
                <a:solidFill>
                  <a:schemeClr val="accent3">
                    <a:lumMod val="50000"/>
                  </a:schemeClr>
                </a:solidFill>
              </a:rPr>
              <a:t>La sincérité </a:t>
            </a:r>
            <a:r>
              <a:rPr lang="fr-FR" altLang="fr-FR" sz="1900" dirty="0" smtClean="0"/>
              <a:t>: application sincère des règles afin de retranscrire en comptabilité le plus justement possible les droits et obligations actuels, à venir ou éventuels de l’entité.</a:t>
            </a:r>
          </a:p>
          <a:p>
            <a:pPr marL="0" indent="0" algn="just">
              <a:buNone/>
            </a:pPr>
            <a:r>
              <a:rPr lang="fr-FR" altLang="fr-FR" sz="2000" i="1" dirty="0" smtClean="0">
                <a:solidFill>
                  <a:schemeClr val="accent2">
                    <a:lumMod val="75000"/>
                  </a:schemeClr>
                </a:solidFill>
                <a:sym typeface="Wingdings" pitchFamily="2" charset="2"/>
              </a:rPr>
              <a:t>   </a:t>
            </a:r>
            <a:r>
              <a:rPr lang="fr-FR" altLang="fr-FR" sz="1600" b="1" i="1" dirty="0" smtClean="0">
                <a:solidFill>
                  <a:schemeClr val="accent2">
                    <a:lumMod val="75000"/>
                  </a:schemeClr>
                </a:solidFill>
                <a:sym typeface="Wingdings" pitchFamily="2" charset="2"/>
              </a:rPr>
              <a:t>Exemple de risque : Le montant des écritures de provision n’est pas évalué au cas par cas.</a:t>
            </a:r>
            <a:endParaRPr lang="fr-FR" altLang="fr-FR" sz="1600" b="1" dirty="0" smtClean="0">
              <a:solidFill>
                <a:schemeClr val="accent2">
                  <a:lumMod val="75000"/>
                </a:schemeClr>
              </a:solidFill>
            </a:endParaRPr>
          </a:p>
        </p:txBody>
      </p:sp>
      <p:sp>
        <p:nvSpPr>
          <p:cNvPr id="7" name="Rectangle 2"/>
          <p:cNvSpPr txBox="1">
            <a:spLocks noChangeArrowheads="1"/>
          </p:cNvSpPr>
          <p:nvPr/>
        </p:nvSpPr>
        <p:spPr>
          <a:xfrm>
            <a:off x="323528" y="980728"/>
            <a:ext cx="8562202" cy="129614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8" indent="-153988" algn="just"/>
            <a:r>
              <a:rPr lang="fr-FR" altLang="fr-FR" sz="1800" b="1" dirty="0" smtClean="0">
                <a:solidFill>
                  <a:schemeClr val="accent3">
                    <a:lumMod val="50000"/>
                  </a:schemeClr>
                </a:solidFill>
              </a:rPr>
              <a:t>Critère 9. </a:t>
            </a:r>
            <a:r>
              <a:rPr lang="fr-FR" altLang="fr-FR" sz="1800" b="1" u="sng" dirty="0" smtClean="0">
                <a:solidFill>
                  <a:schemeClr val="accent3">
                    <a:lumMod val="50000"/>
                  </a:schemeClr>
                </a:solidFill>
              </a:rPr>
              <a:t>Rattachement au bon exercice</a:t>
            </a:r>
            <a:r>
              <a:rPr lang="fr-FR" altLang="fr-FR" sz="1800" b="1" dirty="0" smtClean="0">
                <a:solidFill>
                  <a:schemeClr val="accent3">
                    <a:lumMod val="50000"/>
                  </a:schemeClr>
                </a:solidFill>
              </a:rPr>
              <a:t> </a:t>
            </a:r>
            <a:r>
              <a:rPr lang="fr-FR" altLang="fr-FR" sz="1800" dirty="0" smtClean="0"/>
              <a:t>: L’enregistrement comptable des opérations concerne le bon exercice</a:t>
            </a:r>
          </a:p>
          <a:p>
            <a:pPr marL="0" indent="0" algn="just">
              <a:buNone/>
            </a:pPr>
            <a:r>
              <a:rPr lang="fr-FR" altLang="fr-FR" sz="1800" i="1" dirty="0" smtClean="0">
                <a:solidFill>
                  <a:schemeClr val="accent2">
                    <a:lumMod val="75000"/>
                  </a:schemeClr>
                </a:solidFill>
                <a:sym typeface="Wingdings" pitchFamily="2" charset="2"/>
              </a:rPr>
              <a:t>   </a:t>
            </a:r>
            <a:r>
              <a:rPr lang="fr-FR" altLang="fr-FR" sz="1600" b="1" i="1" dirty="0" smtClean="0">
                <a:solidFill>
                  <a:schemeClr val="accent2">
                    <a:lumMod val="75000"/>
                  </a:schemeClr>
                </a:solidFill>
                <a:sym typeface="Wingdings" pitchFamily="2" charset="2"/>
              </a:rPr>
              <a:t>Exemple de risque : En fin d’exercice, les charges engagées en N et pour lesquelles le service fait a été enregistrées en N+1</a:t>
            </a:r>
            <a:endParaRPr lang="fr-FR" altLang="fr-FR" sz="1600" b="1" dirty="0" smtClean="0">
              <a:solidFill>
                <a:schemeClr val="accent2">
                  <a:lumMod val="75000"/>
                </a:schemeClr>
              </a:solidFill>
            </a:endParaRPr>
          </a:p>
        </p:txBody>
      </p:sp>
      <p:sp>
        <p:nvSpPr>
          <p:cNvPr id="9" name="Rectangle 8"/>
          <p:cNvSpPr/>
          <p:nvPr/>
        </p:nvSpPr>
        <p:spPr>
          <a:xfrm>
            <a:off x="323528"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104610008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085" y="476672"/>
            <a:ext cx="2201198" cy="1008112"/>
          </a:xfrm>
          <a:prstGeom prst="rect">
            <a:avLst/>
          </a:prstGeom>
        </p:spPr>
      </p:pic>
      <p:sp>
        <p:nvSpPr>
          <p:cNvPr id="7" name="ZoneTexte 6"/>
          <p:cNvSpPr txBox="1"/>
          <p:nvPr/>
        </p:nvSpPr>
        <p:spPr>
          <a:xfrm>
            <a:off x="539552" y="1916832"/>
            <a:ext cx="8136904" cy="4062651"/>
          </a:xfrm>
          <a:prstGeom prst="rect">
            <a:avLst/>
          </a:prstGeom>
          <a:noFill/>
        </p:spPr>
        <p:txBody>
          <a:bodyPr wrap="square" rtlCol="0">
            <a:spAutoFit/>
          </a:bodyPr>
          <a:lstStyle/>
          <a:p>
            <a:r>
              <a:rPr lang="fr-FR" sz="2400" dirty="0" smtClean="0"/>
              <a:t>La LOLF </a:t>
            </a:r>
            <a:r>
              <a:rPr lang="fr-FR" sz="2400" u="sng" dirty="0" smtClean="0"/>
              <a:t>accroît le rôle des gestionnaires/ordonnateurs </a:t>
            </a:r>
            <a:r>
              <a:rPr lang="fr-FR" sz="2400" dirty="0" smtClean="0"/>
              <a:t>en matière comptable.</a:t>
            </a:r>
          </a:p>
          <a:p>
            <a:endParaRPr lang="fr-FR" sz="2400" dirty="0" smtClean="0"/>
          </a:p>
          <a:p>
            <a:r>
              <a:rPr lang="fr-FR" sz="2400" dirty="0" smtClean="0"/>
              <a:t>Conformément aux exigences de la LOLF, le PGI Chorus permet de créer une réelle continuité entre le travail du gestionnaire et le comptable par le biais du </a:t>
            </a:r>
            <a:r>
              <a:rPr lang="fr-FR" sz="2400" dirty="0" err="1" smtClean="0"/>
              <a:t>workflow</a:t>
            </a:r>
            <a:r>
              <a:rPr lang="fr-FR" sz="2400" dirty="0" smtClean="0"/>
              <a:t> facilitant ainsi la collaboration entre ces deux acteurs. </a:t>
            </a:r>
          </a:p>
          <a:p>
            <a:endParaRPr lang="fr-FR" sz="2400" dirty="0"/>
          </a:p>
          <a:p>
            <a:r>
              <a:rPr lang="fr-FR" sz="2400" dirty="0" smtClean="0"/>
              <a:t>Les écritures comptables sont enrichies par les différents acteurs tout au long du </a:t>
            </a:r>
            <a:r>
              <a:rPr lang="fr-FR" sz="2400" dirty="0" err="1" smtClean="0"/>
              <a:t>workfow</a:t>
            </a:r>
            <a:r>
              <a:rPr lang="fr-FR" sz="2400" dirty="0" smtClean="0"/>
              <a:t>.</a:t>
            </a:r>
          </a:p>
          <a:p>
            <a:endParaRPr lang="fr-FR" sz="2000" dirty="0"/>
          </a:p>
        </p:txBody>
      </p:sp>
      <p:sp>
        <p:nvSpPr>
          <p:cNvPr id="8" name="Rectangle 7"/>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14</a:t>
            </a:fld>
            <a:endParaRPr lang="fr-FR"/>
          </a:p>
        </p:txBody>
      </p:sp>
      <p:sp>
        <p:nvSpPr>
          <p:cNvPr id="10" name="Rectangle 9"/>
          <p:cNvSpPr/>
          <p:nvPr/>
        </p:nvSpPr>
        <p:spPr>
          <a:xfrm>
            <a:off x="323528"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85927231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3282" y="1772816"/>
            <a:ext cx="8568951" cy="4093428"/>
          </a:xfrm>
          <a:prstGeom prst="rect">
            <a:avLst/>
          </a:prstGeom>
          <a:noFill/>
        </p:spPr>
        <p:txBody>
          <a:bodyPr wrap="square" rtlCol="0">
            <a:spAutoFit/>
          </a:bodyPr>
          <a:lstStyle/>
          <a:p>
            <a:r>
              <a:rPr lang="fr-FR" sz="2400" dirty="0" smtClean="0"/>
              <a:t>Toutefois, sa mise en œuvre quotidienne par les agents nécessite non seulement un temps de formation, d’adaptation, mais aussi des qualités professionnelles souvent plus exigeantes que par le passé pour faire face à la complexité de certains écrans de saisies (et pourtant, c’est bien par cette saisie que naîtra la qualité comptable).</a:t>
            </a:r>
          </a:p>
          <a:p>
            <a:endParaRPr lang="fr-FR" sz="2000" dirty="0"/>
          </a:p>
          <a:p>
            <a:r>
              <a:rPr lang="fr-FR" sz="2400" dirty="0" smtClean="0"/>
              <a:t>Dans la mesure où CHORUS est un «</a:t>
            </a:r>
            <a:r>
              <a:rPr lang="fr-FR" sz="2400" u="sng" dirty="0" smtClean="0">
                <a:solidFill>
                  <a:srgbClr val="FF0000"/>
                </a:solidFill>
              </a:rPr>
              <a:t> </a:t>
            </a:r>
            <a:r>
              <a:rPr lang="fr-FR" sz="2400" u="sng" dirty="0" err="1" smtClean="0">
                <a:solidFill>
                  <a:srgbClr val="FF0000"/>
                </a:solidFill>
              </a:rPr>
              <a:t>workflow</a:t>
            </a:r>
            <a:r>
              <a:rPr lang="fr-FR" sz="2400" dirty="0" smtClean="0"/>
              <a:t> », il apparaît délicat de parcourir les opérations en sens inverse. Ainsi, l’impossibilité d’effectuer des corrections en aval impose rigueur du contrôle interne et maîtrise des processus à tous les niveaux.</a:t>
            </a:r>
            <a:endParaRPr lang="fr-FR" sz="2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76672"/>
            <a:ext cx="2201198" cy="1008112"/>
          </a:xfrm>
          <a:prstGeom prst="rect">
            <a:avLst/>
          </a:prstGeom>
        </p:spPr>
      </p:pic>
      <p:sp>
        <p:nvSpPr>
          <p:cNvPr id="6" name="Rectangle 5"/>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15</a:t>
            </a:fld>
            <a:endParaRPr lang="fr-FR"/>
          </a:p>
        </p:txBody>
      </p:sp>
      <p:sp>
        <p:nvSpPr>
          <p:cNvPr id="8" name="Rectangle 7"/>
          <p:cNvSpPr/>
          <p:nvPr/>
        </p:nvSpPr>
        <p:spPr>
          <a:xfrm>
            <a:off x="323528"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414234219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2492896"/>
            <a:ext cx="8136904" cy="2369880"/>
          </a:xfrm>
          <a:prstGeom prst="rect">
            <a:avLst/>
          </a:prstGeom>
          <a:noFill/>
        </p:spPr>
        <p:txBody>
          <a:bodyPr wrap="square" rtlCol="0">
            <a:spAutoFit/>
          </a:bodyPr>
          <a:lstStyle/>
          <a:p>
            <a:r>
              <a:rPr lang="fr-FR" sz="3600" b="1" u="sng" dirty="0" smtClean="0">
                <a:solidFill>
                  <a:schemeClr val="accent1">
                    <a:lumMod val="50000"/>
                  </a:schemeClr>
                </a:solidFill>
              </a:rPr>
              <a:t>3) </a:t>
            </a:r>
            <a:r>
              <a:rPr lang="fr-FR" sz="3600" b="1" u="sng" dirty="0">
                <a:solidFill>
                  <a:schemeClr val="accent1">
                    <a:lumMod val="50000"/>
                  </a:schemeClr>
                </a:solidFill>
              </a:rPr>
              <a:t>Le contrôle interne comptable : concepts de </a:t>
            </a:r>
            <a:r>
              <a:rPr lang="fr-FR" sz="3600" b="1" u="sng" dirty="0" smtClean="0">
                <a:solidFill>
                  <a:schemeClr val="accent1">
                    <a:lumMod val="50000"/>
                  </a:schemeClr>
                </a:solidFill>
              </a:rPr>
              <a:t>base</a:t>
            </a:r>
          </a:p>
          <a:p>
            <a:endParaRPr lang="fr-FR" sz="2400" b="1" u="sng" dirty="0"/>
          </a:p>
          <a:p>
            <a:r>
              <a:rPr lang="fr-FR" sz="2400" b="1" dirty="0" smtClean="0"/>
              <a:t>-  </a:t>
            </a:r>
            <a:r>
              <a:rPr lang="fr-FR" sz="2400" b="1" dirty="0"/>
              <a:t>Définition et périmètre du contrôle interne comptable</a:t>
            </a:r>
            <a:r>
              <a:rPr lang="fr-FR" sz="2800" b="1" dirty="0"/>
              <a:t/>
            </a:r>
            <a:br>
              <a:rPr lang="fr-FR" sz="2800" b="1" dirty="0"/>
            </a:br>
            <a:r>
              <a:rPr lang="fr-FR" sz="2800" b="1" dirty="0" smtClean="0"/>
              <a:t>-  </a:t>
            </a:r>
            <a:r>
              <a:rPr lang="fr-FR" sz="2400" b="1" dirty="0"/>
              <a:t>Principales caractéristiques du dispositif du contrôle </a:t>
            </a:r>
            <a:r>
              <a:rPr lang="fr-FR" sz="2400" b="1" dirty="0" smtClean="0"/>
              <a:t>interne</a:t>
            </a:r>
            <a:endParaRPr lang="fr-FR" sz="2400" b="1" u="sng" dirty="0"/>
          </a:p>
        </p:txBody>
      </p:sp>
      <p:sp>
        <p:nvSpPr>
          <p:cNvPr id="3" name="Rectangle 2"/>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16</a:t>
            </a:fld>
            <a:endParaRPr lang="fr-FR"/>
          </a:p>
        </p:txBody>
      </p:sp>
    </p:spTree>
    <p:extLst>
      <p:ext uri="{BB962C8B-B14F-4D97-AF65-F5344CB8AC3E}">
        <p14:creationId xmlns:p14="http://schemas.microsoft.com/office/powerpoint/2010/main" val="254213539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4903" y="620688"/>
            <a:ext cx="8280920" cy="523220"/>
          </a:xfrm>
          <a:prstGeom prst="rect">
            <a:avLst/>
          </a:prstGeom>
          <a:noFill/>
        </p:spPr>
        <p:txBody>
          <a:bodyPr wrap="square" rtlCol="0">
            <a:spAutoFit/>
          </a:bodyPr>
          <a:lstStyle/>
          <a:p>
            <a:r>
              <a:rPr lang="fr-FR" sz="2800" b="1" i="1" dirty="0" smtClean="0">
                <a:solidFill>
                  <a:srgbClr val="FF0000"/>
                </a:solidFill>
              </a:rPr>
              <a:t> </a:t>
            </a:r>
            <a:r>
              <a:rPr lang="fr-FR" sz="2400" b="1" i="1" dirty="0" smtClean="0">
                <a:solidFill>
                  <a:srgbClr val="FF0000"/>
                </a:solidFill>
              </a:rPr>
              <a:t>C’est quoi exactement le contrôle interne comptable (CIC)?</a:t>
            </a:r>
            <a:endParaRPr lang="fr-FR" sz="160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84784"/>
            <a:ext cx="2437285" cy="2437285"/>
          </a:xfrm>
          <a:prstGeom prst="rect">
            <a:avLst/>
          </a:prstGeom>
        </p:spPr>
      </p:pic>
      <p:sp>
        <p:nvSpPr>
          <p:cNvPr id="3" name="ZoneTexte 2"/>
          <p:cNvSpPr txBox="1"/>
          <p:nvPr/>
        </p:nvSpPr>
        <p:spPr>
          <a:xfrm rot="1055670">
            <a:off x="942302" y="2974716"/>
            <a:ext cx="717819" cy="461665"/>
          </a:xfrm>
          <a:prstGeom prst="rect">
            <a:avLst/>
          </a:prstGeom>
          <a:noFill/>
        </p:spPr>
        <p:txBody>
          <a:bodyPr wrap="square" rtlCol="0">
            <a:spAutoFit/>
          </a:bodyPr>
          <a:lstStyle/>
          <a:p>
            <a:r>
              <a:rPr lang="fr-FR" sz="2400" b="1" dirty="0" smtClean="0">
                <a:solidFill>
                  <a:schemeClr val="accent5">
                    <a:lumMod val="75000"/>
                  </a:schemeClr>
                </a:solidFill>
              </a:rPr>
              <a:t>CIC</a:t>
            </a:r>
            <a:endParaRPr lang="fr-FR" sz="2400" b="1" dirty="0">
              <a:solidFill>
                <a:schemeClr val="accent5">
                  <a:lumMod val="75000"/>
                </a:schemeClr>
              </a:solidFill>
            </a:endParaRPr>
          </a:p>
        </p:txBody>
      </p:sp>
      <p:sp>
        <p:nvSpPr>
          <p:cNvPr id="5" name="ZoneTexte 4"/>
          <p:cNvSpPr txBox="1"/>
          <p:nvPr/>
        </p:nvSpPr>
        <p:spPr>
          <a:xfrm>
            <a:off x="2663787" y="1556792"/>
            <a:ext cx="6228691" cy="2677656"/>
          </a:xfrm>
          <a:prstGeom prst="rect">
            <a:avLst/>
          </a:prstGeom>
          <a:noFill/>
        </p:spPr>
        <p:txBody>
          <a:bodyPr wrap="square" rtlCol="0">
            <a:spAutoFit/>
          </a:bodyPr>
          <a:lstStyle/>
          <a:p>
            <a:r>
              <a:rPr lang="fr-FR" sz="2400" dirty="0"/>
              <a:t>Le contrôle interne comptable est un sous ensemble du contrôle </a:t>
            </a:r>
            <a:r>
              <a:rPr lang="fr-FR" sz="2400" dirty="0" smtClean="0"/>
              <a:t>interne qui vise pour l’état à maîtriser le fonctionnement des activités financières. Dans cette perspective, le CIC contribue à s’assurer de la qualité comptable de la comptabilité générale.</a:t>
            </a:r>
            <a:endParaRPr lang="fr-FR" sz="2400" dirty="0"/>
          </a:p>
          <a:p>
            <a:endParaRPr lang="fr-FR" sz="2400" b="1" dirty="0">
              <a:solidFill>
                <a:srgbClr val="00B050"/>
              </a:solidFill>
            </a:endParaRPr>
          </a:p>
        </p:txBody>
      </p:sp>
      <p:sp>
        <p:nvSpPr>
          <p:cNvPr id="6" name="Rectangle 5"/>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65772" y="4365104"/>
            <a:ext cx="7920880" cy="1569660"/>
          </a:xfrm>
          <a:prstGeom prst="rect">
            <a:avLst/>
          </a:prstGeom>
          <a:noFill/>
        </p:spPr>
        <p:txBody>
          <a:bodyPr wrap="square" rtlCol="0">
            <a:spAutoFit/>
          </a:bodyPr>
          <a:lstStyle/>
          <a:p>
            <a:r>
              <a:rPr lang="fr-FR" sz="2400" dirty="0"/>
              <a:t>Le </a:t>
            </a:r>
            <a:r>
              <a:rPr lang="fr-FR" sz="2400" dirty="0" smtClean="0"/>
              <a:t>CIC vise à s’assurer « qu’à chaque étape, pour chaque acteur mais également pour chaque opération ayant un impact comptable, les risques de non respect des critères de qualité comptable sont maîtrisés.</a:t>
            </a:r>
            <a:endParaRPr lang="fr-FR" sz="2400" b="1" dirty="0">
              <a:solidFill>
                <a:srgbClr val="00B050"/>
              </a:solidFill>
            </a:endParaRPr>
          </a:p>
        </p:txBody>
      </p:sp>
      <p:sp>
        <p:nvSpPr>
          <p:cNvPr id="9" name="Espace réservé du numéro de diapositive 8"/>
          <p:cNvSpPr>
            <a:spLocks noGrp="1"/>
          </p:cNvSpPr>
          <p:nvPr>
            <p:ph type="sldNum" sz="quarter" idx="12"/>
          </p:nvPr>
        </p:nvSpPr>
        <p:spPr/>
        <p:txBody>
          <a:bodyPr/>
          <a:lstStyle/>
          <a:p>
            <a:fld id="{F9CE1214-D67D-47E3-87C5-8F82D27BF67C}" type="slidenum">
              <a:rPr lang="fr-FR" smtClean="0"/>
              <a:t>17</a:t>
            </a:fld>
            <a:endParaRPr lang="fr-FR"/>
          </a:p>
        </p:txBody>
      </p:sp>
      <p:sp>
        <p:nvSpPr>
          <p:cNvPr id="10" name="Rectangle 9"/>
          <p:cNvSpPr/>
          <p:nvPr/>
        </p:nvSpPr>
        <p:spPr>
          <a:xfrm>
            <a:off x="323528" y="6381328"/>
            <a:ext cx="46805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a:t>
            </a:r>
            <a:r>
              <a:rPr lang="fr-FR" sz="1600" b="1" dirty="0">
                <a:solidFill>
                  <a:schemeClr val="tx1"/>
                </a:solidFill>
              </a:rPr>
              <a:t>contrôle interne comptable : concepts de base</a:t>
            </a:r>
          </a:p>
        </p:txBody>
      </p:sp>
    </p:spTree>
    <p:extLst>
      <p:ext uri="{BB962C8B-B14F-4D97-AF65-F5344CB8AC3E}">
        <p14:creationId xmlns:p14="http://schemas.microsoft.com/office/powerpoint/2010/main" val="9187349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05249" y="4653400"/>
            <a:ext cx="1948376" cy="1397320"/>
          </a:xfrm>
          <a:prstGeom prst="rect">
            <a:avLst/>
          </a:prstGeom>
        </p:spPr>
      </p:pic>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05641" y="3045761"/>
            <a:ext cx="1906496" cy="1367285"/>
          </a:xfrm>
          <a:prstGeom prst="rect">
            <a:avLst/>
          </a:prstGeom>
        </p:spPr>
      </p:pic>
      <p:sp>
        <p:nvSpPr>
          <p:cNvPr id="4" name="ZoneTexte 3"/>
          <p:cNvSpPr txBox="1"/>
          <p:nvPr/>
        </p:nvSpPr>
        <p:spPr>
          <a:xfrm>
            <a:off x="357878" y="260648"/>
            <a:ext cx="8174562" cy="2523768"/>
          </a:xfrm>
          <a:prstGeom prst="rect">
            <a:avLst/>
          </a:prstGeom>
          <a:noFill/>
        </p:spPr>
        <p:txBody>
          <a:bodyPr wrap="square" rtlCol="0">
            <a:spAutoFit/>
          </a:bodyPr>
          <a:lstStyle/>
          <a:p>
            <a:pPr lvl="0">
              <a:lnSpc>
                <a:spcPct val="150000"/>
              </a:lnSpc>
            </a:pPr>
            <a:r>
              <a:rPr lang="fr-FR" sz="2400" b="1" dirty="0">
                <a:solidFill>
                  <a:srgbClr val="FF0000"/>
                </a:solidFill>
              </a:rPr>
              <a:t>Quel est le périmètre du contrôle interne </a:t>
            </a:r>
            <a:r>
              <a:rPr lang="fr-FR" sz="2400" b="1" dirty="0" smtClean="0">
                <a:solidFill>
                  <a:srgbClr val="FF0000"/>
                </a:solidFill>
              </a:rPr>
              <a:t>?</a:t>
            </a:r>
          </a:p>
          <a:p>
            <a:pPr lvl="0"/>
            <a:endParaRPr lang="fr-FR" sz="2000" dirty="0">
              <a:solidFill>
                <a:prstClr val="black"/>
              </a:solidFill>
            </a:endParaRPr>
          </a:p>
          <a:p>
            <a:pPr lvl="0"/>
            <a:r>
              <a:rPr lang="fr-FR" sz="2000" dirty="0" smtClean="0">
                <a:solidFill>
                  <a:prstClr val="black"/>
                </a:solidFill>
              </a:rPr>
              <a:t>Le contrôle </a:t>
            </a:r>
            <a:r>
              <a:rPr lang="fr-FR" sz="2000" dirty="0">
                <a:solidFill>
                  <a:prstClr val="black"/>
                </a:solidFill>
              </a:rPr>
              <a:t>interne comptable </a:t>
            </a:r>
            <a:r>
              <a:rPr lang="fr-FR" sz="2000" dirty="0" smtClean="0">
                <a:solidFill>
                  <a:prstClr val="black"/>
                </a:solidFill>
              </a:rPr>
              <a:t>s’appuie sur une approche par processus et sous-processus, regroupés en cycles et déclinés en procédures puis en tâches, et ce, indépendamment de l’organisation des services afin d’être transposable d’une entité à une autre.</a:t>
            </a:r>
          </a:p>
          <a:p>
            <a:pPr lvl="0"/>
            <a:endParaRPr lang="fr-FR" sz="1600" dirty="0" smtClean="0">
              <a:solidFill>
                <a:prstClr val="black"/>
              </a:solidFill>
            </a:endParaRPr>
          </a:p>
        </p:txBody>
      </p:sp>
      <p:sp>
        <p:nvSpPr>
          <p:cNvPr id="5" name="ZoneTexte 4"/>
          <p:cNvSpPr txBox="1"/>
          <p:nvPr/>
        </p:nvSpPr>
        <p:spPr>
          <a:xfrm>
            <a:off x="4796119" y="4846450"/>
            <a:ext cx="1224136" cy="338554"/>
          </a:xfrm>
          <a:prstGeom prst="rect">
            <a:avLst/>
          </a:prstGeom>
          <a:noFill/>
        </p:spPr>
        <p:txBody>
          <a:bodyPr wrap="square" rtlCol="0">
            <a:spAutoFit/>
          </a:bodyPr>
          <a:lstStyle/>
          <a:p>
            <a:pPr algn="ctr"/>
            <a:r>
              <a:rPr lang="fr-FR" sz="1600" b="1" dirty="0" smtClean="0"/>
              <a:t>Fonctions </a:t>
            </a:r>
            <a:endParaRPr lang="fr-FR" sz="1600" b="1" dirty="0"/>
          </a:p>
        </p:txBody>
      </p:sp>
      <p:sp>
        <p:nvSpPr>
          <p:cNvPr id="6" name="ZoneTexte 5"/>
          <p:cNvSpPr txBox="1"/>
          <p:nvPr/>
        </p:nvSpPr>
        <p:spPr>
          <a:xfrm>
            <a:off x="4796119" y="5568009"/>
            <a:ext cx="1224136" cy="338554"/>
          </a:xfrm>
          <a:prstGeom prst="rect">
            <a:avLst/>
          </a:prstGeom>
          <a:noFill/>
        </p:spPr>
        <p:txBody>
          <a:bodyPr wrap="square" rtlCol="0">
            <a:spAutoFit/>
          </a:bodyPr>
          <a:lstStyle/>
          <a:p>
            <a:pPr algn="ctr"/>
            <a:r>
              <a:rPr lang="fr-FR" sz="1600" b="1" dirty="0" smtClean="0"/>
              <a:t>Transverses </a:t>
            </a:r>
            <a:endParaRPr lang="fr-FR" sz="1600" b="1" dirty="0"/>
          </a:p>
        </p:txBody>
      </p:sp>
      <p:sp>
        <p:nvSpPr>
          <p:cNvPr id="11" name="ZoneTexte 10"/>
          <p:cNvSpPr txBox="1"/>
          <p:nvPr/>
        </p:nvSpPr>
        <p:spPr>
          <a:xfrm>
            <a:off x="3009757" y="3917974"/>
            <a:ext cx="1326900" cy="307777"/>
          </a:xfrm>
          <a:prstGeom prst="rect">
            <a:avLst/>
          </a:prstGeom>
          <a:noFill/>
        </p:spPr>
        <p:txBody>
          <a:bodyPr wrap="square" rtlCol="0">
            <a:spAutoFit/>
          </a:bodyPr>
          <a:lstStyle/>
          <a:p>
            <a:pPr algn="ctr"/>
            <a:r>
              <a:rPr lang="fr-FR" sz="1400" b="1" dirty="0" smtClean="0"/>
              <a:t>provisions </a:t>
            </a:r>
            <a:endParaRPr lang="fr-FR" sz="1400" b="1" dirty="0"/>
          </a:p>
        </p:txBody>
      </p:sp>
      <p:sp>
        <p:nvSpPr>
          <p:cNvPr id="12" name="ZoneTexte 11"/>
          <p:cNvSpPr txBox="1"/>
          <p:nvPr/>
        </p:nvSpPr>
        <p:spPr>
          <a:xfrm>
            <a:off x="4780811" y="2944201"/>
            <a:ext cx="3751629" cy="1015663"/>
          </a:xfrm>
          <a:prstGeom prst="rect">
            <a:avLst/>
          </a:prstGeom>
          <a:noFill/>
        </p:spPr>
        <p:txBody>
          <a:bodyPr wrap="square" rtlCol="0">
            <a:spAutoFit/>
          </a:bodyPr>
          <a:lstStyle/>
          <a:p>
            <a:pPr lvl="0" algn="ctr"/>
            <a:r>
              <a:rPr lang="fr-FR" sz="2000" b="1" dirty="0">
                <a:solidFill>
                  <a:srgbClr val="C00000"/>
                </a:solidFill>
              </a:rPr>
              <a:t>Le ministère de l’éducation nationale participe actuellement à </a:t>
            </a:r>
            <a:r>
              <a:rPr lang="fr-FR" sz="2000" b="1" dirty="0" smtClean="0">
                <a:solidFill>
                  <a:srgbClr val="C00000"/>
                </a:solidFill>
              </a:rPr>
              <a:t>5 </a:t>
            </a:r>
            <a:r>
              <a:rPr lang="fr-FR" sz="2000" b="1" dirty="0">
                <a:solidFill>
                  <a:srgbClr val="C00000"/>
                </a:solidFill>
              </a:rPr>
              <a:t>cycles : </a:t>
            </a:r>
          </a:p>
        </p:txBody>
      </p:sp>
      <p:sp>
        <p:nvSpPr>
          <p:cNvPr id="14" name="Rectangle 13"/>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918" y="4719902"/>
            <a:ext cx="1854086" cy="1329698"/>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3077138"/>
            <a:ext cx="1818992" cy="1304530"/>
          </a:xfrm>
          <a:prstGeom prst="rect">
            <a:avLst/>
          </a:prstGeom>
        </p:spPr>
      </p:pic>
      <p:pic>
        <p:nvPicPr>
          <p:cNvPr id="20" name="Imag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763" y="4677173"/>
            <a:ext cx="1897281" cy="1360676"/>
          </a:xfrm>
          <a:prstGeom prst="rect">
            <a:avLst/>
          </a:prstGeom>
        </p:spPr>
      </p:pic>
      <p:sp>
        <p:nvSpPr>
          <p:cNvPr id="7" name="ZoneTexte 6"/>
          <p:cNvSpPr txBox="1"/>
          <p:nvPr/>
        </p:nvSpPr>
        <p:spPr>
          <a:xfrm>
            <a:off x="1341036" y="3590532"/>
            <a:ext cx="1224136" cy="338554"/>
          </a:xfrm>
          <a:prstGeom prst="rect">
            <a:avLst/>
          </a:prstGeom>
          <a:noFill/>
        </p:spPr>
        <p:txBody>
          <a:bodyPr wrap="square" rtlCol="0">
            <a:spAutoFit/>
          </a:bodyPr>
          <a:lstStyle/>
          <a:p>
            <a:pPr algn="ctr"/>
            <a:r>
              <a:rPr lang="fr-FR" sz="1600" b="1" dirty="0" smtClean="0"/>
              <a:t>Charges </a:t>
            </a:r>
            <a:endParaRPr lang="fr-FR" sz="1600" b="1" dirty="0"/>
          </a:p>
        </p:txBody>
      </p:sp>
      <p:sp>
        <p:nvSpPr>
          <p:cNvPr id="8" name="ZoneTexte 7"/>
          <p:cNvSpPr txBox="1"/>
          <p:nvPr/>
        </p:nvSpPr>
        <p:spPr>
          <a:xfrm>
            <a:off x="3021615" y="5194641"/>
            <a:ext cx="1224136" cy="338554"/>
          </a:xfrm>
          <a:prstGeom prst="rect">
            <a:avLst/>
          </a:prstGeom>
          <a:noFill/>
        </p:spPr>
        <p:txBody>
          <a:bodyPr wrap="square" rtlCol="0">
            <a:spAutoFit/>
          </a:bodyPr>
          <a:lstStyle/>
          <a:p>
            <a:pPr algn="ctr"/>
            <a:r>
              <a:rPr lang="fr-FR" sz="1600" b="1" dirty="0" smtClean="0"/>
              <a:t>Produits </a:t>
            </a:r>
            <a:endParaRPr lang="fr-FR" sz="1600" b="1" dirty="0"/>
          </a:p>
        </p:txBody>
      </p:sp>
      <p:sp>
        <p:nvSpPr>
          <p:cNvPr id="9" name="ZoneTexte 8"/>
          <p:cNvSpPr txBox="1"/>
          <p:nvPr/>
        </p:nvSpPr>
        <p:spPr>
          <a:xfrm>
            <a:off x="3040153" y="3203103"/>
            <a:ext cx="1326900" cy="307777"/>
          </a:xfrm>
          <a:prstGeom prst="rect">
            <a:avLst/>
          </a:prstGeom>
          <a:noFill/>
        </p:spPr>
        <p:txBody>
          <a:bodyPr wrap="square" rtlCol="0">
            <a:spAutoFit/>
          </a:bodyPr>
          <a:lstStyle/>
          <a:p>
            <a:pPr algn="ctr"/>
            <a:r>
              <a:rPr lang="fr-FR" sz="1400" b="1" dirty="0" smtClean="0"/>
              <a:t>Engagements </a:t>
            </a:r>
            <a:endParaRPr lang="fr-FR" sz="1400" b="1" dirty="0"/>
          </a:p>
        </p:txBody>
      </p:sp>
      <p:sp>
        <p:nvSpPr>
          <p:cNvPr id="10" name="ZoneTexte 9"/>
          <p:cNvSpPr txBox="1"/>
          <p:nvPr/>
        </p:nvSpPr>
        <p:spPr>
          <a:xfrm>
            <a:off x="3017827" y="3534929"/>
            <a:ext cx="1326900" cy="307777"/>
          </a:xfrm>
          <a:prstGeom prst="rect">
            <a:avLst/>
          </a:prstGeom>
          <a:noFill/>
        </p:spPr>
        <p:txBody>
          <a:bodyPr wrap="square" rtlCol="0">
            <a:spAutoFit/>
          </a:bodyPr>
          <a:lstStyle/>
          <a:p>
            <a:pPr algn="ctr"/>
            <a:r>
              <a:rPr lang="fr-FR" sz="1400" b="1" dirty="0" smtClean="0"/>
              <a:t>et </a:t>
            </a:r>
            <a:endParaRPr lang="fr-FR" sz="1400" b="1" dirty="0"/>
          </a:p>
        </p:txBody>
      </p:sp>
      <p:sp>
        <p:nvSpPr>
          <p:cNvPr id="21" name="ZoneTexte 20"/>
          <p:cNvSpPr txBox="1"/>
          <p:nvPr/>
        </p:nvSpPr>
        <p:spPr>
          <a:xfrm>
            <a:off x="6422724" y="5175138"/>
            <a:ext cx="1693707" cy="338554"/>
          </a:xfrm>
          <a:prstGeom prst="rect">
            <a:avLst/>
          </a:prstGeom>
          <a:noFill/>
        </p:spPr>
        <p:txBody>
          <a:bodyPr wrap="square" rtlCol="0">
            <a:spAutoFit/>
          </a:bodyPr>
          <a:lstStyle/>
          <a:p>
            <a:pPr algn="ctr"/>
            <a:r>
              <a:rPr lang="fr-FR" sz="1600" b="1" dirty="0" smtClean="0"/>
              <a:t>Immobilisations </a:t>
            </a:r>
            <a:endParaRPr lang="fr-FR" sz="1600" b="1" dirty="0"/>
          </a:p>
        </p:txBody>
      </p:sp>
      <p:sp>
        <p:nvSpPr>
          <p:cNvPr id="22" name="ZoneTexte 21"/>
          <p:cNvSpPr txBox="1"/>
          <p:nvPr/>
        </p:nvSpPr>
        <p:spPr>
          <a:xfrm>
            <a:off x="6482369" y="5392412"/>
            <a:ext cx="1693707" cy="338554"/>
          </a:xfrm>
          <a:prstGeom prst="rect">
            <a:avLst/>
          </a:prstGeom>
          <a:noFill/>
        </p:spPr>
        <p:txBody>
          <a:bodyPr wrap="square" rtlCol="0">
            <a:spAutoFit/>
          </a:bodyPr>
          <a:lstStyle/>
          <a:p>
            <a:pPr algn="ctr"/>
            <a:r>
              <a:rPr lang="fr-FR" sz="1600" b="1" dirty="0" smtClean="0"/>
              <a:t>et stocks </a:t>
            </a:r>
            <a:endParaRPr lang="fr-FR" sz="1600" b="1" dirty="0"/>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18</a:t>
            </a:fld>
            <a:endParaRPr lang="fr-FR"/>
          </a:p>
        </p:txBody>
      </p:sp>
      <p:sp>
        <p:nvSpPr>
          <p:cNvPr id="24" name="Rectangle 23"/>
          <p:cNvSpPr/>
          <p:nvPr/>
        </p:nvSpPr>
        <p:spPr>
          <a:xfrm>
            <a:off x="323528" y="6381328"/>
            <a:ext cx="46805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a:t>
            </a:r>
            <a:r>
              <a:rPr lang="fr-FR" sz="1600" b="1" dirty="0">
                <a:solidFill>
                  <a:schemeClr val="tx1"/>
                </a:solidFill>
              </a:rPr>
              <a:t>contrôle interne comptable : concepts de base</a:t>
            </a:r>
          </a:p>
        </p:txBody>
      </p:sp>
    </p:spTree>
    <p:extLst>
      <p:ext uri="{BB962C8B-B14F-4D97-AF65-F5344CB8AC3E}">
        <p14:creationId xmlns:p14="http://schemas.microsoft.com/office/powerpoint/2010/main" val="409987253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612" y="476672"/>
            <a:ext cx="8739868" cy="1368152"/>
          </a:xfrm>
        </p:spPr>
        <p:txBody>
          <a:bodyPr>
            <a:normAutofit/>
          </a:bodyPr>
          <a:lstStyle/>
          <a:p>
            <a:pPr marL="0" indent="0">
              <a:buNone/>
            </a:pPr>
            <a:r>
              <a:rPr lang="fr-FR" sz="2400" b="1" i="1" dirty="0" smtClean="0">
                <a:solidFill>
                  <a:schemeClr val="accent5">
                    <a:lumMod val="75000"/>
                  </a:schemeClr>
                </a:solidFill>
              </a:rPr>
              <a:t>Le dispositif du contrôle interne comptable s'articule avec la notion de « processus comptable »</a:t>
            </a:r>
            <a:r>
              <a:rPr lang="fr-FR" sz="2400" b="1" dirty="0" smtClean="0">
                <a:solidFill>
                  <a:schemeClr val="accent5">
                    <a:lumMod val="75000"/>
                  </a:schemeClr>
                </a:solidFill>
              </a:rPr>
              <a:t>. </a:t>
            </a:r>
          </a:p>
          <a:p>
            <a:pPr marL="0" indent="0">
              <a:buNone/>
            </a:pPr>
            <a:endParaRPr lang="fr-FR" sz="1600" dirty="0"/>
          </a:p>
        </p:txBody>
      </p:sp>
      <p:graphicFrame>
        <p:nvGraphicFramePr>
          <p:cNvPr id="10" name="Diagramme 9"/>
          <p:cNvGraphicFramePr/>
          <p:nvPr>
            <p:extLst>
              <p:ext uri="{D42A27DB-BD31-4B8C-83A1-F6EECF244321}">
                <p14:modId xmlns:p14="http://schemas.microsoft.com/office/powerpoint/2010/main" val="3476480597"/>
              </p:ext>
            </p:extLst>
          </p:nvPr>
        </p:nvGraphicFramePr>
        <p:xfrm>
          <a:off x="2987824" y="1412776"/>
          <a:ext cx="669674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79512" y="260648"/>
            <a:ext cx="8712968"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19</a:t>
            </a:fld>
            <a:endParaRPr lang="fr-FR"/>
          </a:p>
        </p:txBody>
      </p:sp>
      <p:sp>
        <p:nvSpPr>
          <p:cNvPr id="7" name="Rectangle 6"/>
          <p:cNvSpPr/>
          <p:nvPr/>
        </p:nvSpPr>
        <p:spPr>
          <a:xfrm>
            <a:off x="179512" y="6381328"/>
            <a:ext cx="46805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a:t>
            </a:r>
            <a:r>
              <a:rPr lang="fr-FR" sz="1600" b="1" dirty="0">
                <a:solidFill>
                  <a:schemeClr val="tx1"/>
                </a:solidFill>
              </a:rPr>
              <a:t>contrôle interne comptable : concepts de base</a:t>
            </a:r>
          </a:p>
        </p:txBody>
      </p:sp>
      <p:sp>
        <p:nvSpPr>
          <p:cNvPr id="8" name="Espace réservé du contenu 2"/>
          <p:cNvSpPr txBox="1">
            <a:spLocks/>
          </p:cNvSpPr>
          <p:nvPr/>
        </p:nvSpPr>
        <p:spPr>
          <a:xfrm>
            <a:off x="305012" y="2204864"/>
            <a:ext cx="325887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000" dirty="0" smtClean="0"/>
              <a:t>Le processus comptable est un « ensemble de sous-processus et de tâches réalisées par différents acteurs ou entités » pour produire un résultat commun.  </a:t>
            </a:r>
          </a:p>
          <a:p>
            <a:pPr marL="0" indent="0" algn="ctr">
              <a:buFont typeface="Arial" pitchFamily="34" charset="0"/>
              <a:buNone/>
            </a:pPr>
            <a:endParaRPr lang="fr-FR" sz="2000" dirty="0"/>
          </a:p>
        </p:txBody>
      </p:sp>
    </p:spTree>
    <p:extLst>
      <p:ext uri="{BB962C8B-B14F-4D97-AF65-F5344CB8AC3E}">
        <p14:creationId xmlns:p14="http://schemas.microsoft.com/office/powerpoint/2010/main" val="173495587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303" y="804786"/>
            <a:ext cx="8229600" cy="5674642"/>
          </a:xfrm>
        </p:spPr>
        <p:txBody>
          <a:bodyPr>
            <a:normAutofit/>
          </a:bodyPr>
          <a:lstStyle/>
          <a:p>
            <a:pPr algn="l">
              <a:spcBef>
                <a:spcPts val="1200"/>
              </a:spcBef>
            </a:pPr>
            <a:r>
              <a:rPr lang="fr-FR" sz="1400" dirty="0"/>
              <a:t/>
            </a:r>
            <a:br>
              <a:rPr lang="fr-FR" sz="1400" dirty="0"/>
            </a:br>
            <a:r>
              <a:rPr lang="fr-FR" sz="1800" b="1" dirty="0" smtClean="0"/>
              <a:t>1 – Propos introductifs </a:t>
            </a:r>
            <a:br>
              <a:rPr lang="fr-FR" sz="1800" b="1" dirty="0" smtClean="0"/>
            </a:br>
            <a:r>
              <a:rPr lang="fr-FR" sz="1800" b="1" dirty="0" smtClean="0"/>
              <a:t/>
            </a:r>
            <a:br>
              <a:rPr lang="fr-FR" sz="1800" b="1" dirty="0" smtClean="0"/>
            </a:br>
            <a:r>
              <a:rPr lang="fr-FR" sz="1800" b="1" dirty="0" smtClean="0"/>
              <a:t>2 - Environnement réglementaire et enjeux</a:t>
            </a:r>
            <a:br>
              <a:rPr lang="fr-FR" sz="1800" b="1" dirty="0" smtClean="0"/>
            </a:br>
            <a:r>
              <a:rPr lang="fr-FR" sz="1800" b="1" dirty="0" smtClean="0"/>
              <a:t/>
            </a:r>
            <a:br>
              <a:rPr lang="fr-FR" sz="1800" b="1" dirty="0" smtClean="0"/>
            </a:br>
            <a:r>
              <a:rPr lang="fr-FR" sz="1800" b="1" dirty="0" smtClean="0"/>
              <a:t>3 - Le contrôle interne comptable : concepts de base</a:t>
            </a:r>
            <a:br>
              <a:rPr lang="fr-FR" sz="1800" b="1" dirty="0" smtClean="0"/>
            </a:br>
            <a:r>
              <a:rPr lang="fr-FR" sz="1600" b="1" dirty="0" smtClean="0"/>
              <a:t>                                   -  Définition et périmètre du contrôle interne comptable</a:t>
            </a:r>
            <a:br>
              <a:rPr lang="fr-FR" sz="1600" b="1" dirty="0" smtClean="0"/>
            </a:br>
            <a:r>
              <a:rPr lang="fr-FR" sz="1600" b="1" dirty="0" smtClean="0"/>
              <a:t>                                   -  Principales caractéristiques du dispositif du contrôle interne</a:t>
            </a:r>
            <a:br>
              <a:rPr lang="fr-FR" sz="1600" b="1" dirty="0" smtClean="0"/>
            </a:br>
            <a:r>
              <a:rPr lang="fr-FR" sz="1600" b="1" dirty="0" smtClean="0"/>
              <a:t/>
            </a:r>
            <a:br>
              <a:rPr lang="fr-FR" sz="1600" b="1" dirty="0" smtClean="0"/>
            </a:br>
            <a:r>
              <a:rPr lang="fr-FR" sz="1800" b="1" dirty="0" smtClean="0"/>
              <a:t>4 - La cartographie des risques</a:t>
            </a:r>
            <a:r>
              <a:rPr lang="fr-FR" sz="1800" b="1" dirty="0"/>
              <a:t> </a:t>
            </a:r>
            <a:r>
              <a:rPr lang="fr-FR" sz="1800" b="1" dirty="0" smtClean="0"/>
              <a:t>et plan d’action</a:t>
            </a:r>
            <a:r>
              <a:rPr lang="fr-FR" sz="1200" dirty="0" smtClean="0">
                <a:solidFill>
                  <a:prstClr val="black"/>
                </a:solidFill>
              </a:rPr>
              <a:t/>
            </a:r>
            <a:br>
              <a:rPr lang="fr-FR" sz="1200" dirty="0" smtClean="0">
                <a:solidFill>
                  <a:prstClr val="black"/>
                </a:solidFill>
              </a:rPr>
            </a:br>
            <a:r>
              <a:rPr lang="fr-FR" sz="1200" dirty="0">
                <a:solidFill>
                  <a:prstClr val="black"/>
                </a:solidFill>
              </a:rPr>
              <a:t/>
            </a:r>
            <a:br>
              <a:rPr lang="fr-FR" sz="1200" dirty="0">
                <a:solidFill>
                  <a:prstClr val="black"/>
                </a:solidFill>
              </a:rPr>
            </a:br>
            <a:r>
              <a:rPr lang="fr-FR" sz="1800" b="1" dirty="0"/>
              <a:t>5- Les trois leviers </a:t>
            </a:r>
            <a:r>
              <a:rPr lang="fr-FR" sz="1800" b="1" dirty="0" smtClean="0"/>
              <a:t>de la démarche de </a:t>
            </a:r>
            <a:r>
              <a:rPr lang="fr-FR" sz="1800" b="1" dirty="0"/>
              <a:t>contrôle interne </a:t>
            </a:r>
            <a:r>
              <a:rPr lang="fr-FR" sz="1800" b="1" dirty="0" smtClean="0"/>
              <a:t>comptable</a:t>
            </a:r>
            <a:br>
              <a:rPr lang="fr-FR" sz="1800" b="1" dirty="0" smtClean="0"/>
            </a:br>
            <a:r>
              <a:rPr lang="fr-FR" sz="1800" b="1" dirty="0"/>
              <a:t> </a:t>
            </a:r>
            <a:r>
              <a:rPr lang="fr-FR" sz="1800" b="1" dirty="0" smtClean="0"/>
              <a:t>           - Levier 1 =&gt; L’organisation des acteurs et des contrôles</a:t>
            </a:r>
            <a:br>
              <a:rPr lang="fr-FR" sz="1800" b="1" dirty="0" smtClean="0"/>
            </a:br>
            <a:r>
              <a:rPr lang="fr-FR" sz="1800" b="1" dirty="0"/>
              <a:t> </a:t>
            </a:r>
            <a:r>
              <a:rPr lang="fr-FR" sz="1800" b="1" dirty="0" smtClean="0"/>
              <a:t>           - Levier 2 =&gt; La documentation des acteurs, des procédures et des risques</a:t>
            </a:r>
            <a:br>
              <a:rPr lang="fr-FR" sz="1800" b="1" dirty="0" smtClean="0"/>
            </a:br>
            <a:r>
              <a:rPr lang="fr-FR" sz="1800" b="1" dirty="0"/>
              <a:t> </a:t>
            </a:r>
            <a:r>
              <a:rPr lang="fr-FR" sz="1800" b="1" dirty="0" smtClean="0"/>
              <a:t>           - Levier 3 =&gt; La traçabilité des opérations financières</a:t>
            </a:r>
            <a:r>
              <a:rPr lang="fr-FR" sz="1600" b="1" dirty="0" smtClean="0"/>
              <a:t/>
            </a:r>
            <a:br>
              <a:rPr lang="fr-FR" sz="1600" b="1" dirty="0" smtClean="0"/>
            </a:br>
            <a:r>
              <a:rPr lang="fr-FR" sz="1800" b="1" dirty="0"/>
              <a:t/>
            </a:r>
            <a:br>
              <a:rPr lang="fr-FR" sz="1800" b="1" dirty="0"/>
            </a:br>
            <a:r>
              <a:rPr lang="fr-FR" sz="1800" b="1" dirty="0" smtClean="0"/>
              <a:t>6 - </a:t>
            </a:r>
            <a:r>
              <a:rPr lang="fr-FR" sz="1800" b="1" dirty="0"/>
              <a:t>Rappel </a:t>
            </a:r>
            <a:r>
              <a:rPr lang="fr-FR" sz="1800" b="1" dirty="0" smtClean="0"/>
              <a:t>de </a:t>
            </a:r>
            <a:r>
              <a:rPr lang="fr-FR" sz="1800" b="1" dirty="0"/>
              <a:t>l’organisation et animation du CIC dans l’académie </a:t>
            </a:r>
            <a:r>
              <a:rPr lang="fr-FR" sz="1800" b="1" dirty="0" smtClean="0"/>
              <a:t/>
            </a:r>
            <a:br>
              <a:rPr lang="fr-FR" sz="1800" b="1" dirty="0" smtClean="0"/>
            </a:br>
            <a:r>
              <a:rPr lang="fr-FR" sz="1800" b="1" dirty="0"/>
              <a:t/>
            </a:r>
            <a:br>
              <a:rPr lang="fr-FR" sz="1800" b="1" dirty="0"/>
            </a:br>
            <a:r>
              <a:rPr lang="fr-FR" sz="1800" b="1" dirty="0" smtClean="0"/>
              <a:t>7 - Questions</a:t>
            </a:r>
            <a:endParaRPr lang="fr-FR" dirty="0"/>
          </a:p>
        </p:txBody>
      </p:sp>
      <p:sp>
        <p:nvSpPr>
          <p:cNvPr id="4" name="ZoneTexte 3"/>
          <p:cNvSpPr txBox="1"/>
          <p:nvPr/>
        </p:nvSpPr>
        <p:spPr>
          <a:xfrm>
            <a:off x="179512" y="260647"/>
            <a:ext cx="7681065" cy="492443"/>
          </a:xfrm>
          <a:prstGeom prst="rect">
            <a:avLst/>
          </a:prstGeom>
          <a:noFill/>
        </p:spPr>
        <p:txBody>
          <a:bodyPr wrap="square" rtlCol="0">
            <a:spAutoFit/>
          </a:bodyPr>
          <a:lstStyle/>
          <a:p>
            <a:r>
              <a:rPr lang="fr-FR" sz="2600" dirty="0" smtClean="0">
                <a:solidFill>
                  <a:schemeClr val="accent1">
                    <a:lumMod val="50000"/>
                  </a:schemeClr>
                </a:solidFill>
              </a:rPr>
              <a:t>SOMMAIRE</a:t>
            </a:r>
            <a:endParaRPr lang="fr-FR" sz="2600" dirty="0">
              <a:solidFill>
                <a:schemeClr val="accent1">
                  <a:lumMod val="50000"/>
                </a:schemeClr>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8757" y="260648"/>
            <a:ext cx="1204403" cy="1512168"/>
          </a:xfrm>
          <a:prstGeom prst="rect">
            <a:avLst/>
          </a:prstGeom>
        </p:spPr>
      </p:pic>
      <p:sp>
        <p:nvSpPr>
          <p:cNvPr id="6" name="Rectangle 5"/>
          <p:cNvSpPr/>
          <p:nvPr/>
        </p:nvSpPr>
        <p:spPr>
          <a:xfrm>
            <a:off x="179512" y="116632"/>
            <a:ext cx="8784976"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F9CE1214-D67D-47E3-87C5-8F82D27BF67C}" type="slidenum">
              <a:rPr lang="fr-FR" smtClean="0"/>
              <a:t>2</a:t>
            </a:fld>
            <a:endParaRPr lang="fr-FR"/>
          </a:p>
        </p:txBody>
      </p:sp>
    </p:spTree>
    <p:extLst>
      <p:ext uri="{BB962C8B-B14F-4D97-AF65-F5344CB8AC3E}">
        <p14:creationId xmlns:p14="http://schemas.microsoft.com/office/powerpoint/2010/main" val="161003573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3933" y="4811668"/>
            <a:ext cx="8428139" cy="1569660"/>
          </a:xfrm>
          <a:prstGeom prst="rect">
            <a:avLst/>
          </a:prstGeom>
          <a:noFill/>
        </p:spPr>
        <p:txBody>
          <a:bodyPr wrap="square" rtlCol="0">
            <a:spAutoFit/>
          </a:bodyPr>
          <a:lstStyle/>
          <a:p>
            <a:pPr algn="ctr"/>
            <a:r>
              <a:rPr lang="fr-FR" sz="2400" dirty="0" smtClean="0"/>
              <a:t>Afin </a:t>
            </a:r>
            <a:r>
              <a:rPr lang="fr-FR" sz="2400" dirty="0"/>
              <a:t>de répondre aux exigences de qualité comptable de la LOLF, des responsables du CIC ont été désignés au sein de chaque </a:t>
            </a:r>
            <a:r>
              <a:rPr lang="fr-FR" sz="2400" dirty="0" smtClean="0"/>
              <a:t>ministère </a:t>
            </a:r>
            <a:r>
              <a:rPr lang="fr-FR" sz="2400" dirty="0"/>
              <a:t>pour fiabiliser, sur un périmètre donné, l’ensemble des procédures et des opérations </a:t>
            </a:r>
            <a:r>
              <a:rPr lang="fr-FR" sz="2400" dirty="0" smtClean="0"/>
              <a:t>comptables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099" y="320663"/>
            <a:ext cx="6097721" cy="4283040"/>
          </a:xfrm>
          <a:prstGeom prst="rect">
            <a:avLst/>
          </a:prstGeom>
        </p:spPr>
      </p:pic>
      <p:sp>
        <p:nvSpPr>
          <p:cNvPr id="7" name="ZoneTexte 6"/>
          <p:cNvSpPr txBox="1"/>
          <p:nvPr/>
        </p:nvSpPr>
        <p:spPr>
          <a:xfrm rot="20941914">
            <a:off x="4528022" y="1471795"/>
            <a:ext cx="972108" cy="707886"/>
          </a:xfrm>
          <a:prstGeom prst="rect">
            <a:avLst/>
          </a:prstGeom>
          <a:noFill/>
        </p:spPr>
        <p:txBody>
          <a:bodyPr wrap="square" rtlCol="0">
            <a:spAutoFit/>
          </a:bodyPr>
          <a:lstStyle/>
          <a:p>
            <a:r>
              <a:rPr lang="fr-FR" sz="4000" b="1" dirty="0" smtClean="0">
                <a:solidFill>
                  <a:schemeClr val="accent5">
                    <a:lumMod val="75000"/>
                  </a:schemeClr>
                </a:solidFill>
              </a:rPr>
              <a:t>CIC</a:t>
            </a:r>
            <a:endParaRPr lang="fr-FR" sz="4000" b="1" dirty="0">
              <a:solidFill>
                <a:schemeClr val="accent5">
                  <a:lumMod val="75000"/>
                </a:schemeClr>
              </a:solidFill>
            </a:endParaRPr>
          </a:p>
        </p:txBody>
      </p:sp>
      <p:sp>
        <p:nvSpPr>
          <p:cNvPr id="8" name="Rectangle 7"/>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639793">
            <a:off x="4032135" y="701529"/>
            <a:ext cx="2197308" cy="707886"/>
          </a:xfrm>
          <a:prstGeom prst="rect">
            <a:avLst/>
          </a:prstGeom>
          <a:noFill/>
        </p:spPr>
        <p:txBody>
          <a:bodyPr wrap="square" rtlCol="0">
            <a:spAutoFit/>
          </a:bodyPr>
          <a:lstStyle/>
          <a:p>
            <a:r>
              <a:rPr lang="fr-FR" sz="4000" b="1" dirty="0" smtClean="0">
                <a:solidFill>
                  <a:schemeClr val="accent5">
                    <a:lumMod val="75000"/>
                  </a:schemeClr>
                </a:solidFill>
              </a:rPr>
              <a:t>Réseau</a:t>
            </a:r>
            <a:endParaRPr lang="fr-FR" sz="4000" b="1" dirty="0">
              <a:solidFill>
                <a:schemeClr val="accent5">
                  <a:lumMod val="75000"/>
                </a:schemeClr>
              </a:solidFill>
            </a:endParaRPr>
          </a:p>
        </p:txBody>
      </p:sp>
      <p:sp>
        <p:nvSpPr>
          <p:cNvPr id="2" name="ZoneTexte 1"/>
          <p:cNvSpPr txBox="1"/>
          <p:nvPr/>
        </p:nvSpPr>
        <p:spPr>
          <a:xfrm rot="20672203">
            <a:off x="3940854" y="4292585"/>
            <a:ext cx="1334295" cy="400110"/>
          </a:xfrm>
          <a:prstGeom prst="rect">
            <a:avLst/>
          </a:prstGeom>
          <a:noFill/>
        </p:spPr>
        <p:txBody>
          <a:bodyPr wrap="square" rtlCol="0">
            <a:spAutoFit/>
          </a:bodyPr>
          <a:lstStyle/>
          <a:p>
            <a:pPr algn="ctr"/>
            <a:r>
              <a:rPr lang="fr-FR" sz="2000" b="1" dirty="0" smtClean="0">
                <a:solidFill>
                  <a:schemeClr val="accent3">
                    <a:lumMod val="50000"/>
                  </a:schemeClr>
                </a:solidFill>
              </a:rPr>
              <a:t>Education</a:t>
            </a:r>
            <a:endParaRPr lang="fr-FR" sz="2000" b="1" dirty="0">
              <a:solidFill>
                <a:schemeClr val="accent3">
                  <a:lumMod val="50000"/>
                </a:schemeClr>
              </a:solidFill>
            </a:endParaRPr>
          </a:p>
        </p:txBody>
      </p:sp>
      <p:sp>
        <p:nvSpPr>
          <p:cNvPr id="10" name="ZoneTexte 9"/>
          <p:cNvSpPr txBox="1"/>
          <p:nvPr/>
        </p:nvSpPr>
        <p:spPr>
          <a:xfrm rot="20179458">
            <a:off x="6266481" y="623769"/>
            <a:ext cx="1419497" cy="461665"/>
          </a:xfrm>
          <a:prstGeom prst="rect">
            <a:avLst/>
          </a:prstGeom>
          <a:noFill/>
        </p:spPr>
        <p:txBody>
          <a:bodyPr wrap="square" rtlCol="0">
            <a:spAutoFit/>
          </a:bodyPr>
          <a:lstStyle/>
          <a:p>
            <a:pPr algn="ctr"/>
            <a:r>
              <a:rPr lang="fr-FR" sz="2400" b="1" dirty="0" smtClean="0">
                <a:solidFill>
                  <a:schemeClr val="accent3">
                    <a:lumMod val="50000"/>
                  </a:schemeClr>
                </a:solidFill>
              </a:rPr>
              <a:t>Défense</a:t>
            </a:r>
            <a:endParaRPr lang="fr-FR" sz="2400" b="1" dirty="0">
              <a:solidFill>
                <a:schemeClr val="accent3">
                  <a:lumMod val="50000"/>
                </a:schemeClr>
              </a:solidFill>
            </a:endParaRPr>
          </a:p>
        </p:txBody>
      </p:sp>
      <p:sp>
        <p:nvSpPr>
          <p:cNvPr id="11" name="ZoneTexte 10"/>
          <p:cNvSpPr txBox="1"/>
          <p:nvPr/>
        </p:nvSpPr>
        <p:spPr>
          <a:xfrm rot="1699947">
            <a:off x="7724467" y="1272942"/>
            <a:ext cx="1152127" cy="400110"/>
          </a:xfrm>
          <a:prstGeom prst="rect">
            <a:avLst/>
          </a:prstGeom>
          <a:noFill/>
        </p:spPr>
        <p:txBody>
          <a:bodyPr wrap="square" rtlCol="0">
            <a:spAutoFit/>
          </a:bodyPr>
          <a:lstStyle/>
          <a:p>
            <a:pPr algn="ctr"/>
            <a:r>
              <a:rPr lang="fr-FR" sz="2000" b="1" dirty="0" smtClean="0">
                <a:solidFill>
                  <a:schemeClr val="accent3">
                    <a:lumMod val="50000"/>
                  </a:schemeClr>
                </a:solidFill>
              </a:rPr>
              <a:t>justice</a:t>
            </a:r>
            <a:endParaRPr lang="fr-FR" sz="2000" b="1" dirty="0">
              <a:solidFill>
                <a:schemeClr val="accent3">
                  <a:lumMod val="50000"/>
                </a:schemeClr>
              </a:solidFill>
            </a:endParaRPr>
          </a:p>
        </p:txBody>
      </p:sp>
      <p:sp>
        <p:nvSpPr>
          <p:cNvPr id="12" name="ZoneTexte 11"/>
          <p:cNvSpPr txBox="1"/>
          <p:nvPr/>
        </p:nvSpPr>
        <p:spPr>
          <a:xfrm rot="21423132">
            <a:off x="2494875" y="417733"/>
            <a:ext cx="1152127" cy="461665"/>
          </a:xfrm>
          <a:prstGeom prst="rect">
            <a:avLst/>
          </a:prstGeom>
          <a:noFill/>
        </p:spPr>
        <p:txBody>
          <a:bodyPr wrap="square" rtlCol="0">
            <a:spAutoFit/>
          </a:bodyPr>
          <a:lstStyle/>
          <a:p>
            <a:pPr algn="ctr"/>
            <a:r>
              <a:rPr lang="fr-FR" sz="2400" b="1" dirty="0" smtClean="0">
                <a:solidFill>
                  <a:schemeClr val="accent3">
                    <a:lumMod val="50000"/>
                  </a:schemeClr>
                </a:solidFill>
              </a:rPr>
              <a:t>Santé</a:t>
            </a:r>
            <a:endParaRPr lang="fr-FR" sz="2400" b="1" dirty="0">
              <a:solidFill>
                <a:schemeClr val="accent3">
                  <a:lumMod val="50000"/>
                </a:schemeClr>
              </a:solidFill>
            </a:endParaRPr>
          </a:p>
        </p:txBody>
      </p:sp>
      <p:sp>
        <p:nvSpPr>
          <p:cNvPr id="13" name="ZoneTexte 12"/>
          <p:cNvSpPr txBox="1"/>
          <p:nvPr/>
        </p:nvSpPr>
        <p:spPr>
          <a:xfrm rot="20672203">
            <a:off x="7040364" y="3685947"/>
            <a:ext cx="1670402" cy="707886"/>
          </a:xfrm>
          <a:prstGeom prst="rect">
            <a:avLst/>
          </a:prstGeom>
          <a:noFill/>
        </p:spPr>
        <p:txBody>
          <a:bodyPr wrap="square" rtlCol="0">
            <a:spAutoFit/>
          </a:bodyPr>
          <a:lstStyle/>
          <a:p>
            <a:pPr algn="ctr"/>
            <a:r>
              <a:rPr lang="fr-FR" sz="2000" b="1" dirty="0" smtClean="0">
                <a:solidFill>
                  <a:schemeClr val="accent3">
                    <a:lumMod val="50000"/>
                  </a:schemeClr>
                </a:solidFill>
              </a:rPr>
              <a:t>Affaires étrangères</a:t>
            </a:r>
            <a:endParaRPr lang="fr-FR" sz="2000" b="1" dirty="0">
              <a:solidFill>
                <a:schemeClr val="accent3">
                  <a:lumMod val="50000"/>
                </a:schemeClr>
              </a:solidFill>
            </a:endParaRPr>
          </a:p>
        </p:txBody>
      </p:sp>
      <p:sp>
        <p:nvSpPr>
          <p:cNvPr id="15" name="ZoneTexte 14"/>
          <p:cNvSpPr txBox="1"/>
          <p:nvPr/>
        </p:nvSpPr>
        <p:spPr>
          <a:xfrm rot="1077844">
            <a:off x="1187476" y="3897013"/>
            <a:ext cx="1498124" cy="461665"/>
          </a:xfrm>
          <a:prstGeom prst="rect">
            <a:avLst/>
          </a:prstGeom>
          <a:noFill/>
        </p:spPr>
        <p:txBody>
          <a:bodyPr wrap="square" rtlCol="0">
            <a:spAutoFit/>
          </a:bodyPr>
          <a:lstStyle/>
          <a:p>
            <a:pPr algn="ctr"/>
            <a:r>
              <a:rPr lang="fr-FR" sz="2400" b="1" dirty="0" smtClean="0">
                <a:solidFill>
                  <a:schemeClr val="accent3">
                    <a:lumMod val="50000"/>
                  </a:schemeClr>
                </a:solidFill>
              </a:rPr>
              <a:t>intérieur</a:t>
            </a:r>
            <a:endParaRPr lang="fr-FR" sz="2400" b="1" dirty="0">
              <a:solidFill>
                <a:schemeClr val="accent3">
                  <a:lumMod val="50000"/>
                </a:schemeClr>
              </a:solidFill>
            </a:endParaRPr>
          </a:p>
        </p:txBody>
      </p:sp>
      <p:sp>
        <p:nvSpPr>
          <p:cNvPr id="16" name="ZoneTexte 15"/>
          <p:cNvSpPr txBox="1"/>
          <p:nvPr/>
        </p:nvSpPr>
        <p:spPr>
          <a:xfrm rot="21196836">
            <a:off x="339918" y="1627629"/>
            <a:ext cx="1518895" cy="369332"/>
          </a:xfrm>
          <a:prstGeom prst="rect">
            <a:avLst/>
          </a:prstGeom>
          <a:noFill/>
        </p:spPr>
        <p:txBody>
          <a:bodyPr wrap="square" rtlCol="0">
            <a:spAutoFit/>
          </a:bodyPr>
          <a:lstStyle/>
          <a:p>
            <a:pPr algn="ctr"/>
            <a:r>
              <a:rPr lang="fr-FR" b="1" dirty="0" smtClean="0">
                <a:solidFill>
                  <a:schemeClr val="accent3">
                    <a:lumMod val="50000"/>
                  </a:schemeClr>
                </a:solidFill>
              </a:rPr>
              <a:t>Agriculture</a:t>
            </a:r>
            <a:endParaRPr lang="fr-FR" b="1" dirty="0">
              <a:solidFill>
                <a:schemeClr val="accent3">
                  <a:lumMod val="50000"/>
                </a:schemeClr>
              </a:solidFill>
            </a:endParaRPr>
          </a:p>
        </p:txBody>
      </p:sp>
      <p:sp>
        <p:nvSpPr>
          <p:cNvPr id="3" name="Espace réservé du numéro de diapositive 2"/>
          <p:cNvSpPr>
            <a:spLocks noGrp="1"/>
          </p:cNvSpPr>
          <p:nvPr>
            <p:ph type="sldNum" sz="quarter" idx="12"/>
          </p:nvPr>
        </p:nvSpPr>
        <p:spPr/>
        <p:txBody>
          <a:bodyPr/>
          <a:lstStyle/>
          <a:p>
            <a:fld id="{F9CE1214-D67D-47E3-87C5-8F82D27BF67C}" type="slidenum">
              <a:rPr lang="fr-FR" smtClean="0"/>
              <a:t>20</a:t>
            </a:fld>
            <a:endParaRPr lang="fr-FR"/>
          </a:p>
        </p:txBody>
      </p:sp>
      <p:sp>
        <p:nvSpPr>
          <p:cNvPr id="18" name="Rectangle 17"/>
          <p:cNvSpPr/>
          <p:nvPr/>
        </p:nvSpPr>
        <p:spPr>
          <a:xfrm>
            <a:off x="323528" y="6381328"/>
            <a:ext cx="46805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a:t>
            </a:r>
            <a:r>
              <a:rPr lang="fr-FR" sz="1600" b="1" dirty="0">
                <a:solidFill>
                  <a:schemeClr val="tx1"/>
                </a:solidFill>
              </a:rPr>
              <a:t>contrôle interne comptable : concepts de base</a:t>
            </a:r>
          </a:p>
        </p:txBody>
      </p:sp>
    </p:spTree>
    <p:extLst>
      <p:ext uri="{BB962C8B-B14F-4D97-AF65-F5344CB8AC3E}">
        <p14:creationId xmlns:p14="http://schemas.microsoft.com/office/powerpoint/2010/main" val="16897088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26953" y="404664"/>
            <a:ext cx="8229600" cy="360040"/>
          </a:xfrm>
        </p:spPr>
        <p:txBody>
          <a:bodyPr>
            <a:noAutofit/>
          </a:bodyPr>
          <a:lstStyle/>
          <a:p>
            <a:pPr marL="0" indent="0">
              <a:buNone/>
            </a:pPr>
            <a:r>
              <a:rPr lang="fr-FR" sz="2400" b="1" i="1" dirty="0" smtClean="0">
                <a:solidFill>
                  <a:schemeClr val="accent5">
                    <a:lumMod val="75000"/>
                  </a:schemeClr>
                </a:solidFill>
              </a:rPr>
              <a:t>Un dispositif fonctionnel décliné à différents niveaux</a:t>
            </a:r>
            <a:endParaRPr lang="fr-FR" sz="2400" b="1" dirty="0" smtClean="0">
              <a:solidFill>
                <a:schemeClr val="accent5">
                  <a:lumMod val="75000"/>
                </a:schemeClr>
              </a:solidFill>
            </a:endParaRPr>
          </a:p>
          <a:p>
            <a:pPr marL="0" indent="0">
              <a:buNone/>
            </a:pPr>
            <a:endParaRPr lang="fr-FR" sz="2400" b="1" dirty="0">
              <a:solidFill>
                <a:srgbClr val="FF0000"/>
              </a:solidFill>
            </a:endParaRPr>
          </a:p>
          <a:p>
            <a:pPr marL="0" indent="0">
              <a:buNone/>
            </a:pPr>
            <a:endParaRPr lang="fr-FR" sz="2400" b="1" dirty="0">
              <a:solidFill>
                <a:srgbClr val="FF0000"/>
              </a:solidFill>
            </a:endParaRPr>
          </a:p>
        </p:txBody>
      </p:sp>
      <p:graphicFrame>
        <p:nvGraphicFramePr>
          <p:cNvPr id="11" name="Diagramme 10"/>
          <p:cNvGraphicFramePr/>
          <p:nvPr>
            <p:extLst>
              <p:ext uri="{D42A27DB-BD31-4B8C-83A1-F6EECF244321}">
                <p14:modId xmlns:p14="http://schemas.microsoft.com/office/powerpoint/2010/main" val="3526568576"/>
              </p:ext>
            </p:extLst>
          </p:nvPr>
        </p:nvGraphicFramePr>
        <p:xfrm>
          <a:off x="2771800" y="1052736"/>
          <a:ext cx="741682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2996952"/>
            <a:ext cx="432048" cy="515166"/>
          </a:xfrm>
          <a:prstGeom prst="rect">
            <a:avLst/>
          </a:prstGeom>
        </p:spPr>
      </p:pic>
      <p:sp>
        <p:nvSpPr>
          <p:cNvPr id="2" name="ZoneTexte 1"/>
          <p:cNvSpPr txBox="1"/>
          <p:nvPr/>
        </p:nvSpPr>
        <p:spPr>
          <a:xfrm>
            <a:off x="313041" y="1117290"/>
            <a:ext cx="4172677" cy="1569660"/>
          </a:xfrm>
          <a:prstGeom prst="rect">
            <a:avLst/>
          </a:prstGeom>
          <a:noFill/>
        </p:spPr>
        <p:txBody>
          <a:bodyPr wrap="square" rtlCol="0">
            <a:spAutoFit/>
          </a:bodyPr>
          <a:lstStyle/>
          <a:p>
            <a:r>
              <a:rPr lang="fr-FR" sz="1600" b="1" dirty="0">
                <a:solidFill>
                  <a:srgbClr val="00B050"/>
                </a:solidFill>
                <a:latin typeface="Verdana-Bold"/>
              </a:rPr>
              <a:t>- Le contrôle interne comptable de premier niveau  </a:t>
            </a:r>
            <a:r>
              <a:rPr lang="fr-FR" sz="1600" dirty="0" smtClean="0">
                <a:solidFill>
                  <a:srgbClr val="231F20"/>
                </a:solidFill>
                <a:latin typeface="Verdana"/>
              </a:rPr>
              <a:t>Il </a:t>
            </a:r>
            <a:r>
              <a:rPr lang="fr-FR" sz="1600" dirty="0">
                <a:solidFill>
                  <a:srgbClr val="231F20"/>
                </a:solidFill>
                <a:latin typeface="Verdana"/>
              </a:rPr>
              <a:t>regroupe l’ensemble des contrôles réalisés au sein d’un service par les acteurs </a:t>
            </a:r>
            <a:r>
              <a:rPr lang="fr-FR" sz="1600" dirty="0" smtClean="0">
                <a:solidFill>
                  <a:srgbClr val="231F20"/>
                </a:solidFill>
                <a:latin typeface="Verdana"/>
              </a:rPr>
              <a:t>directs (personnes à qui sont attribuées des fonctions ayant un impact comptable)</a:t>
            </a:r>
            <a:endParaRPr lang="fr-FR" sz="1600" dirty="0"/>
          </a:p>
        </p:txBody>
      </p:sp>
      <p:sp>
        <p:nvSpPr>
          <p:cNvPr id="12" name="ZoneTexte 11"/>
          <p:cNvSpPr txBox="1"/>
          <p:nvPr/>
        </p:nvSpPr>
        <p:spPr>
          <a:xfrm>
            <a:off x="705298" y="2996952"/>
            <a:ext cx="3780420" cy="1569660"/>
          </a:xfrm>
          <a:prstGeom prst="rect">
            <a:avLst/>
          </a:prstGeom>
          <a:noFill/>
        </p:spPr>
        <p:txBody>
          <a:bodyPr wrap="square" rtlCol="0">
            <a:spAutoFit/>
          </a:bodyPr>
          <a:lstStyle/>
          <a:p>
            <a:r>
              <a:rPr lang="fr-FR" sz="1600" b="1" dirty="0">
                <a:solidFill>
                  <a:srgbClr val="00B050"/>
                </a:solidFill>
                <a:latin typeface="Verdana-Bold"/>
              </a:rPr>
              <a:t>- Le contrôle interne comptable de deuxième niveau </a:t>
            </a:r>
            <a:r>
              <a:rPr lang="fr-FR" sz="1600" dirty="0">
                <a:solidFill>
                  <a:srgbClr val="231F20"/>
                </a:solidFill>
                <a:latin typeface="Verdana-Bold"/>
              </a:rPr>
              <a:t>e</a:t>
            </a:r>
            <a:r>
              <a:rPr lang="fr-FR" sz="1600" dirty="0">
                <a:solidFill>
                  <a:srgbClr val="231F20"/>
                </a:solidFill>
                <a:latin typeface="Verdana"/>
              </a:rPr>
              <a:t>st chargé, sur un périmètre donné, de piloter et de contrôler le dispositif de contrôle interne comptable de premier niveau. </a:t>
            </a:r>
            <a:endParaRPr lang="fr-FR" sz="1600" dirty="0"/>
          </a:p>
        </p:txBody>
      </p:sp>
      <p:sp>
        <p:nvSpPr>
          <p:cNvPr id="13" name="ZoneTexte 12"/>
          <p:cNvSpPr txBox="1"/>
          <p:nvPr/>
        </p:nvSpPr>
        <p:spPr>
          <a:xfrm>
            <a:off x="1979712" y="4797152"/>
            <a:ext cx="3880952" cy="1323439"/>
          </a:xfrm>
          <a:prstGeom prst="rect">
            <a:avLst/>
          </a:prstGeom>
          <a:noFill/>
        </p:spPr>
        <p:txBody>
          <a:bodyPr wrap="square" rtlCol="0">
            <a:spAutoFit/>
          </a:bodyPr>
          <a:lstStyle/>
          <a:p>
            <a:pPr marL="171450" indent="-171450">
              <a:buFontTx/>
              <a:buChar char="-"/>
            </a:pPr>
            <a:r>
              <a:rPr lang="fr-FR" sz="1600" b="1" dirty="0" smtClean="0">
                <a:solidFill>
                  <a:srgbClr val="00B050"/>
                </a:solidFill>
                <a:latin typeface="Verdana-Bold"/>
              </a:rPr>
              <a:t>Le </a:t>
            </a:r>
            <a:r>
              <a:rPr lang="fr-FR" sz="1600" b="1" dirty="0">
                <a:solidFill>
                  <a:srgbClr val="00B050"/>
                </a:solidFill>
                <a:latin typeface="Verdana-Bold"/>
              </a:rPr>
              <a:t>contrôle interne comptable de troisième </a:t>
            </a:r>
            <a:r>
              <a:rPr lang="fr-FR" sz="1600" b="1" dirty="0" smtClean="0">
                <a:solidFill>
                  <a:srgbClr val="00B050"/>
                </a:solidFill>
                <a:latin typeface="Verdana-Bold"/>
              </a:rPr>
              <a:t>niveau</a:t>
            </a:r>
          </a:p>
          <a:p>
            <a:r>
              <a:rPr lang="fr-FR" sz="1600" dirty="0" smtClean="0">
                <a:solidFill>
                  <a:srgbClr val="231F20"/>
                </a:solidFill>
                <a:latin typeface="Verdana"/>
              </a:rPr>
              <a:t>est </a:t>
            </a:r>
            <a:r>
              <a:rPr lang="fr-FR" sz="1600" dirty="0">
                <a:solidFill>
                  <a:srgbClr val="231F20"/>
                </a:solidFill>
                <a:latin typeface="Verdana"/>
              </a:rPr>
              <a:t>un niveau d'animation et de pilotage du dispositif de contrôle interne comptable du ministère</a:t>
            </a:r>
            <a:r>
              <a:rPr lang="fr-FR" sz="1600" dirty="0" smtClean="0">
                <a:solidFill>
                  <a:srgbClr val="231F20"/>
                </a:solidFill>
                <a:latin typeface="Verdana"/>
              </a:rPr>
              <a:t>.</a:t>
            </a:r>
          </a:p>
        </p:txBody>
      </p:sp>
      <p:sp>
        <p:nvSpPr>
          <p:cNvPr id="14" name="Rectangle 13"/>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4072739"/>
            <a:ext cx="432048" cy="515166"/>
          </a:xfrm>
          <a:prstGeom prst="rect">
            <a:avLst/>
          </a:prstGeom>
        </p:spPr>
      </p:pic>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2177754"/>
            <a:ext cx="432048" cy="515166"/>
          </a:xfrm>
          <a:prstGeom prst="rect">
            <a:avLst/>
          </a:prstGeom>
        </p:spPr>
      </p:pic>
      <p:sp>
        <p:nvSpPr>
          <p:cNvPr id="3" name="Flèche courbée vers la gauche 2"/>
          <p:cNvSpPr/>
          <p:nvPr/>
        </p:nvSpPr>
        <p:spPr>
          <a:xfrm rot="17841713">
            <a:off x="6201354" y="1362350"/>
            <a:ext cx="514492" cy="12666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courbée vers la gauche 18"/>
          <p:cNvSpPr/>
          <p:nvPr/>
        </p:nvSpPr>
        <p:spPr>
          <a:xfrm rot="19212519">
            <a:off x="7507010" y="2382708"/>
            <a:ext cx="654112" cy="1467025"/>
          </a:xfrm>
          <a:prstGeom prst="curvedLeftArrow">
            <a:avLst/>
          </a:prstGeom>
          <a:ln>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6902135" y="1995696"/>
            <a:ext cx="1296144" cy="523220"/>
          </a:xfrm>
          <a:prstGeom prst="rect">
            <a:avLst/>
          </a:prstGeom>
          <a:noFill/>
        </p:spPr>
        <p:txBody>
          <a:bodyPr wrap="square" rtlCol="0">
            <a:spAutoFit/>
          </a:bodyPr>
          <a:lstStyle/>
          <a:p>
            <a:pPr algn="ctr"/>
            <a:r>
              <a:rPr lang="fr-FR" sz="1400" dirty="0" smtClean="0"/>
              <a:t>Restitutions + contrôles</a:t>
            </a:r>
            <a:endParaRPr lang="fr-FR" sz="1400" dirty="0"/>
          </a:p>
        </p:txBody>
      </p:sp>
      <p:sp>
        <p:nvSpPr>
          <p:cNvPr id="6" name="Espace réservé du numéro de diapositive 5"/>
          <p:cNvSpPr>
            <a:spLocks noGrp="1"/>
          </p:cNvSpPr>
          <p:nvPr>
            <p:ph type="sldNum" sz="quarter" idx="12"/>
          </p:nvPr>
        </p:nvSpPr>
        <p:spPr/>
        <p:txBody>
          <a:bodyPr/>
          <a:lstStyle/>
          <a:p>
            <a:fld id="{F9CE1214-D67D-47E3-87C5-8F82D27BF67C}" type="slidenum">
              <a:rPr lang="fr-FR" smtClean="0"/>
              <a:t>21</a:t>
            </a:fld>
            <a:endParaRPr lang="fr-FR"/>
          </a:p>
        </p:txBody>
      </p:sp>
      <p:sp>
        <p:nvSpPr>
          <p:cNvPr id="20" name="Rectangle 19"/>
          <p:cNvSpPr/>
          <p:nvPr/>
        </p:nvSpPr>
        <p:spPr>
          <a:xfrm>
            <a:off x="323528" y="6381328"/>
            <a:ext cx="46805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a:t>
            </a:r>
            <a:r>
              <a:rPr lang="fr-FR" sz="1600" b="1" dirty="0">
                <a:solidFill>
                  <a:schemeClr val="tx1"/>
                </a:solidFill>
              </a:rPr>
              <a:t>contrôle interne comptable : concepts de base</a:t>
            </a:r>
          </a:p>
        </p:txBody>
      </p:sp>
    </p:spTree>
    <p:extLst>
      <p:ext uri="{BB962C8B-B14F-4D97-AF65-F5344CB8AC3E}">
        <p14:creationId xmlns:p14="http://schemas.microsoft.com/office/powerpoint/2010/main" val="1754587435"/>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22</a:t>
            </a:fld>
            <a:endParaRPr lang="fr-FR"/>
          </a:p>
        </p:txBody>
      </p:sp>
      <p:sp>
        <p:nvSpPr>
          <p:cNvPr id="5" name="Rectangle 4"/>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8634" y="2929299"/>
            <a:ext cx="8659225" cy="584775"/>
          </a:xfrm>
          <a:prstGeom prst="rect">
            <a:avLst/>
          </a:prstGeom>
        </p:spPr>
        <p:txBody>
          <a:bodyPr wrap="square">
            <a:spAutoFit/>
          </a:bodyPr>
          <a:lstStyle/>
          <a:p>
            <a:r>
              <a:rPr lang="fr-FR" sz="3200" b="1" u="sng" dirty="0" smtClean="0">
                <a:solidFill>
                  <a:schemeClr val="accent5">
                    <a:lumMod val="50000"/>
                  </a:schemeClr>
                </a:solidFill>
              </a:rPr>
              <a:t>4) La cartographie des risques et plan d’action</a:t>
            </a:r>
            <a:endParaRPr lang="fr-FR" sz="3200" b="1" u="sng" dirty="0">
              <a:solidFill>
                <a:schemeClr val="accent5">
                  <a:lumMod val="50000"/>
                </a:schemeClr>
              </a:solidFill>
            </a:endParaRPr>
          </a:p>
        </p:txBody>
      </p:sp>
    </p:spTree>
    <p:extLst>
      <p:ext uri="{BB962C8B-B14F-4D97-AF65-F5344CB8AC3E}">
        <p14:creationId xmlns:p14="http://schemas.microsoft.com/office/powerpoint/2010/main" val="238369974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98634" y="269699"/>
            <a:ext cx="8229600" cy="360040"/>
          </a:xfrm>
        </p:spPr>
        <p:txBody>
          <a:bodyPr>
            <a:normAutofit fontScale="70000" lnSpcReduction="20000"/>
          </a:bodyPr>
          <a:lstStyle/>
          <a:p>
            <a:pPr marL="0" indent="0">
              <a:buNone/>
            </a:pPr>
            <a:r>
              <a:rPr lang="fr-FR" sz="3100" b="1" i="1" dirty="0">
                <a:solidFill>
                  <a:schemeClr val="accent5">
                    <a:lumMod val="75000"/>
                  </a:schemeClr>
                </a:solidFill>
              </a:rPr>
              <a:t>Un dispositif fondé sur une analyse des risques</a:t>
            </a:r>
            <a:endParaRPr lang="fr-FR" sz="3100" b="1" dirty="0">
              <a:solidFill>
                <a:schemeClr val="accent5">
                  <a:lumMod val="75000"/>
                </a:schemeClr>
              </a:solidFill>
            </a:endParaRPr>
          </a:p>
          <a:p>
            <a:pPr marL="0" indent="0">
              <a:buNone/>
            </a:pP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145" y="1439578"/>
            <a:ext cx="4525877" cy="4782665"/>
          </a:xfrm>
          <a:prstGeom prst="rect">
            <a:avLst/>
          </a:prstGeom>
        </p:spPr>
      </p:pic>
      <p:sp>
        <p:nvSpPr>
          <p:cNvPr id="7" name="Organigramme : Connecteur 6"/>
          <p:cNvSpPr/>
          <p:nvPr/>
        </p:nvSpPr>
        <p:spPr>
          <a:xfrm>
            <a:off x="4634867" y="3482512"/>
            <a:ext cx="1184527" cy="100811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Les acquis</a:t>
            </a:r>
            <a:endParaRPr lang="fr-FR" dirty="0">
              <a:solidFill>
                <a:schemeClr val="tx1"/>
              </a:solidFill>
            </a:endParaRPr>
          </a:p>
        </p:txBody>
      </p:sp>
      <p:sp>
        <p:nvSpPr>
          <p:cNvPr id="8" name="Organigramme : Connecteur 7"/>
          <p:cNvSpPr/>
          <p:nvPr/>
        </p:nvSpPr>
        <p:spPr>
          <a:xfrm>
            <a:off x="4108644" y="3299566"/>
            <a:ext cx="432048" cy="432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p>
        </p:txBody>
      </p:sp>
      <p:sp>
        <p:nvSpPr>
          <p:cNvPr id="10" name="Organigramme : Connecteur 9"/>
          <p:cNvSpPr/>
          <p:nvPr/>
        </p:nvSpPr>
        <p:spPr>
          <a:xfrm>
            <a:off x="4654192" y="4862895"/>
            <a:ext cx="432048" cy="432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11" name="Organigramme : Connecteur 10"/>
          <p:cNvSpPr/>
          <p:nvPr/>
        </p:nvSpPr>
        <p:spPr>
          <a:xfrm>
            <a:off x="6188115" y="4329382"/>
            <a:ext cx="432048" cy="432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12" name="Organigramme : Connecteur 11"/>
          <p:cNvSpPr/>
          <p:nvPr/>
        </p:nvSpPr>
        <p:spPr>
          <a:xfrm>
            <a:off x="5756067" y="2375989"/>
            <a:ext cx="432048" cy="432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sp>
        <p:nvSpPr>
          <p:cNvPr id="13" name="Organigramme : Connecteur 12"/>
          <p:cNvSpPr/>
          <p:nvPr/>
        </p:nvSpPr>
        <p:spPr>
          <a:xfrm>
            <a:off x="4113509" y="2282887"/>
            <a:ext cx="432048" cy="432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sp>
        <p:nvSpPr>
          <p:cNvPr id="14" name="Organigramme : Connecteur 13"/>
          <p:cNvSpPr/>
          <p:nvPr/>
        </p:nvSpPr>
        <p:spPr>
          <a:xfrm>
            <a:off x="3142024" y="4185206"/>
            <a:ext cx="432048" cy="432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6</a:t>
            </a:r>
            <a:endParaRPr lang="fr-FR" dirty="0"/>
          </a:p>
        </p:txBody>
      </p:sp>
      <p:sp>
        <p:nvSpPr>
          <p:cNvPr id="15" name="Organigramme : Connecteur 14"/>
          <p:cNvSpPr/>
          <p:nvPr/>
        </p:nvSpPr>
        <p:spPr>
          <a:xfrm>
            <a:off x="5936930" y="5574171"/>
            <a:ext cx="432048" cy="432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7</a:t>
            </a:r>
            <a:endParaRPr lang="fr-FR" dirty="0"/>
          </a:p>
        </p:txBody>
      </p:sp>
      <p:sp>
        <p:nvSpPr>
          <p:cNvPr id="17" name="ZoneTexte 16"/>
          <p:cNvSpPr txBox="1"/>
          <p:nvPr/>
        </p:nvSpPr>
        <p:spPr>
          <a:xfrm>
            <a:off x="1105977" y="3479614"/>
            <a:ext cx="1418405" cy="646331"/>
          </a:xfrm>
          <a:prstGeom prst="rect">
            <a:avLst/>
          </a:prstGeom>
          <a:noFill/>
          <a:ln>
            <a:solidFill>
              <a:schemeClr val="accent1">
                <a:shade val="95000"/>
                <a:satMod val="105000"/>
              </a:schemeClr>
            </a:solidFill>
          </a:ln>
        </p:spPr>
        <p:txBody>
          <a:bodyPr wrap="square" rtlCol="0">
            <a:spAutoFit/>
          </a:bodyPr>
          <a:lstStyle/>
          <a:p>
            <a:pPr algn="ctr"/>
            <a:r>
              <a:rPr lang="fr-FR" sz="1200" b="1" dirty="0" smtClean="0"/>
              <a:t>Découpage de l’activité par processus</a:t>
            </a:r>
            <a:endParaRPr lang="fr-FR" sz="1200" b="1" dirty="0"/>
          </a:p>
        </p:txBody>
      </p:sp>
      <p:cxnSp>
        <p:nvCxnSpPr>
          <p:cNvPr id="19" name="Connecteur droit 18"/>
          <p:cNvCxnSpPr>
            <a:stCxn id="17" idx="3"/>
            <a:endCxn id="8" idx="2"/>
          </p:cNvCxnSpPr>
          <p:nvPr/>
        </p:nvCxnSpPr>
        <p:spPr>
          <a:xfrm flipV="1">
            <a:off x="2524382" y="3515590"/>
            <a:ext cx="1584262" cy="28719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966828" y="5631971"/>
            <a:ext cx="1418405"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smtClean="0"/>
              <a:t>Cartographie des risques comptables</a:t>
            </a:r>
            <a:endParaRPr lang="fr-FR" sz="1200" b="1" dirty="0"/>
          </a:p>
        </p:txBody>
      </p:sp>
      <p:cxnSp>
        <p:nvCxnSpPr>
          <p:cNvPr id="21" name="Connecteur droit 20"/>
          <p:cNvCxnSpPr>
            <a:endCxn id="10" idx="3"/>
          </p:cNvCxnSpPr>
          <p:nvPr/>
        </p:nvCxnSpPr>
        <p:spPr>
          <a:xfrm flipV="1">
            <a:off x="3385233" y="5231671"/>
            <a:ext cx="1332231" cy="703808"/>
          </a:xfrm>
          <a:prstGeom prst="line">
            <a:avLst/>
          </a:prstGeom>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7379618" y="5051716"/>
            <a:ext cx="1418405" cy="461665"/>
          </a:xfrm>
          <a:prstGeom prst="rect">
            <a:avLst/>
          </a:prstGeom>
          <a:noFill/>
          <a:ln>
            <a:solidFill>
              <a:schemeClr val="accent1">
                <a:shade val="95000"/>
                <a:satMod val="105000"/>
              </a:schemeClr>
            </a:solidFill>
          </a:ln>
        </p:spPr>
        <p:txBody>
          <a:bodyPr wrap="square" rtlCol="0">
            <a:spAutoFit/>
          </a:bodyPr>
          <a:lstStyle/>
          <a:p>
            <a:pPr algn="ctr"/>
            <a:r>
              <a:rPr lang="fr-FR" sz="1200" b="1" dirty="0" smtClean="0"/>
              <a:t>Evaluation des risques comptables</a:t>
            </a:r>
            <a:endParaRPr lang="fr-FR" sz="1200" b="1" dirty="0"/>
          </a:p>
        </p:txBody>
      </p:sp>
      <p:cxnSp>
        <p:nvCxnSpPr>
          <p:cNvPr id="25" name="Connecteur droit 24"/>
          <p:cNvCxnSpPr>
            <a:stCxn id="11" idx="6"/>
            <a:endCxn id="23" idx="1"/>
          </p:cNvCxnSpPr>
          <p:nvPr/>
        </p:nvCxnSpPr>
        <p:spPr>
          <a:xfrm>
            <a:off x="6620163" y="4545406"/>
            <a:ext cx="759455" cy="737143"/>
          </a:xfrm>
          <a:prstGeom prst="line">
            <a:avLst/>
          </a:prstGeom>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7002721" y="1499573"/>
            <a:ext cx="1418405" cy="646331"/>
          </a:xfrm>
          <a:prstGeom prst="rect">
            <a:avLst/>
          </a:prstGeom>
          <a:noFill/>
          <a:ln>
            <a:solidFill>
              <a:schemeClr val="accent1">
                <a:shade val="95000"/>
                <a:satMod val="105000"/>
              </a:schemeClr>
            </a:solidFill>
          </a:ln>
        </p:spPr>
        <p:txBody>
          <a:bodyPr wrap="square" rtlCol="0">
            <a:spAutoFit/>
          </a:bodyPr>
          <a:lstStyle/>
          <a:p>
            <a:pPr algn="ctr"/>
            <a:r>
              <a:rPr lang="fr-FR" sz="1200" b="1" dirty="0" smtClean="0"/>
              <a:t>Identification des leviers du contrôle interne</a:t>
            </a:r>
            <a:endParaRPr lang="fr-FR" sz="1200" b="1" dirty="0"/>
          </a:p>
        </p:txBody>
      </p:sp>
      <p:cxnSp>
        <p:nvCxnSpPr>
          <p:cNvPr id="28" name="Connecteur droit 27"/>
          <p:cNvCxnSpPr>
            <a:stCxn id="12" idx="7"/>
          </p:cNvCxnSpPr>
          <p:nvPr/>
        </p:nvCxnSpPr>
        <p:spPr>
          <a:xfrm flipV="1">
            <a:off x="6124843" y="1863776"/>
            <a:ext cx="877115" cy="575485"/>
          </a:xfrm>
          <a:prstGeom prst="line">
            <a:avLst/>
          </a:prstGeom>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1390334" y="2825538"/>
            <a:ext cx="1418405" cy="461665"/>
          </a:xfrm>
          <a:prstGeom prst="rect">
            <a:avLst/>
          </a:prstGeom>
          <a:noFill/>
          <a:ln>
            <a:solidFill>
              <a:schemeClr val="accent1">
                <a:shade val="95000"/>
                <a:satMod val="105000"/>
              </a:schemeClr>
            </a:solidFill>
          </a:ln>
        </p:spPr>
        <p:txBody>
          <a:bodyPr wrap="square" rtlCol="0">
            <a:spAutoFit/>
          </a:bodyPr>
          <a:lstStyle/>
          <a:p>
            <a:pPr algn="ctr"/>
            <a:r>
              <a:rPr lang="fr-FR" sz="1200" b="1" dirty="0" smtClean="0"/>
              <a:t>Elaboration des plans d’action</a:t>
            </a:r>
            <a:endParaRPr lang="fr-FR" sz="1200" b="1" dirty="0"/>
          </a:p>
        </p:txBody>
      </p:sp>
      <p:cxnSp>
        <p:nvCxnSpPr>
          <p:cNvPr id="33" name="Connecteur droit 32"/>
          <p:cNvCxnSpPr>
            <a:stCxn id="30" idx="3"/>
            <a:endCxn id="13" idx="2"/>
          </p:cNvCxnSpPr>
          <p:nvPr/>
        </p:nvCxnSpPr>
        <p:spPr>
          <a:xfrm flipV="1">
            <a:off x="2808739" y="2498911"/>
            <a:ext cx="1304770" cy="557460"/>
          </a:xfrm>
          <a:prstGeom prst="line">
            <a:avLst/>
          </a:prstGeom>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1020520" y="4565836"/>
            <a:ext cx="1418405" cy="461665"/>
          </a:xfrm>
          <a:prstGeom prst="rect">
            <a:avLst/>
          </a:prstGeom>
          <a:noFill/>
          <a:ln>
            <a:solidFill>
              <a:schemeClr val="accent1">
                <a:shade val="95000"/>
                <a:satMod val="105000"/>
              </a:schemeClr>
            </a:solidFill>
          </a:ln>
        </p:spPr>
        <p:txBody>
          <a:bodyPr wrap="square" rtlCol="0">
            <a:spAutoFit/>
          </a:bodyPr>
          <a:lstStyle/>
          <a:p>
            <a:pPr algn="ctr"/>
            <a:r>
              <a:rPr lang="fr-FR" sz="1200" b="1" dirty="0" smtClean="0"/>
              <a:t>Suivi des plans d’action</a:t>
            </a:r>
            <a:endParaRPr lang="fr-FR" sz="1200" b="1" dirty="0"/>
          </a:p>
        </p:txBody>
      </p:sp>
      <p:cxnSp>
        <p:nvCxnSpPr>
          <p:cNvPr id="37" name="Connecteur droit 36"/>
          <p:cNvCxnSpPr>
            <a:endCxn id="14" idx="2"/>
          </p:cNvCxnSpPr>
          <p:nvPr/>
        </p:nvCxnSpPr>
        <p:spPr>
          <a:xfrm flipV="1">
            <a:off x="2432821" y="4401230"/>
            <a:ext cx="709203" cy="324159"/>
          </a:xfrm>
          <a:prstGeom prst="line">
            <a:avLst/>
          </a:prstGeom>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7092280" y="5862803"/>
            <a:ext cx="1418405" cy="461665"/>
          </a:xfrm>
          <a:prstGeom prst="rect">
            <a:avLst/>
          </a:prstGeom>
          <a:noFill/>
          <a:ln>
            <a:solidFill>
              <a:schemeClr val="accent1">
                <a:shade val="95000"/>
                <a:satMod val="105000"/>
              </a:schemeClr>
            </a:solidFill>
          </a:ln>
        </p:spPr>
        <p:txBody>
          <a:bodyPr wrap="square" rtlCol="0">
            <a:spAutoFit/>
          </a:bodyPr>
          <a:lstStyle/>
          <a:p>
            <a:pPr algn="ctr"/>
            <a:r>
              <a:rPr lang="fr-FR" sz="1200" b="1" dirty="0" smtClean="0"/>
              <a:t>Audit du dispositif de contrôle interne</a:t>
            </a:r>
            <a:endParaRPr lang="fr-FR" sz="1200" b="1" dirty="0"/>
          </a:p>
        </p:txBody>
      </p:sp>
      <p:cxnSp>
        <p:nvCxnSpPr>
          <p:cNvPr id="39" name="Connecteur droit 38"/>
          <p:cNvCxnSpPr>
            <a:stCxn id="15" idx="5"/>
            <a:endCxn id="38" idx="1"/>
          </p:cNvCxnSpPr>
          <p:nvPr/>
        </p:nvCxnSpPr>
        <p:spPr>
          <a:xfrm>
            <a:off x="6305706" y="5942947"/>
            <a:ext cx="786574" cy="150689"/>
          </a:xfrm>
          <a:prstGeom prst="line">
            <a:avLst/>
          </a:prstGeom>
        </p:spPr>
        <p:style>
          <a:lnRef idx="1">
            <a:schemeClr val="accent1"/>
          </a:lnRef>
          <a:fillRef idx="0">
            <a:schemeClr val="accent1"/>
          </a:fillRef>
          <a:effectRef idx="0">
            <a:schemeClr val="accent1"/>
          </a:effectRef>
          <a:fontRef idx="minor">
            <a:schemeClr val="tx1"/>
          </a:fontRef>
        </p:style>
      </p:cxnSp>
      <p:sp>
        <p:nvSpPr>
          <p:cNvPr id="41" name="Égal 40"/>
          <p:cNvSpPr/>
          <p:nvPr/>
        </p:nvSpPr>
        <p:spPr>
          <a:xfrm>
            <a:off x="6917761" y="2808037"/>
            <a:ext cx="588497" cy="453170"/>
          </a:xfrm>
          <a:prstGeom prst="mathEqual">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ZoneTexte 41"/>
          <p:cNvSpPr txBox="1"/>
          <p:nvPr/>
        </p:nvSpPr>
        <p:spPr>
          <a:xfrm>
            <a:off x="7493115" y="2594706"/>
            <a:ext cx="1418931" cy="923330"/>
          </a:xfrm>
          <a:prstGeom prst="rect">
            <a:avLst/>
          </a:prstGeom>
          <a:noFill/>
        </p:spPr>
        <p:txBody>
          <a:bodyPr wrap="square" rtlCol="0">
            <a:spAutoFit/>
          </a:bodyPr>
          <a:lstStyle/>
          <a:p>
            <a:pPr algn="ctr"/>
            <a:r>
              <a:rPr lang="fr-FR" dirty="0" smtClean="0"/>
              <a:t>Amélioration de la qualité comptable </a:t>
            </a:r>
            <a:endParaRPr lang="fr-FR" dirty="0"/>
          </a:p>
        </p:txBody>
      </p:sp>
      <p:pic>
        <p:nvPicPr>
          <p:cNvPr id="43" name="Imag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652" y="1467836"/>
            <a:ext cx="627293" cy="747972"/>
          </a:xfrm>
          <a:prstGeom prst="rect">
            <a:avLst/>
          </a:prstGeom>
        </p:spPr>
      </p:pic>
      <p:sp>
        <p:nvSpPr>
          <p:cNvPr id="45" name="ZoneTexte 44"/>
          <p:cNvSpPr txBox="1"/>
          <p:nvPr/>
        </p:nvSpPr>
        <p:spPr>
          <a:xfrm>
            <a:off x="246570" y="1923420"/>
            <a:ext cx="3461334" cy="584775"/>
          </a:xfrm>
          <a:prstGeom prst="rect">
            <a:avLst/>
          </a:prstGeom>
          <a:noFill/>
        </p:spPr>
        <p:txBody>
          <a:bodyPr wrap="square" rtlCol="0">
            <a:spAutoFit/>
          </a:bodyPr>
          <a:lstStyle/>
          <a:p>
            <a:r>
              <a:rPr lang="fr-FR" sz="1600" b="1" u="sng" dirty="0" smtClean="0">
                <a:solidFill>
                  <a:schemeClr val="accent3">
                    <a:lumMod val="50000"/>
                  </a:schemeClr>
                </a:solidFill>
              </a:rPr>
              <a:t>La « spirale » du contrôle interne comptable sur un processus </a:t>
            </a:r>
            <a:endParaRPr lang="fr-FR" sz="1600" b="1" u="sng" dirty="0">
              <a:solidFill>
                <a:schemeClr val="accent3">
                  <a:lumMod val="50000"/>
                </a:schemeClr>
              </a:solidFill>
            </a:endParaRPr>
          </a:p>
        </p:txBody>
      </p:sp>
      <p:sp>
        <p:nvSpPr>
          <p:cNvPr id="2" name="Triangle isocèle 1"/>
          <p:cNvSpPr/>
          <p:nvPr/>
        </p:nvSpPr>
        <p:spPr>
          <a:xfrm rot="18812135">
            <a:off x="6013675" y="1583178"/>
            <a:ext cx="422643" cy="38426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isocèle 31"/>
          <p:cNvSpPr/>
          <p:nvPr/>
        </p:nvSpPr>
        <p:spPr>
          <a:xfrm rot="10573338">
            <a:off x="3936128" y="4219485"/>
            <a:ext cx="422643" cy="38426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F9CE1214-D67D-47E3-87C5-8F82D27BF67C}" type="slidenum">
              <a:rPr lang="fr-FR" smtClean="0"/>
              <a:t>23</a:t>
            </a:fld>
            <a:endParaRPr lang="fr-FR"/>
          </a:p>
        </p:txBody>
      </p:sp>
      <p:sp>
        <p:nvSpPr>
          <p:cNvPr id="36" name="Rectangle 35"/>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4) Cartographie des risques et plan d’action</a:t>
            </a:r>
          </a:p>
        </p:txBody>
      </p:sp>
      <p:pic>
        <p:nvPicPr>
          <p:cNvPr id="44" name="Imag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654" y="570345"/>
            <a:ext cx="711770" cy="748167"/>
          </a:xfrm>
          <a:prstGeom prst="rect">
            <a:avLst/>
          </a:prstGeom>
        </p:spPr>
      </p:pic>
      <p:sp>
        <p:nvSpPr>
          <p:cNvPr id="46" name="ZoneTexte 45"/>
          <p:cNvSpPr txBox="1"/>
          <p:nvPr/>
        </p:nvSpPr>
        <p:spPr>
          <a:xfrm>
            <a:off x="1054770" y="620688"/>
            <a:ext cx="7455915" cy="1015663"/>
          </a:xfrm>
          <a:prstGeom prst="rect">
            <a:avLst/>
          </a:prstGeom>
          <a:noFill/>
        </p:spPr>
        <p:txBody>
          <a:bodyPr wrap="square" rtlCol="0">
            <a:spAutoFit/>
          </a:bodyPr>
          <a:lstStyle/>
          <a:p>
            <a:r>
              <a:rPr lang="fr-FR" sz="2000" b="1" dirty="0" smtClean="0">
                <a:solidFill>
                  <a:schemeClr val="accent3">
                    <a:lumMod val="75000"/>
                  </a:schemeClr>
                </a:solidFill>
              </a:rPr>
              <a:t>La définition du risque =&gt; un risque est un événement potentiel de nature à affecter l’atteinte d’un objectif, en l’occurrence, </a:t>
            </a:r>
            <a:r>
              <a:rPr lang="fr-FR" sz="2000" b="1" u="sng" dirty="0" smtClean="0">
                <a:solidFill>
                  <a:schemeClr val="accent3">
                    <a:lumMod val="75000"/>
                  </a:schemeClr>
                </a:solidFill>
              </a:rPr>
              <a:t>l’objectif de qualité comptable</a:t>
            </a:r>
            <a:r>
              <a:rPr lang="fr-FR" sz="2000" b="1" dirty="0" smtClean="0">
                <a:solidFill>
                  <a:schemeClr val="accent3">
                    <a:lumMod val="75000"/>
                  </a:schemeClr>
                </a:solidFill>
              </a:rPr>
              <a:t>.</a:t>
            </a:r>
            <a:endParaRPr lang="fr-FR" sz="2000" b="1" dirty="0">
              <a:solidFill>
                <a:schemeClr val="accent3">
                  <a:lumMod val="75000"/>
                </a:schemeClr>
              </a:solidFill>
            </a:endParaRPr>
          </a:p>
        </p:txBody>
      </p:sp>
    </p:spTree>
    <p:extLst>
      <p:ext uri="{BB962C8B-B14F-4D97-AF65-F5344CB8AC3E}">
        <p14:creationId xmlns:p14="http://schemas.microsoft.com/office/powerpoint/2010/main" val="41059216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24</a:t>
            </a:fld>
            <a:endParaRPr lang="fr-FR"/>
          </a:p>
        </p:txBody>
      </p:sp>
      <p:sp>
        <p:nvSpPr>
          <p:cNvPr id="14" name="ZoneTexte 13"/>
          <p:cNvSpPr txBox="1"/>
          <p:nvPr/>
        </p:nvSpPr>
        <p:spPr>
          <a:xfrm>
            <a:off x="3448433" y="375551"/>
            <a:ext cx="5438841" cy="3754874"/>
          </a:xfrm>
          <a:prstGeom prst="rect">
            <a:avLst/>
          </a:prstGeom>
          <a:noFill/>
        </p:spPr>
        <p:txBody>
          <a:bodyPr wrap="square" rtlCol="0">
            <a:spAutoFit/>
          </a:bodyPr>
          <a:lstStyle/>
          <a:p>
            <a:endParaRPr lang="fr-FR" dirty="0"/>
          </a:p>
          <a:p>
            <a:r>
              <a:rPr lang="fr-FR" sz="2000" dirty="0" smtClean="0"/>
              <a:t>Fixer </a:t>
            </a:r>
            <a:r>
              <a:rPr lang="fr-FR" sz="2000" dirty="0"/>
              <a:t>des objectifs est une condition préalable à l'évaluation des risques. </a:t>
            </a:r>
            <a:endParaRPr lang="fr-FR" sz="2000" dirty="0" smtClean="0"/>
          </a:p>
          <a:p>
            <a:endParaRPr lang="fr-FR" sz="2000" dirty="0"/>
          </a:p>
          <a:p>
            <a:r>
              <a:rPr lang="fr-FR" sz="2000" dirty="0" smtClean="0"/>
              <a:t>Le </a:t>
            </a:r>
            <a:r>
              <a:rPr lang="fr-FR" sz="2000" dirty="0"/>
              <a:t>«responsable» doit </a:t>
            </a:r>
            <a:r>
              <a:rPr lang="fr-FR" sz="2000" dirty="0" smtClean="0"/>
              <a:t>se fixer </a:t>
            </a:r>
            <a:r>
              <a:rPr lang="fr-FR" sz="2000" dirty="0"/>
              <a:t>des objectifs avant d'identifier les risques comptables qui sont susceptibles d'avoir un </a:t>
            </a:r>
            <a:r>
              <a:rPr lang="fr-FR" sz="2000" dirty="0" smtClean="0"/>
              <a:t>impact sur </a:t>
            </a:r>
            <a:r>
              <a:rPr lang="fr-FR" sz="2000" dirty="0"/>
              <a:t>la qualité comptable</a:t>
            </a:r>
            <a:r>
              <a:rPr lang="fr-FR" sz="2000" dirty="0" smtClean="0"/>
              <a:t>.</a:t>
            </a:r>
          </a:p>
          <a:p>
            <a:endParaRPr lang="fr-FR" sz="2000" dirty="0"/>
          </a:p>
          <a:p>
            <a:r>
              <a:rPr lang="fr-FR" sz="2000" dirty="0" smtClean="0"/>
              <a:t>L'accent </a:t>
            </a:r>
            <a:r>
              <a:rPr lang="fr-FR" sz="2000" dirty="0"/>
              <a:t>doit être mis naturellement sur les zones présentant le risque maximum, pour </a:t>
            </a:r>
            <a:r>
              <a:rPr lang="fr-FR" sz="2000" dirty="0" smtClean="0"/>
              <a:t>renforcer le </a:t>
            </a:r>
            <a:r>
              <a:rPr lang="fr-FR" sz="2000" dirty="0"/>
              <a:t>dispositif de contrôle interne comptable.</a:t>
            </a:r>
          </a:p>
        </p:txBody>
      </p:sp>
      <p:grpSp>
        <p:nvGrpSpPr>
          <p:cNvPr id="16" name="Groupe 15"/>
          <p:cNvGrpSpPr/>
          <p:nvPr/>
        </p:nvGrpSpPr>
        <p:grpSpPr>
          <a:xfrm>
            <a:off x="410565" y="1036369"/>
            <a:ext cx="3106264" cy="2952328"/>
            <a:chOff x="158130" y="2114482"/>
            <a:chExt cx="3162650" cy="3075430"/>
          </a:xfrm>
        </p:grpSpPr>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517" y="2114482"/>
              <a:ext cx="2952328" cy="2952328"/>
            </a:xfrm>
            <a:prstGeom prst="rect">
              <a:avLst/>
            </a:prstGeom>
          </p:spPr>
        </p:pic>
        <p:sp>
          <p:nvSpPr>
            <p:cNvPr id="18" name="ZoneTexte 17"/>
            <p:cNvSpPr txBox="1"/>
            <p:nvPr/>
          </p:nvSpPr>
          <p:spPr>
            <a:xfrm>
              <a:off x="1592589" y="2997242"/>
              <a:ext cx="1728191" cy="673281"/>
            </a:xfrm>
            <a:prstGeom prst="rect">
              <a:avLst/>
            </a:prstGeom>
            <a:noFill/>
          </p:spPr>
          <p:txBody>
            <a:bodyPr wrap="square" rtlCol="0">
              <a:spAutoFit/>
            </a:bodyPr>
            <a:lstStyle/>
            <a:p>
              <a:r>
                <a:rPr lang="fr-FR" b="1" dirty="0"/>
                <a:t>Fixation des objectifs</a:t>
              </a:r>
            </a:p>
          </p:txBody>
        </p:sp>
        <p:sp>
          <p:nvSpPr>
            <p:cNvPr id="19" name="ZoneTexte 18"/>
            <p:cNvSpPr txBox="1"/>
            <p:nvPr/>
          </p:nvSpPr>
          <p:spPr>
            <a:xfrm rot="2793935">
              <a:off x="1086941" y="3593183"/>
              <a:ext cx="774083" cy="470045"/>
            </a:xfrm>
            <a:prstGeom prst="rect">
              <a:avLst/>
            </a:prstGeom>
            <a:noFill/>
          </p:spPr>
          <p:txBody>
            <a:bodyPr wrap="square" rtlCol="0">
              <a:spAutoFit/>
            </a:bodyPr>
            <a:lstStyle/>
            <a:p>
              <a:pPr algn="ctr"/>
              <a:r>
                <a:rPr lang="fr-FR" sz="2400" b="1" dirty="0" smtClean="0">
                  <a:solidFill>
                    <a:schemeClr val="accent3">
                      <a:lumMod val="75000"/>
                    </a:schemeClr>
                  </a:solidFill>
                </a:rPr>
                <a:t>CIC</a:t>
              </a:r>
              <a:endParaRPr lang="fr-FR" sz="2400" b="1" dirty="0">
                <a:solidFill>
                  <a:schemeClr val="accent3">
                    <a:lumMod val="75000"/>
                  </a:schemeClr>
                </a:solidFill>
              </a:endParaRPr>
            </a:p>
          </p:txBody>
        </p:sp>
        <p:sp>
          <p:nvSpPr>
            <p:cNvPr id="20" name="Rectangle 19"/>
            <p:cNvSpPr/>
            <p:nvPr/>
          </p:nvSpPr>
          <p:spPr>
            <a:xfrm>
              <a:off x="158130" y="4592211"/>
              <a:ext cx="1944215" cy="597701"/>
            </a:xfrm>
            <a:prstGeom prst="rect">
              <a:avLst/>
            </a:prstGeom>
            <a:noFill/>
            <a:scene3d>
              <a:camera prst="isometricBottomDown"/>
              <a:lightRig rig="threePt" dir="t"/>
            </a:scene3d>
          </p:spPr>
          <p:txBody>
            <a:bodyPr wrap="square" lIns="91440" tIns="45720" rIns="91440" bIns="45720">
              <a:spAutoFit/>
            </a:bodyPr>
            <a:lstStyle/>
            <a:p>
              <a:pPr algn="ctr"/>
              <a:r>
                <a:rPr lang="fr-FR" sz="2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2013</a:t>
              </a:r>
              <a:endParaRPr lang="fr-FR" sz="2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3" name="Rectangle 12"/>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4) Cartographie des risques et plan d’action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96" y="4365104"/>
            <a:ext cx="79248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608773"/>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19275" y="404664"/>
            <a:ext cx="8352928" cy="830997"/>
          </a:xfrm>
          <a:prstGeom prst="rect">
            <a:avLst/>
          </a:prstGeom>
          <a:noFill/>
        </p:spPr>
        <p:txBody>
          <a:bodyPr wrap="square" rtlCol="0">
            <a:spAutoFit/>
          </a:bodyPr>
          <a:lstStyle/>
          <a:p>
            <a:r>
              <a:rPr lang="fr-FR" sz="2400" b="1" dirty="0" smtClean="0"/>
              <a:t>L’analyse des risques comptables et financiers va consister à s’interroger </a:t>
            </a:r>
            <a:endParaRPr lang="fr-FR" sz="2400" b="1" dirty="0"/>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25</a:t>
            </a:fld>
            <a:endParaRPr lang="fr-FR"/>
          </a:p>
        </p:txBody>
      </p:sp>
      <p:sp>
        <p:nvSpPr>
          <p:cNvPr id="12" name="ZoneTexte 11"/>
          <p:cNvSpPr txBox="1"/>
          <p:nvPr/>
        </p:nvSpPr>
        <p:spPr>
          <a:xfrm>
            <a:off x="319275" y="4437112"/>
            <a:ext cx="8353754" cy="1692771"/>
          </a:xfrm>
          <a:prstGeom prst="rect">
            <a:avLst/>
          </a:prstGeom>
          <a:noFill/>
        </p:spPr>
        <p:txBody>
          <a:bodyPr wrap="square" rtlCol="0">
            <a:spAutoFit/>
          </a:bodyPr>
          <a:lstStyle/>
          <a:p>
            <a:endParaRPr lang="fr-FR" sz="2000" dirty="0" smtClean="0"/>
          </a:p>
          <a:p>
            <a:pPr marL="285750" indent="-285750">
              <a:buFontTx/>
              <a:buChar char="-"/>
            </a:pPr>
            <a:r>
              <a:rPr lang="fr-FR" sz="2400" b="1" u="sng" dirty="0" smtClean="0">
                <a:solidFill>
                  <a:srgbClr val="C00000"/>
                </a:solidFill>
              </a:rPr>
              <a:t>Les risques de contrôle</a:t>
            </a:r>
          </a:p>
          <a:p>
            <a:pPr marL="285750" indent="-285750">
              <a:buFontTx/>
              <a:buChar char="-"/>
            </a:pPr>
            <a:endParaRPr lang="fr-FR" sz="2000" dirty="0"/>
          </a:p>
          <a:p>
            <a:r>
              <a:rPr lang="fr-FR" sz="2000" dirty="0"/>
              <a:t> Risque lié à un dysfonctionnement du dispositif du contrôle interne : soit que sa conception est inopérante, soit que sa mise en œuvre est lacunaire.</a:t>
            </a:r>
            <a:endParaRPr lang="fr-FR" sz="2000" dirty="0" smtClean="0"/>
          </a:p>
        </p:txBody>
      </p:sp>
      <p:sp>
        <p:nvSpPr>
          <p:cNvPr id="7" name="Rectangle 6"/>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4) Cartographie des risques et plan d’action</a:t>
            </a:r>
          </a:p>
        </p:txBody>
      </p:sp>
      <p:graphicFrame>
        <p:nvGraphicFramePr>
          <p:cNvPr id="3" name="Diagramme 2"/>
          <p:cNvGraphicFramePr/>
          <p:nvPr>
            <p:extLst>
              <p:ext uri="{D42A27DB-BD31-4B8C-83A1-F6EECF244321}">
                <p14:modId xmlns:p14="http://schemas.microsoft.com/office/powerpoint/2010/main" val="1813976438"/>
              </p:ext>
            </p:extLst>
          </p:nvPr>
        </p:nvGraphicFramePr>
        <p:xfrm>
          <a:off x="2430882" y="9807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395536" y="2996952"/>
            <a:ext cx="3024336" cy="1323439"/>
          </a:xfrm>
          <a:prstGeom prst="rect">
            <a:avLst/>
          </a:prstGeom>
          <a:noFill/>
        </p:spPr>
        <p:txBody>
          <a:bodyPr wrap="square" rtlCol="0">
            <a:spAutoFit/>
          </a:bodyPr>
          <a:lstStyle/>
          <a:p>
            <a:pPr algn="ctr"/>
            <a:r>
              <a:rPr lang="fr-FR" sz="2000" b="1" dirty="0">
                <a:solidFill>
                  <a:schemeClr val="accent1">
                    <a:lumMod val="50000"/>
                  </a:schemeClr>
                </a:solidFill>
              </a:rPr>
              <a:t>Un classement des risques en fonction de leur origine, pour hiérarchiser les actions</a:t>
            </a:r>
            <a:r>
              <a:rPr lang="fr-FR" sz="2000" b="1" dirty="0" smtClean="0">
                <a:solidFill>
                  <a:schemeClr val="accent1">
                    <a:lumMod val="50000"/>
                  </a:schemeClr>
                </a:solidFill>
              </a:rPr>
              <a:t>.</a:t>
            </a:r>
            <a:endParaRPr lang="fr-FR" sz="2000" b="1" dirty="0">
              <a:solidFill>
                <a:schemeClr val="accent1">
                  <a:lumMod val="50000"/>
                </a:schemeClr>
              </a:solidFill>
            </a:endParaRPr>
          </a:p>
        </p:txBody>
      </p:sp>
    </p:spTree>
    <p:extLst>
      <p:ext uri="{BB962C8B-B14F-4D97-AF65-F5344CB8AC3E}">
        <p14:creationId xmlns:p14="http://schemas.microsoft.com/office/powerpoint/2010/main" val="1862182430"/>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26</a:t>
            </a:fld>
            <a:endParaRPr lang="fr-FR"/>
          </a:p>
        </p:txBody>
      </p:sp>
      <p:sp>
        <p:nvSpPr>
          <p:cNvPr id="5" name="Rectangle 4"/>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680" y="374567"/>
            <a:ext cx="5261730" cy="5893138"/>
          </a:xfrm>
          <a:prstGeom prst="rect">
            <a:avLst/>
          </a:prstGeom>
        </p:spPr>
      </p:pic>
      <p:sp>
        <p:nvSpPr>
          <p:cNvPr id="12" name="ZoneTexte 11"/>
          <p:cNvSpPr txBox="1"/>
          <p:nvPr/>
        </p:nvSpPr>
        <p:spPr>
          <a:xfrm rot="1118962">
            <a:off x="7108408" y="1986415"/>
            <a:ext cx="1872208" cy="523220"/>
          </a:xfrm>
          <a:prstGeom prst="rect">
            <a:avLst/>
          </a:prstGeom>
          <a:noFill/>
        </p:spPr>
        <p:txBody>
          <a:bodyPr wrap="square" rtlCol="0">
            <a:spAutoFit/>
          </a:bodyPr>
          <a:lstStyle/>
          <a:p>
            <a:pPr algn="ctr"/>
            <a:r>
              <a:rPr lang="fr-FR" sz="2800" b="1" dirty="0" smtClean="0">
                <a:solidFill>
                  <a:schemeClr val="accent3">
                    <a:lumMod val="75000"/>
                  </a:schemeClr>
                </a:solidFill>
              </a:rPr>
              <a:t>INHERENTS</a:t>
            </a:r>
            <a:endParaRPr lang="fr-FR" sz="2800" b="1" dirty="0">
              <a:solidFill>
                <a:schemeClr val="accent3">
                  <a:lumMod val="75000"/>
                </a:schemeClr>
              </a:solidFill>
            </a:endParaRPr>
          </a:p>
        </p:txBody>
      </p:sp>
      <p:sp>
        <p:nvSpPr>
          <p:cNvPr id="10" name="ZoneTexte 9"/>
          <p:cNvSpPr txBox="1"/>
          <p:nvPr/>
        </p:nvSpPr>
        <p:spPr>
          <a:xfrm rot="191160">
            <a:off x="3687477" y="1320382"/>
            <a:ext cx="1872208" cy="523220"/>
          </a:xfrm>
          <a:prstGeom prst="rect">
            <a:avLst/>
          </a:prstGeom>
          <a:noFill/>
        </p:spPr>
        <p:txBody>
          <a:bodyPr wrap="square" rtlCol="0">
            <a:spAutoFit/>
          </a:bodyPr>
          <a:lstStyle/>
          <a:p>
            <a:pPr algn="ctr"/>
            <a:r>
              <a:rPr lang="fr-FR" sz="2800" b="1" dirty="0" smtClean="0">
                <a:solidFill>
                  <a:schemeClr val="accent3">
                    <a:lumMod val="75000"/>
                  </a:schemeClr>
                </a:solidFill>
              </a:rPr>
              <a:t>RISQUES</a:t>
            </a:r>
            <a:endParaRPr lang="fr-FR" sz="2800" b="1" dirty="0">
              <a:solidFill>
                <a:schemeClr val="accent3">
                  <a:lumMod val="75000"/>
                </a:schemeClr>
              </a:solidFill>
            </a:endParaRPr>
          </a:p>
        </p:txBody>
      </p:sp>
      <p:sp>
        <p:nvSpPr>
          <p:cNvPr id="6" name="ZoneTexte 5"/>
          <p:cNvSpPr txBox="1"/>
          <p:nvPr/>
        </p:nvSpPr>
        <p:spPr>
          <a:xfrm>
            <a:off x="611560" y="3550731"/>
            <a:ext cx="3832808" cy="1323439"/>
          </a:xfrm>
          <a:prstGeom prst="rect">
            <a:avLst/>
          </a:prstGeom>
          <a:noFill/>
        </p:spPr>
        <p:txBody>
          <a:bodyPr wrap="square" rtlCol="0">
            <a:spAutoFit/>
          </a:bodyPr>
          <a:lstStyle/>
          <a:p>
            <a:pPr algn="ctr"/>
            <a:r>
              <a:rPr lang="fr-FR" sz="2000" b="1" dirty="0" smtClean="0">
                <a:solidFill>
                  <a:srgbClr val="C00000"/>
                </a:solidFill>
              </a:rPr>
              <a:t>Un risque inhérent doit être maîtrisé mais ne peut être supprimé, à la différence du risque de contrôle</a:t>
            </a:r>
            <a:endParaRPr lang="fr-FR" sz="2000" b="1" dirty="0">
              <a:solidFill>
                <a:srgbClr val="C00000"/>
              </a:solidFill>
            </a:endParaRPr>
          </a:p>
        </p:txBody>
      </p:sp>
      <p:sp>
        <p:nvSpPr>
          <p:cNvPr id="14" name="Ellipse 13"/>
          <p:cNvSpPr/>
          <p:nvPr/>
        </p:nvSpPr>
        <p:spPr>
          <a:xfrm>
            <a:off x="5796810" y="385907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118838" y="4453155"/>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540832" y="4976375"/>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943445" y="3117157"/>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3963767" y="5463775"/>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3530368" y="5877272"/>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7114294" y="3095672"/>
            <a:ext cx="1931387" cy="738664"/>
          </a:xfrm>
          <a:prstGeom prst="rect">
            <a:avLst/>
          </a:prstGeom>
          <a:noFill/>
        </p:spPr>
        <p:txBody>
          <a:bodyPr wrap="square" rtlCol="0">
            <a:spAutoFit/>
          </a:bodyPr>
          <a:lstStyle/>
          <a:p>
            <a:r>
              <a:rPr lang="fr-FR" sz="1400" b="1" dirty="0" smtClean="0"/>
              <a:t>Les </a:t>
            </a:r>
            <a:r>
              <a:rPr lang="fr-FR" sz="1400" b="1" dirty="0"/>
              <a:t>erreurs inhérentes à toutes activités humaines</a:t>
            </a:r>
          </a:p>
        </p:txBody>
      </p:sp>
      <p:sp>
        <p:nvSpPr>
          <p:cNvPr id="22" name="ZoneTexte 21"/>
          <p:cNvSpPr txBox="1"/>
          <p:nvPr/>
        </p:nvSpPr>
        <p:spPr>
          <a:xfrm>
            <a:off x="5939795" y="3929935"/>
            <a:ext cx="2763614" cy="523220"/>
          </a:xfrm>
          <a:prstGeom prst="rect">
            <a:avLst/>
          </a:prstGeom>
          <a:noFill/>
        </p:spPr>
        <p:txBody>
          <a:bodyPr wrap="square" rtlCol="0">
            <a:spAutoFit/>
          </a:bodyPr>
          <a:lstStyle/>
          <a:p>
            <a:r>
              <a:rPr lang="fr-FR" sz="1400" b="1" dirty="0"/>
              <a:t>Les lacunes de formation et de compétence de personnel</a:t>
            </a:r>
          </a:p>
        </p:txBody>
      </p:sp>
      <p:sp>
        <p:nvSpPr>
          <p:cNvPr id="23" name="ZoneTexte 22"/>
          <p:cNvSpPr txBox="1"/>
          <p:nvPr/>
        </p:nvSpPr>
        <p:spPr>
          <a:xfrm>
            <a:off x="5273341" y="4453155"/>
            <a:ext cx="3375914" cy="523220"/>
          </a:xfrm>
          <a:prstGeom prst="rect">
            <a:avLst/>
          </a:prstGeom>
          <a:noFill/>
        </p:spPr>
        <p:txBody>
          <a:bodyPr wrap="square" rtlCol="0">
            <a:spAutoFit/>
          </a:bodyPr>
          <a:lstStyle/>
          <a:p>
            <a:r>
              <a:rPr lang="fr-FR" sz="1400" b="1" dirty="0"/>
              <a:t>Les changements non maîtrisés (administratif, juridique)</a:t>
            </a:r>
          </a:p>
        </p:txBody>
      </p:sp>
      <p:sp>
        <p:nvSpPr>
          <p:cNvPr id="24" name="ZoneTexte 23"/>
          <p:cNvSpPr txBox="1"/>
          <p:nvPr/>
        </p:nvSpPr>
        <p:spPr>
          <a:xfrm>
            <a:off x="4684848" y="4971866"/>
            <a:ext cx="4339125" cy="523220"/>
          </a:xfrm>
          <a:prstGeom prst="rect">
            <a:avLst/>
          </a:prstGeom>
          <a:noFill/>
        </p:spPr>
        <p:txBody>
          <a:bodyPr wrap="square" rtlCol="0">
            <a:spAutoFit/>
          </a:bodyPr>
          <a:lstStyle/>
          <a:p>
            <a:r>
              <a:rPr lang="fr-FR" sz="1400" b="1" dirty="0" smtClean="0"/>
              <a:t>L’absence </a:t>
            </a:r>
            <a:r>
              <a:rPr lang="fr-FR" sz="1400" b="1" dirty="0"/>
              <a:t>de prise en compte des évolution technologiques et </a:t>
            </a:r>
            <a:r>
              <a:rPr lang="fr-FR" sz="1400" b="1" dirty="0" smtClean="0"/>
              <a:t>informatiques (CHORUS, SIHREN, …)</a:t>
            </a:r>
            <a:endParaRPr lang="fr-FR" sz="1400" b="1" dirty="0"/>
          </a:p>
        </p:txBody>
      </p:sp>
      <p:sp>
        <p:nvSpPr>
          <p:cNvPr id="25" name="ZoneTexte 24"/>
          <p:cNvSpPr txBox="1"/>
          <p:nvPr/>
        </p:nvSpPr>
        <p:spPr>
          <a:xfrm>
            <a:off x="4049993" y="5535783"/>
            <a:ext cx="3520009" cy="307777"/>
          </a:xfrm>
          <a:prstGeom prst="rect">
            <a:avLst/>
          </a:prstGeom>
          <a:noFill/>
        </p:spPr>
        <p:txBody>
          <a:bodyPr wrap="square" rtlCol="0">
            <a:spAutoFit/>
          </a:bodyPr>
          <a:lstStyle/>
          <a:p>
            <a:r>
              <a:rPr lang="fr-FR" sz="1400" b="1" dirty="0" smtClean="0"/>
              <a:t>Les </a:t>
            </a:r>
            <a:r>
              <a:rPr lang="fr-FR" sz="1400" b="1" dirty="0"/>
              <a:t>manquements déontologiques</a:t>
            </a:r>
          </a:p>
        </p:txBody>
      </p:sp>
      <p:sp>
        <p:nvSpPr>
          <p:cNvPr id="26" name="ZoneTexte 25"/>
          <p:cNvSpPr txBox="1"/>
          <p:nvPr/>
        </p:nvSpPr>
        <p:spPr>
          <a:xfrm>
            <a:off x="3697642" y="5894572"/>
            <a:ext cx="5260788" cy="307777"/>
          </a:xfrm>
          <a:prstGeom prst="rect">
            <a:avLst/>
          </a:prstGeom>
          <a:noFill/>
        </p:spPr>
        <p:txBody>
          <a:bodyPr wrap="square" rtlCol="0">
            <a:spAutoFit/>
          </a:bodyPr>
          <a:lstStyle/>
          <a:p>
            <a:r>
              <a:rPr lang="fr-FR" sz="1400" b="1" dirty="0"/>
              <a:t>les évènements extérieurs </a:t>
            </a:r>
            <a:r>
              <a:rPr lang="fr-FR" sz="1400" b="1" dirty="0" smtClean="0"/>
              <a:t>(notamment politiques</a:t>
            </a:r>
            <a:r>
              <a:rPr lang="fr-FR" sz="1400" b="1" dirty="0"/>
              <a:t>,…)</a:t>
            </a:r>
          </a:p>
        </p:txBody>
      </p:sp>
      <p:sp>
        <p:nvSpPr>
          <p:cNvPr id="7" name="ZoneTexte 6"/>
          <p:cNvSpPr txBox="1"/>
          <p:nvPr/>
        </p:nvSpPr>
        <p:spPr>
          <a:xfrm>
            <a:off x="213373" y="374567"/>
            <a:ext cx="3484269" cy="2616101"/>
          </a:xfrm>
          <a:prstGeom prst="rect">
            <a:avLst/>
          </a:prstGeom>
          <a:noFill/>
        </p:spPr>
        <p:txBody>
          <a:bodyPr wrap="square" rtlCol="0">
            <a:spAutoFit/>
          </a:bodyPr>
          <a:lstStyle/>
          <a:p>
            <a:pPr marL="285750" indent="-285750">
              <a:buFontTx/>
              <a:buChar char="-"/>
            </a:pPr>
            <a:r>
              <a:rPr lang="fr-FR" sz="2400" b="1" u="sng" dirty="0" smtClean="0">
                <a:solidFill>
                  <a:srgbClr val="C00000"/>
                </a:solidFill>
              </a:rPr>
              <a:t>Les risques inhérents</a:t>
            </a:r>
          </a:p>
          <a:p>
            <a:endParaRPr lang="fr-FR" sz="2000" b="1" u="sng" dirty="0" smtClean="0"/>
          </a:p>
          <a:p>
            <a:r>
              <a:rPr lang="fr-FR" sz="2000" dirty="0" smtClean="0"/>
              <a:t>Risque lié à l’environnement de l’entité ou à la nature de ces activités (risques d’erreur significatives, pour des raisons indépendantes du dispositif du contrôle interne.)</a:t>
            </a:r>
          </a:p>
        </p:txBody>
      </p:sp>
      <p:sp>
        <p:nvSpPr>
          <p:cNvPr id="27" name="Rectangle 26"/>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4) Cartographie des risques et plan d’action</a:t>
            </a:r>
          </a:p>
        </p:txBody>
      </p:sp>
    </p:spTree>
    <p:extLst>
      <p:ext uri="{BB962C8B-B14F-4D97-AF65-F5344CB8AC3E}">
        <p14:creationId xmlns:p14="http://schemas.microsoft.com/office/powerpoint/2010/main" val="15110826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4236" y="662247"/>
            <a:ext cx="4374791" cy="5355312"/>
          </a:xfrm>
          <a:prstGeom prst="rect">
            <a:avLst/>
          </a:prstGeom>
          <a:noFill/>
        </p:spPr>
        <p:txBody>
          <a:bodyPr wrap="square" rtlCol="0">
            <a:spAutoFit/>
          </a:bodyPr>
          <a:lstStyle/>
          <a:p>
            <a:r>
              <a:rPr lang="fr-FR" sz="2400" u="sng" dirty="0" smtClean="0">
                <a:solidFill>
                  <a:srgbClr val="C00000"/>
                </a:solidFill>
              </a:rPr>
              <a:t>Détermination des risques</a:t>
            </a:r>
          </a:p>
          <a:p>
            <a:endParaRPr lang="fr-FR" dirty="0" smtClean="0"/>
          </a:p>
          <a:p>
            <a:r>
              <a:rPr lang="fr-FR" sz="2000" dirty="0"/>
              <a:t>La démarche de détection des risques dépend des situations rencontrées, voire de </a:t>
            </a:r>
            <a:r>
              <a:rPr lang="fr-FR" sz="2000" dirty="0" smtClean="0"/>
              <a:t>l'environnement, de </a:t>
            </a:r>
            <a:r>
              <a:rPr lang="fr-FR" sz="2000" dirty="0"/>
              <a:t>l'attitude de l'encadrement face au risque et du degré de maturité du contrôle interne comptable. </a:t>
            </a:r>
            <a:endParaRPr lang="fr-FR" sz="2000" dirty="0" smtClean="0"/>
          </a:p>
          <a:p>
            <a:endParaRPr lang="fr-FR" sz="2000" dirty="0"/>
          </a:p>
          <a:p>
            <a:r>
              <a:rPr lang="fr-FR" sz="2000" dirty="0" smtClean="0"/>
              <a:t>L'analyse </a:t>
            </a:r>
            <a:r>
              <a:rPr lang="fr-FR" sz="2000" dirty="0"/>
              <a:t>des risques se construit à partir d'éléments objectifs et empiriques. La combinaison </a:t>
            </a:r>
            <a:r>
              <a:rPr lang="fr-FR" sz="2000" dirty="0" smtClean="0"/>
              <a:t>de ces </a:t>
            </a:r>
            <a:r>
              <a:rPr lang="fr-FR" sz="2000" dirty="0"/>
              <a:t>éléments permet en effet de déterminer les processus à forts enjeux et à forts risques, </a:t>
            </a:r>
            <a:r>
              <a:rPr lang="fr-FR" sz="2000" dirty="0" smtClean="0"/>
              <a:t>sur lesquels les </a:t>
            </a:r>
            <a:r>
              <a:rPr lang="fr-FR" sz="2000" dirty="0"/>
              <a:t>acteurs du contrôle interne comptable doivent concentrer </a:t>
            </a:r>
            <a:r>
              <a:rPr lang="fr-FR" sz="2000" dirty="0" smtClean="0"/>
              <a:t>leurs efforts</a:t>
            </a:r>
            <a:r>
              <a:rPr lang="fr-FR" sz="2000" dirty="0"/>
              <a:t>.</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9805" y="1700809"/>
            <a:ext cx="2211037" cy="3316556"/>
          </a:xfrm>
          <a:prstGeom prst="rect">
            <a:avLst/>
          </a:prstGeom>
        </p:spPr>
      </p:pic>
      <p:sp>
        <p:nvSpPr>
          <p:cNvPr id="6" name="ZoneTexte 5"/>
          <p:cNvSpPr txBox="1"/>
          <p:nvPr/>
        </p:nvSpPr>
        <p:spPr>
          <a:xfrm>
            <a:off x="5148064" y="5402795"/>
            <a:ext cx="3318618" cy="954107"/>
          </a:xfrm>
          <a:prstGeom prst="rect">
            <a:avLst/>
          </a:prstGeom>
          <a:noFill/>
        </p:spPr>
        <p:txBody>
          <a:bodyPr wrap="square" rtlCol="0">
            <a:spAutoFit/>
          </a:bodyPr>
          <a:lstStyle/>
          <a:p>
            <a:pPr algn="ctr"/>
            <a:r>
              <a:rPr lang="fr-FR" sz="2800" b="1" dirty="0" smtClean="0">
                <a:solidFill>
                  <a:schemeClr val="accent2">
                    <a:lumMod val="75000"/>
                  </a:schemeClr>
                </a:solidFill>
              </a:rPr>
              <a:t>Détermination des risques</a:t>
            </a:r>
            <a:endParaRPr lang="fr-FR" sz="2800" b="1" dirty="0">
              <a:solidFill>
                <a:schemeClr val="accent2">
                  <a:lumMod val="75000"/>
                </a:schemeClr>
              </a:solidFill>
            </a:endParaRPr>
          </a:p>
        </p:txBody>
      </p:sp>
      <p:sp>
        <p:nvSpPr>
          <p:cNvPr id="7" name="ZoneTexte 6"/>
          <p:cNvSpPr txBox="1"/>
          <p:nvPr/>
        </p:nvSpPr>
        <p:spPr>
          <a:xfrm rot="544074">
            <a:off x="4818828" y="3522615"/>
            <a:ext cx="1725811" cy="1477328"/>
          </a:xfrm>
          <a:prstGeom prst="rect">
            <a:avLst/>
          </a:prstGeom>
          <a:noFill/>
        </p:spPr>
        <p:txBody>
          <a:bodyPr wrap="square" rtlCol="0">
            <a:spAutoFit/>
          </a:bodyPr>
          <a:lstStyle/>
          <a:p>
            <a:pPr algn="ctr"/>
            <a:r>
              <a:rPr lang="fr-FR" b="1" dirty="0" smtClean="0"/>
              <a:t>Observations formulées dans les rapports d’audit interne ou externe</a:t>
            </a:r>
            <a:endParaRPr lang="fr-FR" b="1" dirty="0"/>
          </a:p>
        </p:txBody>
      </p:sp>
      <p:sp>
        <p:nvSpPr>
          <p:cNvPr id="9" name="ZoneTexte 8"/>
          <p:cNvSpPr txBox="1"/>
          <p:nvPr/>
        </p:nvSpPr>
        <p:spPr>
          <a:xfrm rot="1080533">
            <a:off x="7274796" y="3710864"/>
            <a:ext cx="1591630" cy="1323439"/>
          </a:xfrm>
          <a:prstGeom prst="rect">
            <a:avLst/>
          </a:prstGeom>
          <a:noFill/>
        </p:spPr>
        <p:txBody>
          <a:bodyPr wrap="square" rtlCol="0">
            <a:spAutoFit/>
          </a:bodyPr>
          <a:lstStyle/>
          <a:p>
            <a:pPr algn="ctr"/>
            <a:r>
              <a:rPr lang="fr-FR" sz="1600" b="1" dirty="0" smtClean="0"/>
              <a:t>Remarques des différents acteurs du contrôle interne comptable</a:t>
            </a:r>
            <a:endParaRPr lang="fr-FR" sz="1600" b="1" dirty="0"/>
          </a:p>
        </p:txBody>
      </p:sp>
      <p:sp>
        <p:nvSpPr>
          <p:cNvPr id="10" name="ZoneTexte 9"/>
          <p:cNvSpPr txBox="1"/>
          <p:nvPr/>
        </p:nvSpPr>
        <p:spPr>
          <a:xfrm rot="20702533">
            <a:off x="4780750" y="1690910"/>
            <a:ext cx="1707801" cy="1477328"/>
          </a:xfrm>
          <a:prstGeom prst="rect">
            <a:avLst/>
          </a:prstGeom>
          <a:noFill/>
        </p:spPr>
        <p:txBody>
          <a:bodyPr wrap="square" rtlCol="0">
            <a:spAutoFit/>
          </a:bodyPr>
          <a:lstStyle/>
          <a:p>
            <a:pPr algn="ctr"/>
            <a:r>
              <a:rPr lang="fr-FR" b="1" dirty="0" smtClean="0"/>
              <a:t>Résultats des groupes de travail du MEN (référentiels CIC)</a:t>
            </a:r>
            <a:endParaRPr lang="fr-FR" b="1" dirty="0"/>
          </a:p>
        </p:txBody>
      </p:sp>
      <p:sp>
        <p:nvSpPr>
          <p:cNvPr id="11" name="ZoneTexte 10"/>
          <p:cNvSpPr txBox="1"/>
          <p:nvPr/>
        </p:nvSpPr>
        <p:spPr>
          <a:xfrm rot="21384676">
            <a:off x="5259872" y="799362"/>
            <a:ext cx="1380898" cy="646331"/>
          </a:xfrm>
          <a:prstGeom prst="rect">
            <a:avLst/>
          </a:prstGeom>
          <a:noFill/>
        </p:spPr>
        <p:txBody>
          <a:bodyPr wrap="square" rtlCol="0">
            <a:spAutoFit/>
          </a:bodyPr>
          <a:lstStyle/>
          <a:p>
            <a:pPr algn="ctr"/>
            <a:r>
              <a:rPr lang="fr-FR" b="1" dirty="0" smtClean="0"/>
              <a:t>Forts enjeux financiers</a:t>
            </a:r>
            <a:endParaRPr lang="fr-FR" b="1" dirty="0"/>
          </a:p>
        </p:txBody>
      </p:sp>
      <p:sp>
        <p:nvSpPr>
          <p:cNvPr id="12" name="ZoneTexte 11"/>
          <p:cNvSpPr txBox="1"/>
          <p:nvPr/>
        </p:nvSpPr>
        <p:spPr>
          <a:xfrm rot="1252652">
            <a:off x="6771920" y="567320"/>
            <a:ext cx="1591630" cy="923330"/>
          </a:xfrm>
          <a:prstGeom prst="rect">
            <a:avLst/>
          </a:prstGeom>
          <a:noFill/>
        </p:spPr>
        <p:txBody>
          <a:bodyPr wrap="square" rtlCol="0">
            <a:spAutoFit/>
          </a:bodyPr>
          <a:lstStyle/>
          <a:p>
            <a:pPr algn="ctr"/>
            <a:r>
              <a:rPr lang="fr-FR" b="1" dirty="0" smtClean="0"/>
              <a:t>Observations de la cour des comptes</a:t>
            </a:r>
            <a:endParaRPr lang="fr-FR" b="1" dirty="0"/>
          </a:p>
        </p:txBody>
      </p:sp>
      <p:sp>
        <p:nvSpPr>
          <p:cNvPr id="13" name="Rectangle 12"/>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27</a:t>
            </a:fld>
            <a:endParaRPr lang="fr-FR"/>
          </a:p>
        </p:txBody>
      </p:sp>
      <p:sp>
        <p:nvSpPr>
          <p:cNvPr id="14" name="ZoneTexte 13"/>
          <p:cNvSpPr txBox="1"/>
          <p:nvPr/>
        </p:nvSpPr>
        <p:spPr>
          <a:xfrm rot="901825">
            <a:off x="7224363" y="1791497"/>
            <a:ext cx="1692496" cy="1477328"/>
          </a:xfrm>
          <a:prstGeom prst="rect">
            <a:avLst/>
          </a:prstGeom>
          <a:noFill/>
        </p:spPr>
        <p:txBody>
          <a:bodyPr wrap="square" rtlCol="0">
            <a:spAutoFit/>
          </a:bodyPr>
          <a:lstStyle/>
          <a:p>
            <a:pPr algn="ctr"/>
            <a:r>
              <a:rPr lang="fr-FR" b="1" dirty="0" smtClean="0"/>
              <a:t>Signalements </a:t>
            </a:r>
            <a:r>
              <a:rPr lang="fr-FR" b="1" dirty="0"/>
              <a:t>c</a:t>
            </a:r>
            <a:r>
              <a:rPr lang="fr-FR" b="1" dirty="0" smtClean="0"/>
              <a:t>ontrôle hiérarchisé de la dépense (CHD)</a:t>
            </a:r>
            <a:endParaRPr lang="fr-FR" b="1" dirty="0"/>
          </a:p>
        </p:txBody>
      </p:sp>
      <p:sp>
        <p:nvSpPr>
          <p:cNvPr id="16" name="Rectangle 15"/>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4) Cartographie des risques et plan d’action</a:t>
            </a:r>
          </a:p>
        </p:txBody>
      </p:sp>
    </p:spTree>
    <p:extLst>
      <p:ext uri="{BB962C8B-B14F-4D97-AF65-F5344CB8AC3E}">
        <p14:creationId xmlns:p14="http://schemas.microsoft.com/office/powerpoint/2010/main" val="14716202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583" y="173566"/>
            <a:ext cx="1548265" cy="1548265"/>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60009640"/>
              </p:ext>
            </p:extLst>
          </p:nvPr>
        </p:nvGraphicFramePr>
        <p:xfrm>
          <a:off x="236515" y="1916402"/>
          <a:ext cx="8496945" cy="3880087"/>
        </p:xfrm>
        <a:graphic>
          <a:graphicData uri="http://schemas.openxmlformats.org/drawingml/2006/table">
            <a:tbl>
              <a:tblPr>
                <a:tableStyleId>{D7AC3CCA-C797-4891-BE02-D94E43425B78}</a:tableStyleId>
              </a:tblPr>
              <a:tblGrid>
                <a:gridCol w="678076"/>
                <a:gridCol w="904100"/>
                <a:gridCol w="753417"/>
                <a:gridCol w="760752"/>
                <a:gridCol w="792088"/>
                <a:gridCol w="648072"/>
                <a:gridCol w="648072"/>
                <a:gridCol w="576064"/>
                <a:gridCol w="568063"/>
                <a:gridCol w="602734"/>
                <a:gridCol w="773419"/>
                <a:gridCol w="792088"/>
              </a:tblGrid>
              <a:tr h="1440160">
                <a:tc gridSpan="2">
                  <a:txBody>
                    <a:bodyPr/>
                    <a:lstStyle/>
                    <a:p>
                      <a:pPr algn="ctr" fontAlgn="ctr"/>
                      <a:r>
                        <a:rPr lang="fr-FR" sz="1200" u="none" strike="noStrike" dirty="0">
                          <a:effectLst/>
                        </a:rPr>
                        <a:t>Cycle </a:t>
                      </a:r>
                      <a:r>
                        <a:rPr lang="fr-FR" sz="1200" u="none" strike="noStrike" dirty="0" smtClean="0">
                          <a:effectLst/>
                        </a:rPr>
                        <a:t>- charges                                       </a:t>
                      </a:r>
                      <a:r>
                        <a:rPr lang="fr-FR" sz="1200" b="1" u="none" strike="noStrike" dirty="0">
                          <a:solidFill>
                            <a:schemeClr val="tx1"/>
                          </a:solidFill>
                          <a:effectLst/>
                        </a:rPr>
                        <a:t>Exemple de grille d'autodiagnostic</a:t>
                      </a:r>
                      <a:endParaRPr lang="fr-FR" sz="1200" b="1" i="0" u="none" strike="noStrike" dirty="0">
                        <a:solidFill>
                          <a:schemeClr val="tx1"/>
                        </a:solidFill>
                        <a:effectLst/>
                        <a:latin typeface="Calibri"/>
                      </a:endParaRPr>
                    </a:p>
                  </a:txBody>
                  <a:tcPr marL="6644" marR="6644" marT="6644" marB="0" anchor="ctr"/>
                </a:tc>
                <a:tc hMerge="1">
                  <a:txBody>
                    <a:bodyPr/>
                    <a:lstStyle/>
                    <a:p>
                      <a:endParaRPr lang="fr-FR"/>
                    </a:p>
                  </a:txBody>
                  <a:tcPr/>
                </a:tc>
                <a:tc>
                  <a:txBody>
                    <a:bodyPr/>
                    <a:lstStyle/>
                    <a:p>
                      <a:pPr algn="ctr" fontAlgn="ctr"/>
                      <a:r>
                        <a:rPr lang="fr-FR" sz="800" u="none" strike="noStrike" dirty="0">
                          <a:effectLst/>
                        </a:rPr>
                        <a:t>Le </a:t>
                      </a:r>
                      <a:r>
                        <a:rPr lang="fr-FR" sz="800" u="none" strike="noStrike" dirty="0" smtClean="0">
                          <a:effectLst/>
                        </a:rPr>
                        <a:t>"commanditaire" </a:t>
                      </a:r>
                      <a:r>
                        <a:rPr lang="fr-FR" sz="800" u="none" strike="noStrike" dirty="0">
                          <a:effectLst/>
                        </a:rPr>
                        <a:t>est-il habilité ?</a:t>
                      </a:r>
                      <a:endParaRPr lang="fr-FR" sz="800" b="0" i="0" u="none" strike="noStrike" dirty="0">
                        <a:solidFill>
                          <a:schemeClr val="tx1"/>
                        </a:solidFill>
                        <a:effectLst/>
                        <a:latin typeface="Calibri"/>
                      </a:endParaRPr>
                    </a:p>
                  </a:txBody>
                  <a:tcPr marL="6644" marR="6644" marT="6644" marB="0" anchor="ctr"/>
                </a:tc>
                <a:tc>
                  <a:txBody>
                    <a:bodyPr/>
                    <a:lstStyle/>
                    <a:p>
                      <a:pPr algn="ctr" fontAlgn="ctr"/>
                      <a:r>
                        <a:rPr lang="fr-FR" sz="800" u="none" strike="noStrike" dirty="0">
                          <a:effectLst/>
                        </a:rPr>
                        <a:t>La disponibilité d'un solde sur le marché est-elle vérifiée ? </a:t>
                      </a:r>
                      <a:r>
                        <a:rPr lang="fr-FR" sz="800" u="none" strike="noStrike" dirty="0" smtClean="0">
                          <a:effectLst/>
                        </a:rPr>
                        <a:t>Si oui, selon </a:t>
                      </a:r>
                      <a:r>
                        <a:rPr lang="fr-FR" sz="800" u="none" strike="noStrike" dirty="0">
                          <a:effectLst/>
                        </a:rPr>
                        <a:t>quelle procédure ?</a:t>
                      </a:r>
                      <a:endParaRPr lang="fr-FR" sz="800" b="0" i="0" u="none" strike="noStrike" dirty="0">
                        <a:solidFill>
                          <a:schemeClr val="tx1"/>
                        </a:solidFill>
                        <a:effectLst/>
                        <a:latin typeface="Calibri"/>
                      </a:endParaRPr>
                    </a:p>
                  </a:txBody>
                  <a:tcPr marL="6644" marR="6644" marT="6644" marB="0" anchor="ctr"/>
                </a:tc>
                <a:tc>
                  <a:txBody>
                    <a:bodyPr/>
                    <a:lstStyle/>
                    <a:p>
                      <a:pPr algn="ctr" fontAlgn="ctr"/>
                      <a:r>
                        <a:rPr lang="fr-FR" sz="800" u="none" strike="noStrike" dirty="0">
                          <a:effectLst/>
                        </a:rPr>
                        <a:t>Les bons de livraison sont-ils rapprochés des bons de commande ? Existe-t-il des bons de réception ?</a:t>
                      </a:r>
                      <a:endParaRPr lang="fr-FR" sz="800" b="0" i="0" u="none" strike="noStrike" dirty="0">
                        <a:solidFill>
                          <a:schemeClr val="tx1"/>
                        </a:solidFill>
                        <a:effectLst/>
                        <a:latin typeface="Calibri"/>
                      </a:endParaRPr>
                    </a:p>
                  </a:txBody>
                  <a:tcPr marL="6644" marR="6644" marT="6644" marB="0" anchor="ctr"/>
                </a:tc>
                <a:tc>
                  <a:txBody>
                    <a:bodyPr/>
                    <a:lstStyle/>
                    <a:p>
                      <a:pPr algn="ctr" fontAlgn="ctr"/>
                      <a:r>
                        <a:rPr lang="fr-FR" sz="800" u="none" strike="noStrike" dirty="0">
                          <a:effectLst/>
                        </a:rPr>
                        <a:t>Les biens devant faire l'objet d'un suivi en compte de stock le sont-ils?</a:t>
                      </a:r>
                      <a:endParaRPr lang="fr-FR" sz="800" b="0" i="0" u="none" strike="noStrike" dirty="0">
                        <a:solidFill>
                          <a:schemeClr val="tx1"/>
                        </a:solidFill>
                        <a:effectLst/>
                        <a:latin typeface="Calibri"/>
                      </a:endParaRPr>
                    </a:p>
                  </a:txBody>
                  <a:tcPr marL="6644" marR="6644" marT="6644" marB="0" anchor="ctr"/>
                </a:tc>
                <a:tc>
                  <a:txBody>
                    <a:bodyPr/>
                    <a:lstStyle/>
                    <a:p>
                      <a:pPr algn="ctr" fontAlgn="ctr"/>
                      <a:r>
                        <a:rPr lang="fr-FR" sz="800" u="none" strike="noStrike" dirty="0">
                          <a:effectLst/>
                        </a:rPr>
                        <a:t>Un inventaire physique permanent est-il tenu?</a:t>
                      </a:r>
                      <a:endParaRPr lang="fr-FR" sz="800" b="0" i="0" u="none" strike="noStrike" dirty="0">
                        <a:solidFill>
                          <a:schemeClr val="tx1"/>
                        </a:solidFill>
                        <a:effectLst/>
                        <a:latin typeface="Calibri"/>
                      </a:endParaRPr>
                    </a:p>
                  </a:txBody>
                  <a:tcPr marL="6644" marR="6644" marT="6644" marB="0" anchor="ctr"/>
                </a:tc>
                <a:tc>
                  <a:txBody>
                    <a:bodyPr/>
                    <a:lstStyle/>
                    <a:p>
                      <a:pPr algn="ctr" fontAlgn="ctr"/>
                      <a:r>
                        <a:rPr lang="fr-FR" sz="800" u="none" strike="noStrike" dirty="0">
                          <a:effectLst/>
                        </a:rPr>
                        <a:t>Les sorties de stocks sont-elles faites?</a:t>
                      </a:r>
                      <a:endParaRPr lang="fr-FR" sz="800" b="0" i="0" u="none" strike="noStrike" dirty="0">
                        <a:solidFill>
                          <a:schemeClr val="tx1"/>
                        </a:solidFill>
                        <a:effectLst/>
                        <a:latin typeface="Calibri"/>
                      </a:endParaRPr>
                    </a:p>
                  </a:txBody>
                  <a:tcPr marL="6644" marR="6644" marT="6644" marB="0" anchor="ctr"/>
                </a:tc>
                <a:tc>
                  <a:txBody>
                    <a:bodyPr/>
                    <a:lstStyle/>
                    <a:p>
                      <a:pPr algn="ctr" fontAlgn="ctr"/>
                      <a:r>
                        <a:rPr lang="fr-FR" sz="800" u="none" strike="noStrike" dirty="0">
                          <a:effectLst/>
                        </a:rPr>
                        <a:t>Les règles de valorisation des stocks sont-elles respectées?</a:t>
                      </a:r>
                      <a:endParaRPr lang="fr-FR" sz="800" b="0" i="0" u="none" strike="noStrike" dirty="0">
                        <a:solidFill>
                          <a:schemeClr val="tx1"/>
                        </a:solidFill>
                        <a:effectLst/>
                        <a:latin typeface="Calibri"/>
                      </a:endParaRPr>
                    </a:p>
                  </a:txBody>
                  <a:tcPr marL="6644" marR="6644" marT="6644" marB="0" anchor="ctr"/>
                </a:tc>
                <a:tc>
                  <a:txBody>
                    <a:bodyPr/>
                    <a:lstStyle/>
                    <a:p>
                      <a:pPr algn="ctr" fontAlgn="ctr"/>
                      <a:r>
                        <a:rPr lang="fr-FR" sz="800" u="none" strike="noStrike" dirty="0">
                          <a:effectLst/>
                        </a:rPr>
                        <a:t>La date de réception de </a:t>
                      </a:r>
                      <a:r>
                        <a:rPr lang="fr-FR" sz="800" u="none" strike="noStrike" dirty="0" smtClean="0">
                          <a:effectLst/>
                        </a:rPr>
                        <a:t>facture </a:t>
                      </a:r>
                      <a:r>
                        <a:rPr lang="fr-FR" sz="800" u="none" strike="noStrike" dirty="0">
                          <a:effectLst/>
                        </a:rPr>
                        <a:t>est-elle sincère?</a:t>
                      </a:r>
                      <a:endParaRPr lang="fr-FR" sz="800" b="0" i="0" u="none" strike="noStrike" dirty="0">
                        <a:solidFill>
                          <a:schemeClr val="tx1"/>
                        </a:solidFill>
                        <a:effectLst/>
                        <a:latin typeface="Calibri"/>
                      </a:endParaRPr>
                    </a:p>
                  </a:txBody>
                  <a:tcPr marL="6644" marR="6644" marT="6644" marB="0" anchor="ctr"/>
                </a:tc>
                <a:tc>
                  <a:txBody>
                    <a:bodyPr/>
                    <a:lstStyle/>
                    <a:p>
                      <a:pPr algn="ctr" fontAlgn="ctr"/>
                      <a:r>
                        <a:rPr lang="fr-FR" sz="800" u="none" strike="noStrike" dirty="0">
                          <a:effectLst/>
                        </a:rPr>
                        <a:t>La facture est-elle rapprochée du bon de livraison ? Du bon de réception ?</a:t>
                      </a:r>
                      <a:endParaRPr lang="fr-FR" sz="800" b="0" i="0" u="none" strike="noStrike" dirty="0">
                        <a:solidFill>
                          <a:schemeClr val="tx1"/>
                        </a:solidFill>
                        <a:effectLst/>
                        <a:latin typeface="Calibri"/>
                      </a:endParaRPr>
                    </a:p>
                  </a:txBody>
                  <a:tcPr marL="6644" marR="6644" marT="6644" marB="0" anchor="ctr"/>
                </a:tc>
                <a:tc>
                  <a:txBody>
                    <a:bodyPr/>
                    <a:lstStyle/>
                    <a:p>
                      <a:pPr algn="ctr" fontAlgn="ctr"/>
                      <a:r>
                        <a:rPr lang="fr-FR" sz="800" u="none" strike="noStrike" dirty="0">
                          <a:effectLst/>
                        </a:rPr>
                        <a:t>L'attestation du service fait est-elle </a:t>
                      </a:r>
                      <a:r>
                        <a:rPr lang="fr-FR" sz="800" u="none" strike="noStrike" dirty="0" smtClean="0">
                          <a:effectLst/>
                        </a:rPr>
                        <a:t>systématiquement </a:t>
                      </a:r>
                      <a:r>
                        <a:rPr lang="fr-FR" sz="800" u="none" strike="noStrike" dirty="0">
                          <a:effectLst/>
                        </a:rPr>
                        <a:t>contrôlée ?</a:t>
                      </a:r>
                      <a:endParaRPr lang="fr-FR" sz="800" b="0" i="0" u="none" strike="noStrike" dirty="0">
                        <a:solidFill>
                          <a:schemeClr val="tx1"/>
                        </a:solidFill>
                        <a:effectLst/>
                        <a:latin typeface="Calibri"/>
                      </a:endParaRPr>
                    </a:p>
                  </a:txBody>
                  <a:tcPr marL="6644" marR="6644" marT="6644" marB="0" anchor="ctr"/>
                </a:tc>
              </a:tr>
              <a:tr h="432048">
                <a:tc rowSpan="5">
                  <a:txBody>
                    <a:bodyPr/>
                    <a:lstStyle/>
                    <a:p>
                      <a:pPr algn="ctr" fontAlgn="ctr"/>
                      <a:r>
                        <a:rPr lang="fr-FR" sz="1000" u="none" strike="noStrike" dirty="0" smtClean="0">
                          <a:effectLst/>
                        </a:rPr>
                        <a:t>Phase </a:t>
                      </a:r>
                      <a:r>
                        <a:rPr lang="fr-FR" sz="1000" u="none" strike="noStrike" dirty="0">
                          <a:effectLst/>
                        </a:rPr>
                        <a:t>ordonnateur</a:t>
                      </a:r>
                      <a:endParaRPr lang="fr-FR" sz="1000" b="1" i="0" u="none" strike="noStrike" dirty="0">
                        <a:solidFill>
                          <a:schemeClr val="tx1"/>
                        </a:solidFill>
                        <a:effectLst/>
                        <a:latin typeface="Calibri"/>
                      </a:endParaRPr>
                    </a:p>
                  </a:txBody>
                  <a:tcPr marL="6644" marR="6644" marT="6644" marB="0" anchor="ctr"/>
                </a:tc>
                <a:tc>
                  <a:txBody>
                    <a:bodyPr/>
                    <a:lstStyle/>
                    <a:p>
                      <a:pPr algn="l" fontAlgn="b"/>
                      <a:r>
                        <a:rPr lang="fr-FR" sz="1000" u="none" strike="noStrike" dirty="0" smtClean="0">
                          <a:effectLst/>
                        </a:rPr>
                        <a:t>Commande</a:t>
                      </a:r>
                      <a:endParaRPr lang="fr-FR" sz="1000" b="0" i="0" u="none" strike="noStrike" dirty="0">
                        <a:solidFill>
                          <a:schemeClr val="tx1"/>
                        </a:solidFill>
                        <a:effectLst/>
                        <a:latin typeface="Calibri"/>
                      </a:endParaRPr>
                    </a:p>
                  </a:txBody>
                  <a:tcPr marL="6644" marR="6644" marT="6644" marB="0" anchor="ctr"/>
                </a:tc>
                <a:tc>
                  <a:txBody>
                    <a:bodyPr/>
                    <a:lstStyle/>
                    <a:p>
                      <a:pPr algn="ctr" fontAlgn="b"/>
                      <a:endParaRPr lang="fr-FR" sz="1000" b="0" i="0" u="none" strike="noStrike" dirty="0">
                        <a:solidFill>
                          <a:schemeClr val="tx1"/>
                        </a:solidFill>
                        <a:effectLst/>
                        <a:latin typeface="Arial"/>
                      </a:endParaRPr>
                    </a:p>
                  </a:txBody>
                  <a:tcPr marL="6644" marR="6644" marT="6644" marB="0" anchor="ctr"/>
                </a:tc>
                <a:tc>
                  <a:txBody>
                    <a:bodyPr/>
                    <a:lstStyle/>
                    <a:p>
                      <a:pPr algn="ctr" fontAlgn="b"/>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r>
              <a:tr h="504056">
                <a:tc vMerge="1">
                  <a:txBody>
                    <a:bodyPr/>
                    <a:lstStyle/>
                    <a:p>
                      <a:endParaRPr lang="fr-FR"/>
                    </a:p>
                  </a:txBody>
                  <a:tcPr/>
                </a:tc>
                <a:tc>
                  <a:txBody>
                    <a:bodyPr/>
                    <a:lstStyle/>
                    <a:p>
                      <a:pPr algn="l" fontAlgn="b"/>
                      <a:r>
                        <a:rPr lang="fr-FR" sz="1000" u="none" strike="noStrike" dirty="0" smtClean="0">
                          <a:effectLst/>
                        </a:rPr>
                        <a:t>Réception </a:t>
                      </a:r>
                      <a:r>
                        <a:rPr lang="fr-FR" sz="1000" u="none" strike="noStrike" dirty="0">
                          <a:effectLst/>
                        </a:rPr>
                        <a:t>marchandise</a:t>
                      </a:r>
                      <a:endParaRPr lang="fr-FR" sz="1000" b="0" i="0" u="none" strike="noStrike" dirty="0">
                        <a:solidFill>
                          <a:schemeClr val="tx1"/>
                        </a:solidFill>
                        <a:effectLst/>
                        <a:latin typeface="Calibri"/>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r>
              <a:tr h="504056">
                <a:tc vMerge="1">
                  <a:txBody>
                    <a:bodyPr/>
                    <a:lstStyle/>
                    <a:p>
                      <a:endParaRPr lang="fr-FR"/>
                    </a:p>
                  </a:txBody>
                  <a:tcPr/>
                </a:tc>
                <a:tc>
                  <a:txBody>
                    <a:bodyPr/>
                    <a:lstStyle/>
                    <a:p>
                      <a:pPr algn="l" fontAlgn="b"/>
                      <a:r>
                        <a:rPr lang="fr-FR" sz="1000" u="none" strike="noStrike" dirty="0" smtClean="0">
                          <a:effectLst/>
                        </a:rPr>
                        <a:t>Gestion </a:t>
                      </a:r>
                      <a:r>
                        <a:rPr lang="fr-FR" sz="1000" u="none" strike="noStrike" dirty="0">
                          <a:effectLst/>
                        </a:rPr>
                        <a:t>de stock</a:t>
                      </a:r>
                      <a:endParaRPr lang="fr-FR" sz="1000" b="0" i="0" u="none" strike="noStrike" dirty="0">
                        <a:solidFill>
                          <a:schemeClr val="tx1"/>
                        </a:solidFill>
                        <a:effectLst/>
                        <a:latin typeface="Calibri"/>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endParaRPr lang="fr-FR" sz="1000" b="0" i="0" u="none" strike="noStrike" dirty="0">
                        <a:solidFill>
                          <a:schemeClr val="tx1"/>
                        </a:solidFill>
                        <a:effectLst/>
                        <a:latin typeface="Arial"/>
                      </a:endParaRPr>
                    </a:p>
                  </a:txBody>
                  <a:tcPr marL="6644" marR="6644" marT="6644" marB="0" anchor="ctr"/>
                </a:tc>
                <a:tc>
                  <a:txBody>
                    <a:bodyPr/>
                    <a:lstStyle/>
                    <a:p>
                      <a:pPr algn="ctr" fontAlgn="b"/>
                      <a:endParaRPr lang="fr-FR" sz="1000" b="0" i="0" u="none" strike="noStrike" dirty="0">
                        <a:solidFill>
                          <a:schemeClr val="tx1"/>
                        </a:solidFill>
                        <a:effectLst/>
                        <a:latin typeface="Arial"/>
                      </a:endParaRPr>
                    </a:p>
                  </a:txBody>
                  <a:tcPr marL="6644" marR="6644" marT="6644" marB="0" anchor="ctr"/>
                </a:tc>
                <a:tc>
                  <a:txBody>
                    <a:bodyPr/>
                    <a:lstStyle/>
                    <a:p>
                      <a:pPr algn="ctr" fontAlgn="b"/>
                      <a:endParaRPr lang="fr-FR" sz="1000" b="0" i="0" u="none" strike="noStrike" dirty="0">
                        <a:solidFill>
                          <a:schemeClr val="tx1"/>
                        </a:solidFill>
                        <a:effectLst/>
                        <a:latin typeface="Arial"/>
                      </a:endParaRPr>
                    </a:p>
                  </a:txBody>
                  <a:tcPr marL="6644" marR="6644" marT="6644" marB="0" anchor="ctr"/>
                </a:tc>
                <a:tc>
                  <a:txBody>
                    <a:bodyPr/>
                    <a:lstStyle/>
                    <a:p>
                      <a:pPr algn="ctr" fontAlgn="b"/>
                      <a:endParaRPr lang="fr-FR" sz="1000" b="0" i="0" u="none" strike="noStrike" dirty="0">
                        <a:solidFill>
                          <a:schemeClr val="tx1"/>
                        </a:solidFill>
                        <a:effectLst/>
                        <a:latin typeface="Arial"/>
                      </a:endParaRPr>
                    </a:p>
                  </a:txBody>
                  <a:tcPr marL="6644" marR="6644" marT="6644" marB="0" anchor="ctr"/>
                </a:tc>
                <a:tc>
                  <a:txBody>
                    <a:bodyPr/>
                    <a:lstStyle/>
                    <a:p>
                      <a:pPr algn="ctr" fontAlgn="b"/>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r>
              <a:tr h="504056">
                <a:tc vMerge="1">
                  <a:txBody>
                    <a:bodyPr/>
                    <a:lstStyle/>
                    <a:p>
                      <a:endParaRPr lang="fr-FR"/>
                    </a:p>
                  </a:txBody>
                  <a:tcPr/>
                </a:tc>
                <a:tc>
                  <a:txBody>
                    <a:bodyPr/>
                    <a:lstStyle/>
                    <a:p>
                      <a:pPr algn="l" fontAlgn="b"/>
                      <a:r>
                        <a:rPr lang="fr-FR" sz="1000" u="none" strike="noStrike" dirty="0" smtClean="0">
                          <a:effectLst/>
                        </a:rPr>
                        <a:t>Réception </a:t>
                      </a:r>
                      <a:r>
                        <a:rPr lang="fr-FR" sz="1000" u="none" strike="noStrike" dirty="0">
                          <a:effectLst/>
                        </a:rPr>
                        <a:t>facture</a:t>
                      </a:r>
                      <a:endParaRPr lang="fr-FR" sz="1000" b="0" i="0" u="none" strike="noStrike" dirty="0">
                        <a:solidFill>
                          <a:schemeClr val="tx1"/>
                        </a:solidFill>
                        <a:effectLst/>
                        <a:latin typeface="Calibri"/>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r>
              <a:tr h="495711">
                <a:tc vMerge="1">
                  <a:txBody>
                    <a:bodyPr/>
                    <a:lstStyle/>
                    <a:p>
                      <a:endParaRPr lang="fr-FR"/>
                    </a:p>
                  </a:txBody>
                  <a:tcPr/>
                </a:tc>
                <a:tc>
                  <a:txBody>
                    <a:bodyPr/>
                    <a:lstStyle/>
                    <a:p>
                      <a:pPr algn="l" fontAlgn="b"/>
                      <a:r>
                        <a:rPr lang="fr-FR" sz="1000" u="none" strike="noStrike" dirty="0" smtClean="0">
                          <a:effectLst/>
                        </a:rPr>
                        <a:t>Mandatement</a:t>
                      </a:r>
                      <a:endParaRPr lang="fr-FR" sz="1000" b="0" i="0" u="none" strike="noStrike" dirty="0">
                        <a:solidFill>
                          <a:schemeClr val="tx1"/>
                        </a:solidFill>
                        <a:effectLst/>
                        <a:latin typeface="Calibri"/>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a:effectLst/>
                        </a:rPr>
                        <a:t> </a:t>
                      </a:r>
                      <a:endParaRPr lang="fr-FR" sz="1000" b="0" i="0" u="none" strike="noStrike">
                        <a:solidFill>
                          <a:schemeClr val="tx1"/>
                        </a:solidFill>
                        <a:effectLst/>
                        <a:latin typeface="Arial"/>
                      </a:endParaRPr>
                    </a:p>
                  </a:txBody>
                  <a:tcPr marL="6644" marR="6644" marT="6644" marB="0" anchor="ctr"/>
                </a:tc>
                <a:tc>
                  <a:txBody>
                    <a:bodyPr/>
                    <a:lstStyle/>
                    <a:p>
                      <a:pPr algn="ctr" fontAlgn="b"/>
                      <a:r>
                        <a:rPr lang="fr-FR" sz="1000" u="none" strike="noStrike" dirty="0">
                          <a:effectLst/>
                        </a:rPr>
                        <a:t> </a:t>
                      </a:r>
                      <a:endParaRPr lang="fr-FR" sz="1000" b="0" i="0" u="none" strike="noStrike" dirty="0">
                        <a:solidFill>
                          <a:schemeClr val="tx1"/>
                        </a:solidFill>
                        <a:effectLst/>
                        <a:latin typeface="Arial"/>
                      </a:endParaRPr>
                    </a:p>
                  </a:txBody>
                  <a:tcPr marL="6644" marR="6644" marT="6644" marB="0" anchor="ctr"/>
                </a:tc>
              </a:tr>
            </a:tbl>
          </a:graphicData>
        </a:graphic>
      </p:graphicFrame>
      <p:sp>
        <p:nvSpPr>
          <p:cNvPr id="10" name="ZoneTexte 9"/>
          <p:cNvSpPr txBox="1"/>
          <p:nvPr/>
        </p:nvSpPr>
        <p:spPr>
          <a:xfrm>
            <a:off x="2756796" y="398392"/>
            <a:ext cx="6148064" cy="1477328"/>
          </a:xfrm>
          <a:prstGeom prst="rect">
            <a:avLst/>
          </a:prstGeom>
          <a:noFill/>
        </p:spPr>
        <p:txBody>
          <a:bodyPr wrap="square" rtlCol="0">
            <a:spAutoFit/>
          </a:bodyPr>
          <a:lstStyle/>
          <a:p>
            <a:r>
              <a:rPr lang="fr-FR" dirty="0" smtClean="0"/>
              <a:t>L’autodiagnostic est un examen collectif et complet de l’ensemble des activités d’une entité ou d’une structure. Il consiste à mesurer le niveau de performance atteint en identifiant les points forts et les points faibles. Il </a:t>
            </a:r>
            <a:r>
              <a:rPr lang="fr-FR" dirty="0"/>
              <a:t>permet de se situer et d'évaluer le chemin à parcourir pour </a:t>
            </a:r>
            <a:r>
              <a:rPr lang="fr-FR" dirty="0" smtClean="0"/>
              <a:t>progresser …</a:t>
            </a:r>
            <a:endParaRPr lang="fr-FR"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716" y="3428570"/>
            <a:ext cx="288032" cy="288032"/>
          </a:xfrm>
          <a:prstGeom prst="rect">
            <a:avLst/>
          </a:prstGeom>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96" y="3428570"/>
            <a:ext cx="288032" cy="288032"/>
          </a:xfrm>
          <a:prstGeom prst="rect">
            <a:avLst/>
          </a:prstGeom>
        </p:spPr>
      </p:pic>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363355"/>
            <a:ext cx="288032" cy="288032"/>
          </a:xfrm>
          <a:prstGeom prst="rect">
            <a:avLst/>
          </a:prstGeom>
        </p:spPr>
      </p:pic>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033" y="4355697"/>
            <a:ext cx="288032" cy="288032"/>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5492" y="4380420"/>
            <a:ext cx="308716" cy="272716"/>
          </a:xfrm>
          <a:prstGeom prst="rect">
            <a:avLst/>
          </a:prstGeom>
        </p:spPr>
      </p:pic>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857" y="4902772"/>
            <a:ext cx="288032" cy="288032"/>
          </a:xfrm>
          <a:prstGeom prst="rect">
            <a:avLst/>
          </a:prstGeom>
        </p:spPr>
      </p:pic>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929" y="4911156"/>
            <a:ext cx="288032" cy="288032"/>
          </a:xfrm>
          <a:prstGeom prst="rect">
            <a:avLst/>
          </a:prstGeom>
        </p:spPr>
      </p:pic>
      <p:sp>
        <p:nvSpPr>
          <p:cNvPr id="7" name="ZoneTexte 6"/>
          <p:cNvSpPr txBox="1"/>
          <p:nvPr/>
        </p:nvSpPr>
        <p:spPr>
          <a:xfrm rot="20576212">
            <a:off x="227634" y="1028812"/>
            <a:ext cx="1916446" cy="646331"/>
          </a:xfrm>
          <a:prstGeom prst="rect">
            <a:avLst/>
          </a:prstGeom>
          <a:noFill/>
        </p:spPr>
        <p:txBody>
          <a:bodyPr wrap="square" rtlCol="0">
            <a:spAutoFit/>
          </a:bodyPr>
          <a:lstStyle/>
          <a:p>
            <a:r>
              <a:rPr lang="fr-FR" b="1" dirty="0" smtClean="0">
                <a:solidFill>
                  <a:srgbClr val="00B050"/>
                </a:solidFill>
              </a:rPr>
              <a:t> - Grille d’autodiagnostic</a:t>
            </a:r>
            <a:endParaRPr lang="fr-FR" b="1" dirty="0">
              <a:solidFill>
                <a:srgbClr val="00B050"/>
              </a:solidFill>
            </a:endParaRPr>
          </a:p>
        </p:txBody>
      </p:sp>
      <p:sp>
        <p:nvSpPr>
          <p:cNvPr id="22" name="ZoneTexte 21"/>
          <p:cNvSpPr txBox="1"/>
          <p:nvPr/>
        </p:nvSpPr>
        <p:spPr>
          <a:xfrm>
            <a:off x="198634" y="5867399"/>
            <a:ext cx="8693846" cy="307777"/>
          </a:xfrm>
          <a:prstGeom prst="rect">
            <a:avLst/>
          </a:prstGeom>
          <a:noFill/>
        </p:spPr>
        <p:txBody>
          <a:bodyPr wrap="square" rtlCol="0">
            <a:spAutoFit/>
          </a:bodyPr>
          <a:lstStyle/>
          <a:p>
            <a:r>
              <a:rPr lang="fr-FR" sz="1400" b="1" dirty="0" smtClean="0">
                <a:solidFill>
                  <a:srgbClr val="FF0000"/>
                </a:solidFill>
              </a:rPr>
              <a:t>Dans le cas présent, le résultat obtenu indique qu’il est nécessaire de progresser au niveau de la gestion des stocks.</a:t>
            </a:r>
            <a:endParaRPr lang="fr-FR" sz="1400" b="1" dirty="0">
              <a:solidFill>
                <a:srgbClr val="FF0000"/>
              </a:solidFill>
            </a:endParaRPr>
          </a:p>
        </p:txBody>
      </p: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373216"/>
            <a:ext cx="288032" cy="288032"/>
          </a:xfrm>
          <a:prstGeom prst="rect">
            <a:avLst/>
          </a:prstGeom>
        </p:spPr>
      </p:pic>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3861048"/>
            <a:ext cx="288032" cy="288032"/>
          </a:xfrm>
          <a:prstGeom prst="rect">
            <a:avLst/>
          </a:prstGeom>
        </p:spPr>
      </p:pic>
      <p:pic>
        <p:nvPicPr>
          <p:cNvPr id="25" name="Imag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4387055"/>
            <a:ext cx="308716" cy="272716"/>
          </a:xfrm>
          <a:prstGeom prst="rect">
            <a:avLst/>
          </a:prstGeom>
        </p:spPr>
      </p:pic>
      <p:sp>
        <p:nvSpPr>
          <p:cNvPr id="2" name="Espace réservé du numéro de diapositive 1"/>
          <p:cNvSpPr>
            <a:spLocks noGrp="1"/>
          </p:cNvSpPr>
          <p:nvPr>
            <p:ph type="sldNum" sz="quarter" idx="12"/>
          </p:nvPr>
        </p:nvSpPr>
        <p:spPr/>
        <p:txBody>
          <a:bodyPr/>
          <a:lstStyle/>
          <a:p>
            <a:fld id="{F9CE1214-D67D-47E3-87C5-8F82D27BF67C}" type="slidenum">
              <a:rPr lang="fr-FR" smtClean="0"/>
              <a:t>28</a:t>
            </a:fld>
            <a:endParaRPr lang="fr-FR"/>
          </a:p>
        </p:txBody>
      </p:sp>
      <p:sp>
        <p:nvSpPr>
          <p:cNvPr id="21" name="Rectangle 20"/>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4) Cartographie des risques et plan d’action</a:t>
            </a:r>
          </a:p>
        </p:txBody>
      </p:sp>
    </p:spTree>
    <p:extLst>
      <p:ext uri="{BB962C8B-B14F-4D97-AF65-F5344CB8AC3E}">
        <p14:creationId xmlns:p14="http://schemas.microsoft.com/office/powerpoint/2010/main" val="3436200974"/>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29</a:t>
            </a:fld>
            <a:endParaRPr lang="fr-FR"/>
          </a:p>
        </p:txBody>
      </p:sp>
      <p:sp>
        <p:nvSpPr>
          <p:cNvPr id="5" name="Rectangle 4"/>
          <p:cNvSpPr/>
          <p:nvPr/>
        </p:nvSpPr>
        <p:spPr>
          <a:xfrm>
            <a:off x="198634" y="188640"/>
            <a:ext cx="8693846"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2"/>
          <p:cNvSpPr txBox="1">
            <a:spLocks noChangeArrowheads="1"/>
          </p:cNvSpPr>
          <p:nvPr/>
        </p:nvSpPr>
        <p:spPr>
          <a:xfrm>
            <a:off x="395536" y="836712"/>
            <a:ext cx="770485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fr-FR" altLang="fr-FR" sz="2800" b="1" dirty="0" smtClean="0">
                <a:solidFill>
                  <a:srgbClr val="00B050"/>
                </a:solidFill>
              </a:rPr>
              <a:t>Les risques identifiés feront l’objet d’une analyse qui pourra être menée en fonction de :</a:t>
            </a:r>
            <a:endParaRPr lang="fr-FR" sz="3200" b="1" dirty="0" smtClean="0">
              <a:solidFill>
                <a:srgbClr val="00B050"/>
              </a:solidFill>
            </a:endParaRPr>
          </a:p>
        </p:txBody>
      </p:sp>
      <p:sp>
        <p:nvSpPr>
          <p:cNvPr id="8" name="Rectangle 7"/>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4) Cartographie des risques et plan d’action</a:t>
            </a:r>
          </a:p>
        </p:txBody>
      </p:sp>
      <p:sp>
        <p:nvSpPr>
          <p:cNvPr id="9" name="Rectangle 2"/>
          <p:cNvSpPr txBox="1">
            <a:spLocks noChangeArrowheads="1"/>
          </p:cNvSpPr>
          <p:nvPr/>
        </p:nvSpPr>
        <p:spPr>
          <a:xfrm>
            <a:off x="526986" y="2233268"/>
            <a:ext cx="8037141" cy="3891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lnSpc>
                <a:spcPct val="90000"/>
              </a:lnSpc>
              <a:buClr>
                <a:srgbClr val="004060"/>
              </a:buClr>
              <a:buSzPct val="120000"/>
              <a:buFontTx/>
              <a:buChar char="–"/>
            </a:pPr>
            <a:r>
              <a:rPr lang="fr-FR" altLang="fr-FR" sz="2000" b="1" u="sng" dirty="0" smtClean="0">
                <a:solidFill>
                  <a:srgbClr val="FF0000"/>
                </a:solidFill>
              </a:rPr>
              <a:t>leur probabilité de survenance</a:t>
            </a:r>
            <a:r>
              <a:rPr lang="fr-FR" altLang="fr-FR" sz="2000" dirty="0" smtClean="0">
                <a:solidFill>
                  <a:srgbClr val="FF0000"/>
                </a:solidFill>
              </a:rPr>
              <a:t>  </a:t>
            </a:r>
            <a:r>
              <a:rPr lang="fr-FR" altLang="fr-FR" sz="2000" dirty="0" smtClean="0"/>
              <a:t>: se sont-ils déjà réalisés ?  Sont-ils susceptibles de se (</a:t>
            </a:r>
            <a:r>
              <a:rPr lang="fr-FR" altLang="fr-FR" sz="2000" dirty="0" err="1" smtClean="0"/>
              <a:t>re</a:t>
            </a:r>
            <a:r>
              <a:rPr lang="fr-FR" altLang="fr-FR" sz="2000" dirty="0" smtClean="0"/>
              <a:t>)produire ?</a:t>
            </a:r>
          </a:p>
          <a:p>
            <a:pPr lvl="2" algn="just">
              <a:lnSpc>
                <a:spcPct val="90000"/>
              </a:lnSpc>
              <a:spcBef>
                <a:spcPct val="100000"/>
              </a:spcBef>
              <a:buClr>
                <a:srgbClr val="004060"/>
              </a:buClr>
              <a:buFontTx/>
              <a:buChar char="–"/>
            </a:pPr>
            <a:r>
              <a:rPr lang="fr-FR" sz="2000" b="1" u="sng" dirty="0" smtClean="0">
                <a:solidFill>
                  <a:srgbClr val="FF0000"/>
                </a:solidFill>
              </a:rPr>
              <a:t>Leur impact </a:t>
            </a:r>
            <a:r>
              <a:rPr lang="fr-FR" sz="2000" b="1" dirty="0" smtClean="0">
                <a:solidFill>
                  <a:srgbClr val="FF0000"/>
                </a:solidFill>
              </a:rPr>
              <a:t> </a:t>
            </a:r>
            <a:r>
              <a:rPr lang="fr-FR" sz="2000" dirty="0" smtClean="0"/>
              <a:t>(humain, financier, juridique, etc.) ;</a:t>
            </a:r>
          </a:p>
          <a:p>
            <a:pPr lvl="2" algn="just">
              <a:lnSpc>
                <a:spcPct val="90000"/>
              </a:lnSpc>
              <a:spcBef>
                <a:spcPct val="100000"/>
              </a:spcBef>
              <a:buClr>
                <a:srgbClr val="004060"/>
              </a:buClr>
              <a:buFontTx/>
              <a:buChar char="–"/>
            </a:pPr>
            <a:r>
              <a:rPr lang="fr-FR" sz="2000" b="1" u="sng" dirty="0" smtClean="0">
                <a:solidFill>
                  <a:srgbClr val="FF0000"/>
                </a:solidFill>
              </a:rPr>
              <a:t>leur périodicité</a:t>
            </a:r>
            <a:r>
              <a:rPr lang="fr-FR" sz="2000" dirty="0" smtClean="0">
                <a:solidFill>
                  <a:srgbClr val="FF0000"/>
                </a:solidFill>
              </a:rPr>
              <a:t> </a:t>
            </a:r>
            <a:r>
              <a:rPr lang="fr-FR" sz="2000" dirty="0" smtClean="0"/>
              <a:t>: risque exceptionnel, ponctuel, lié à la procédure, régulièrement constaté, etc.</a:t>
            </a:r>
          </a:p>
          <a:p>
            <a:pPr lvl="2" algn="just">
              <a:lnSpc>
                <a:spcPct val="90000"/>
              </a:lnSpc>
              <a:spcBef>
                <a:spcPct val="100000"/>
              </a:spcBef>
              <a:buClr>
                <a:srgbClr val="004060"/>
              </a:buClr>
              <a:buFontTx/>
              <a:buChar char="–"/>
            </a:pPr>
            <a:r>
              <a:rPr lang="fr-FR" sz="2000" b="1" u="sng" dirty="0" smtClean="0">
                <a:solidFill>
                  <a:srgbClr val="FF0000"/>
                </a:solidFill>
              </a:rPr>
              <a:t>leurs caractéristiques </a:t>
            </a:r>
            <a:r>
              <a:rPr lang="fr-FR" sz="2000" dirty="0" smtClean="0"/>
              <a:t>(exogènes, endogènes) ;</a:t>
            </a:r>
          </a:p>
          <a:p>
            <a:pPr lvl="2" algn="just">
              <a:spcBef>
                <a:spcPct val="100000"/>
              </a:spcBef>
              <a:buClr>
                <a:srgbClr val="004060"/>
              </a:buClr>
              <a:buFontTx/>
              <a:buChar char="–"/>
            </a:pPr>
            <a:r>
              <a:rPr lang="fr-FR" sz="2000" b="1" u="sng" dirty="0" smtClean="0">
                <a:solidFill>
                  <a:srgbClr val="FF0000"/>
                </a:solidFill>
              </a:rPr>
              <a:t>la capacité dont l’établissement dispose pour y répondre </a:t>
            </a:r>
            <a:r>
              <a:rPr lang="fr-FR" sz="2000" b="1" dirty="0" smtClean="0"/>
              <a:t>(dispositifs de contrôle interne comptable déjà mis en œuvre).</a:t>
            </a:r>
            <a:endParaRPr lang="fr-FR" sz="3200" dirty="0" smtClean="0"/>
          </a:p>
        </p:txBody>
      </p:sp>
    </p:spTree>
    <p:extLst>
      <p:ext uri="{BB962C8B-B14F-4D97-AF65-F5344CB8AC3E}">
        <p14:creationId xmlns:p14="http://schemas.microsoft.com/office/powerpoint/2010/main" val="3539205485"/>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877" y="2996952"/>
            <a:ext cx="4319580" cy="646331"/>
          </a:xfrm>
          <a:prstGeom prst="rect">
            <a:avLst/>
          </a:prstGeom>
        </p:spPr>
        <p:txBody>
          <a:bodyPr wrap="none">
            <a:spAutoFit/>
          </a:bodyPr>
          <a:lstStyle/>
          <a:p>
            <a:r>
              <a:rPr lang="fr-FR" sz="3600" b="1" u="sng" dirty="0">
                <a:solidFill>
                  <a:schemeClr val="accent1">
                    <a:lumMod val="50000"/>
                  </a:schemeClr>
                </a:solidFill>
              </a:rPr>
              <a:t>1) </a:t>
            </a:r>
            <a:r>
              <a:rPr lang="fr-FR" sz="3600" b="1" u="sng" dirty="0" smtClean="0">
                <a:solidFill>
                  <a:schemeClr val="accent1">
                    <a:lumMod val="50000"/>
                  </a:schemeClr>
                </a:solidFill>
              </a:rPr>
              <a:t>Propos introductifs</a:t>
            </a:r>
            <a:endParaRPr lang="fr-FR" sz="3600" b="1" u="sng" dirty="0">
              <a:solidFill>
                <a:schemeClr val="accent1">
                  <a:lumMod val="50000"/>
                </a:schemeClr>
              </a:solidFill>
            </a:endParaRPr>
          </a:p>
        </p:txBody>
      </p:sp>
      <p:sp>
        <p:nvSpPr>
          <p:cNvPr id="4" name="Rectangle 3"/>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3</a:t>
            </a:fld>
            <a:endParaRPr lang="fr-FR"/>
          </a:p>
        </p:txBody>
      </p:sp>
    </p:spTree>
    <p:extLst>
      <p:ext uri="{BB962C8B-B14F-4D97-AF65-F5344CB8AC3E}">
        <p14:creationId xmlns:p14="http://schemas.microsoft.com/office/powerpoint/2010/main" val="3755914295"/>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35823" y="379696"/>
            <a:ext cx="3728665" cy="461665"/>
          </a:xfrm>
          <a:prstGeom prst="rect">
            <a:avLst/>
          </a:prstGeom>
          <a:noFill/>
        </p:spPr>
        <p:txBody>
          <a:bodyPr wrap="square" rtlCol="0">
            <a:spAutoFit/>
          </a:bodyPr>
          <a:lstStyle/>
          <a:p>
            <a:r>
              <a:rPr lang="fr-FR" sz="2400" u="sng" dirty="0" smtClean="0">
                <a:solidFill>
                  <a:schemeClr val="accent1">
                    <a:lumMod val="50000"/>
                  </a:schemeClr>
                </a:solidFill>
              </a:rPr>
              <a:t>Caractérisation </a:t>
            </a:r>
            <a:r>
              <a:rPr lang="fr-FR" sz="2400" u="sng" dirty="0">
                <a:solidFill>
                  <a:schemeClr val="accent1">
                    <a:lumMod val="50000"/>
                  </a:schemeClr>
                </a:solidFill>
              </a:rPr>
              <a:t>des </a:t>
            </a:r>
            <a:r>
              <a:rPr lang="fr-FR" sz="2400" u="sng" dirty="0" smtClean="0">
                <a:solidFill>
                  <a:schemeClr val="accent1">
                    <a:lumMod val="50000"/>
                  </a:schemeClr>
                </a:solidFill>
              </a:rPr>
              <a:t>risques</a:t>
            </a:r>
            <a:endParaRPr lang="fr-FR" sz="1400" dirty="0"/>
          </a:p>
        </p:txBody>
      </p:sp>
      <p:sp>
        <p:nvSpPr>
          <p:cNvPr id="22" name="ZoneTexte 21"/>
          <p:cNvSpPr txBox="1"/>
          <p:nvPr/>
        </p:nvSpPr>
        <p:spPr>
          <a:xfrm>
            <a:off x="4605496" y="3687047"/>
            <a:ext cx="1224136" cy="307777"/>
          </a:xfrm>
          <a:prstGeom prst="rect">
            <a:avLst/>
          </a:prstGeom>
          <a:noFill/>
        </p:spPr>
        <p:txBody>
          <a:bodyPr wrap="square" rtlCol="0">
            <a:spAutoFit/>
          </a:bodyPr>
          <a:lstStyle/>
          <a:p>
            <a:r>
              <a:rPr lang="fr-FR" sz="1400" dirty="0" smtClean="0">
                <a:solidFill>
                  <a:schemeClr val="accent1">
                    <a:lumMod val="50000"/>
                  </a:schemeClr>
                </a:solidFill>
              </a:rPr>
              <a:t>Probabilité</a:t>
            </a:r>
            <a:endParaRPr lang="fr-FR" sz="1400" dirty="0">
              <a:solidFill>
                <a:schemeClr val="accent1">
                  <a:lumMod val="50000"/>
                </a:schemeClr>
              </a:solidFill>
            </a:endParaRPr>
          </a:p>
        </p:txBody>
      </p:sp>
      <p:pic>
        <p:nvPicPr>
          <p:cNvPr id="30" name="Imag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468" y="4778613"/>
            <a:ext cx="690788" cy="666611"/>
          </a:xfrm>
          <a:prstGeom prst="rect">
            <a:avLst/>
          </a:prstGeom>
        </p:spPr>
      </p:pic>
      <p:sp>
        <p:nvSpPr>
          <p:cNvPr id="31" name="ZoneTexte 30"/>
          <p:cNvSpPr txBox="1"/>
          <p:nvPr/>
        </p:nvSpPr>
        <p:spPr>
          <a:xfrm>
            <a:off x="437200" y="4798893"/>
            <a:ext cx="288032" cy="646331"/>
          </a:xfrm>
          <a:prstGeom prst="rect">
            <a:avLst/>
          </a:prstGeom>
          <a:noFill/>
        </p:spPr>
        <p:txBody>
          <a:bodyPr wrap="square" rtlCol="0">
            <a:spAutoFit/>
          </a:bodyPr>
          <a:lstStyle/>
          <a:p>
            <a:r>
              <a:rPr lang="fr-FR" sz="3600" b="1" dirty="0"/>
              <a:t>!</a:t>
            </a:r>
          </a:p>
        </p:txBody>
      </p:sp>
      <p:sp>
        <p:nvSpPr>
          <p:cNvPr id="32" name="ZoneTexte 31"/>
          <p:cNvSpPr txBox="1"/>
          <p:nvPr/>
        </p:nvSpPr>
        <p:spPr>
          <a:xfrm>
            <a:off x="293184" y="5199003"/>
            <a:ext cx="648072" cy="246221"/>
          </a:xfrm>
          <a:prstGeom prst="rect">
            <a:avLst/>
          </a:prstGeom>
          <a:noFill/>
        </p:spPr>
        <p:txBody>
          <a:bodyPr wrap="square" rtlCol="0">
            <a:spAutoFit/>
          </a:bodyPr>
          <a:lstStyle/>
          <a:p>
            <a:pPr algn="ctr"/>
            <a:r>
              <a:rPr lang="fr-FR" sz="1000" b="1" dirty="0" smtClean="0"/>
              <a:t>Risque 1</a:t>
            </a:r>
            <a:endParaRPr lang="fr-FR" sz="1000" b="1" dirty="0"/>
          </a:p>
        </p:txBody>
      </p:sp>
      <p:sp>
        <p:nvSpPr>
          <p:cNvPr id="5" name="Rectangle 4"/>
          <p:cNvSpPr/>
          <p:nvPr/>
        </p:nvSpPr>
        <p:spPr>
          <a:xfrm>
            <a:off x="179512" y="4345359"/>
            <a:ext cx="8570488" cy="307777"/>
          </a:xfrm>
          <a:prstGeom prst="rect">
            <a:avLst/>
          </a:prstGeom>
        </p:spPr>
        <p:txBody>
          <a:bodyPr wrap="none">
            <a:spAutoFit/>
          </a:bodyPr>
          <a:lstStyle/>
          <a:p>
            <a:r>
              <a:rPr lang="fr-FR" sz="1400" u="sng" dirty="0" smtClean="0"/>
              <a:t>Exemple de risques identifiés par le groupe de travail du MEN dans le cadre du processus « commandes publiques »</a:t>
            </a:r>
            <a:endParaRPr lang="fr-FR" sz="1400" u="sng" dirty="0"/>
          </a:p>
        </p:txBody>
      </p:sp>
      <p:sp>
        <p:nvSpPr>
          <p:cNvPr id="33" name="ZoneTexte 32"/>
          <p:cNvSpPr txBox="1"/>
          <p:nvPr/>
        </p:nvSpPr>
        <p:spPr>
          <a:xfrm>
            <a:off x="1007604" y="4778613"/>
            <a:ext cx="7742396" cy="646331"/>
          </a:xfrm>
          <a:prstGeom prst="rect">
            <a:avLst/>
          </a:prstGeom>
          <a:noFill/>
        </p:spPr>
        <p:txBody>
          <a:bodyPr wrap="square" rtlCol="0">
            <a:spAutoFit/>
          </a:bodyPr>
          <a:lstStyle/>
          <a:p>
            <a:r>
              <a:rPr lang="fr-FR" sz="1200" b="1" i="1" dirty="0" smtClean="0"/>
              <a:t>CDEPUB_R_001 - Mauvaise adéquation entre le besoin exprimé, la prévision budgétaire et la réalité de la ressource.</a:t>
            </a:r>
          </a:p>
          <a:p>
            <a:r>
              <a:rPr lang="fr-FR" sz="1200" dirty="0" smtClean="0"/>
              <a:t>Ce risque est considéré comme un risque clef car il est classé la fois comme « critique » sur l’axe impact et  « probable » sur l’axe probabilité</a:t>
            </a:r>
            <a:endParaRPr lang="fr-FR" sz="1200" dirty="0"/>
          </a:p>
        </p:txBody>
      </p:sp>
      <p:sp>
        <p:nvSpPr>
          <p:cNvPr id="55" name="ZoneTexte 54"/>
          <p:cNvSpPr txBox="1"/>
          <p:nvPr/>
        </p:nvSpPr>
        <p:spPr>
          <a:xfrm>
            <a:off x="107504" y="1844824"/>
            <a:ext cx="792088" cy="276999"/>
          </a:xfrm>
          <a:prstGeom prst="rect">
            <a:avLst/>
          </a:prstGeom>
          <a:noFill/>
        </p:spPr>
        <p:txBody>
          <a:bodyPr wrap="square" rtlCol="0">
            <a:spAutoFit/>
          </a:bodyPr>
          <a:lstStyle/>
          <a:p>
            <a:r>
              <a:rPr lang="fr-FR" sz="1200" dirty="0" smtClean="0"/>
              <a:t>Majeur</a:t>
            </a:r>
            <a:endParaRPr lang="fr-FR" sz="1200" dirty="0"/>
          </a:p>
        </p:txBody>
      </p:sp>
      <p:grpSp>
        <p:nvGrpSpPr>
          <p:cNvPr id="62" name="Groupe 61"/>
          <p:cNvGrpSpPr/>
          <p:nvPr/>
        </p:nvGrpSpPr>
        <p:grpSpPr>
          <a:xfrm>
            <a:off x="145207" y="251356"/>
            <a:ext cx="4674563" cy="3857001"/>
            <a:chOff x="145207" y="251356"/>
            <a:chExt cx="5218881" cy="4369151"/>
          </a:xfrm>
        </p:grpSpPr>
        <p:sp>
          <p:nvSpPr>
            <p:cNvPr id="41" name="Rectangle à coins arrondis 40"/>
            <p:cNvSpPr/>
            <p:nvPr/>
          </p:nvSpPr>
          <p:spPr>
            <a:xfrm>
              <a:off x="3186068" y="760337"/>
              <a:ext cx="965396" cy="7873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2123728" y="2497618"/>
              <a:ext cx="965396" cy="7873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à coins arrondis 44"/>
            <p:cNvSpPr/>
            <p:nvPr/>
          </p:nvSpPr>
          <p:spPr>
            <a:xfrm>
              <a:off x="4254676" y="769426"/>
              <a:ext cx="965396" cy="7873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haut 5"/>
            <p:cNvSpPr/>
            <p:nvPr/>
          </p:nvSpPr>
          <p:spPr>
            <a:xfrm>
              <a:off x="942308" y="620688"/>
              <a:ext cx="65296" cy="3600400"/>
            </a:xfrm>
            <a:prstGeom prst="up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086324" y="769426"/>
              <a:ext cx="965396" cy="7873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971600" y="4221088"/>
              <a:ext cx="4194466" cy="72008"/>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148" y="820714"/>
              <a:ext cx="690788" cy="666611"/>
            </a:xfrm>
            <a:prstGeom prst="rect">
              <a:avLst/>
            </a:prstGeom>
          </p:spPr>
        </p:pic>
        <p:sp>
          <p:nvSpPr>
            <p:cNvPr id="19" name="ZoneTexte 18"/>
            <p:cNvSpPr txBox="1"/>
            <p:nvPr/>
          </p:nvSpPr>
          <p:spPr>
            <a:xfrm>
              <a:off x="3347864" y="1241104"/>
              <a:ext cx="648071" cy="244052"/>
            </a:xfrm>
            <a:prstGeom prst="rect">
              <a:avLst/>
            </a:prstGeom>
            <a:noFill/>
          </p:spPr>
          <p:txBody>
            <a:bodyPr wrap="square" rtlCol="0">
              <a:spAutoFit/>
            </a:bodyPr>
            <a:lstStyle/>
            <a:p>
              <a:pPr algn="ctr"/>
              <a:r>
                <a:rPr lang="fr-FR" sz="800" b="1" dirty="0" smtClean="0"/>
                <a:t>Risque 1</a:t>
              </a:r>
              <a:endParaRPr lang="fr-FR" sz="800" b="1" dirty="0"/>
            </a:p>
          </p:txBody>
        </p:sp>
        <p:sp>
          <p:nvSpPr>
            <p:cNvPr id="20" name="ZoneTexte 19"/>
            <p:cNvSpPr txBox="1"/>
            <p:nvPr/>
          </p:nvSpPr>
          <p:spPr>
            <a:xfrm>
              <a:off x="3491880" y="833542"/>
              <a:ext cx="221780" cy="592696"/>
            </a:xfrm>
            <a:prstGeom prst="rect">
              <a:avLst/>
            </a:prstGeom>
            <a:noFill/>
          </p:spPr>
          <p:txBody>
            <a:bodyPr wrap="square" rtlCol="0">
              <a:spAutoFit/>
            </a:bodyPr>
            <a:lstStyle/>
            <a:p>
              <a:r>
                <a:rPr lang="fr-FR" sz="2800" b="1" dirty="0"/>
                <a:t>!</a:t>
              </a: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8346" y="2545829"/>
              <a:ext cx="724167" cy="698820"/>
            </a:xfrm>
            <a:prstGeom prst="rect">
              <a:avLst/>
            </a:prstGeom>
          </p:spPr>
        </p:pic>
        <p:sp>
          <p:nvSpPr>
            <p:cNvPr id="23" name="ZoneTexte 22"/>
            <p:cNvSpPr txBox="1"/>
            <p:nvPr/>
          </p:nvSpPr>
          <p:spPr>
            <a:xfrm>
              <a:off x="2273719" y="2953677"/>
              <a:ext cx="648071" cy="244052"/>
            </a:xfrm>
            <a:prstGeom prst="rect">
              <a:avLst/>
            </a:prstGeom>
            <a:noFill/>
          </p:spPr>
          <p:txBody>
            <a:bodyPr wrap="square" rtlCol="0">
              <a:spAutoFit/>
            </a:bodyPr>
            <a:lstStyle/>
            <a:p>
              <a:pPr algn="ctr"/>
              <a:r>
                <a:rPr lang="fr-FR" sz="800" b="1" dirty="0" smtClean="0"/>
                <a:t>Risque 2</a:t>
              </a:r>
              <a:endParaRPr lang="fr-FR" sz="800" b="1" dirty="0"/>
            </a:p>
          </p:txBody>
        </p:sp>
        <p:sp>
          <p:nvSpPr>
            <p:cNvPr id="24" name="ZoneTexte 23"/>
            <p:cNvSpPr txBox="1"/>
            <p:nvPr/>
          </p:nvSpPr>
          <p:spPr>
            <a:xfrm>
              <a:off x="2387651" y="2605690"/>
              <a:ext cx="288032" cy="592696"/>
            </a:xfrm>
            <a:prstGeom prst="rect">
              <a:avLst/>
            </a:prstGeom>
            <a:noFill/>
          </p:spPr>
          <p:txBody>
            <a:bodyPr wrap="square" rtlCol="0">
              <a:spAutoFit/>
            </a:bodyPr>
            <a:lstStyle/>
            <a:p>
              <a:r>
                <a:rPr lang="fr-FR" sz="2800" b="1" dirty="0"/>
                <a:t>!</a:t>
              </a:r>
            </a:p>
          </p:txBody>
        </p:sp>
        <p:sp>
          <p:nvSpPr>
            <p:cNvPr id="2" name="ZoneTexte 1"/>
            <p:cNvSpPr txBox="1"/>
            <p:nvPr/>
          </p:nvSpPr>
          <p:spPr>
            <a:xfrm>
              <a:off x="395536" y="251356"/>
              <a:ext cx="1224136" cy="348645"/>
            </a:xfrm>
            <a:prstGeom prst="rect">
              <a:avLst/>
            </a:prstGeom>
            <a:noFill/>
          </p:spPr>
          <p:txBody>
            <a:bodyPr wrap="square" rtlCol="0">
              <a:spAutoFit/>
            </a:bodyPr>
            <a:lstStyle/>
            <a:p>
              <a:pPr algn="ctr"/>
              <a:r>
                <a:rPr lang="fr-FR" sz="1400" dirty="0" smtClean="0">
                  <a:solidFill>
                    <a:schemeClr val="accent1">
                      <a:lumMod val="50000"/>
                    </a:schemeClr>
                  </a:solidFill>
                </a:rPr>
                <a:t>Impact</a:t>
              </a:r>
              <a:endParaRPr lang="fr-FR" sz="1400" dirty="0">
                <a:solidFill>
                  <a:schemeClr val="accent1">
                    <a:lumMod val="50000"/>
                  </a:schemeClr>
                </a:solidFill>
              </a:endParaRPr>
            </a:p>
          </p:txBody>
        </p:sp>
        <p:sp>
          <p:nvSpPr>
            <p:cNvPr id="34" name="Rectangle à coins arrondis 33"/>
            <p:cNvSpPr/>
            <p:nvPr/>
          </p:nvSpPr>
          <p:spPr>
            <a:xfrm>
              <a:off x="1086324" y="1624716"/>
              <a:ext cx="965396" cy="7873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1086324" y="2497618"/>
              <a:ext cx="965396" cy="7873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1086324" y="3361714"/>
              <a:ext cx="965396" cy="7873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2123728" y="769426"/>
              <a:ext cx="965396" cy="78736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2123728" y="1633522"/>
              <a:ext cx="965396" cy="7873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2123728" y="3361714"/>
              <a:ext cx="965396" cy="7873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p:cNvSpPr/>
            <p:nvPr/>
          </p:nvSpPr>
          <p:spPr>
            <a:xfrm>
              <a:off x="3200714" y="1633522"/>
              <a:ext cx="965396" cy="78736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p:cNvSpPr/>
            <p:nvPr/>
          </p:nvSpPr>
          <p:spPr>
            <a:xfrm>
              <a:off x="3200247" y="2497618"/>
              <a:ext cx="965396" cy="7873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à coins arrondis 43"/>
            <p:cNvSpPr/>
            <p:nvPr/>
          </p:nvSpPr>
          <p:spPr>
            <a:xfrm>
              <a:off x="3200714" y="3362628"/>
              <a:ext cx="965396" cy="7873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4254676" y="1636242"/>
              <a:ext cx="965396" cy="7873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p:cNvSpPr/>
            <p:nvPr/>
          </p:nvSpPr>
          <p:spPr>
            <a:xfrm>
              <a:off x="4254676" y="2497618"/>
              <a:ext cx="965396" cy="78736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à coins arrondis 47"/>
            <p:cNvSpPr/>
            <p:nvPr/>
          </p:nvSpPr>
          <p:spPr>
            <a:xfrm>
              <a:off x="4254676" y="3355888"/>
              <a:ext cx="965396" cy="7873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72978" y="4277290"/>
              <a:ext cx="792088" cy="313780"/>
            </a:xfrm>
            <a:prstGeom prst="rect">
              <a:avLst/>
            </a:prstGeom>
            <a:noFill/>
          </p:spPr>
          <p:txBody>
            <a:bodyPr wrap="square" rtlCol="0">
              <a:spAutoFit/>
            </a:bodyPr>
            <a:lstStyle/>
            <a:p>
              <a:pPr algn="ctr"/>
              <a:r>
                <a:rPr lang="fr-FR" sz="1200" dirty="0" smtClean="0"/>
                <a:t>Rare</a:t>
              </a:r>
              <a:endParaRPr lang="fr-FR" sz="1200" dirty="0"/>
            </a:p>
          </p:txBody>
        </p:sp>
        <p:sp>
          <p:nvSpPr>
            <p:cNvPr id="50" name="ZoneTexte 49"/>
            <p:cNvSpPr txBox="1"/>
            <p:nvPr/>
          </p:nvSpPr>
          <p:spPr>
            <a:xfrm>
              <a:off x="2210382" y="4277291"/>
              <a:ext cx="792088" cy="313780"/>
            </a:xfrm>
            <a:prstGeom prst="rect">
              <a:avLst/>
            </a:prstGeom>
            <a:noFill/>
          </p:spPr>
          <p:txBody>
            <a:bodyPr wrap="square" rtlCol="0">
              <a:spAutoFit/>
            </a:bodyPr>
            <a:lstStyle/>
            <a:p>
              <a:pPr algn="ctr"/>
              <a:r>
                <a:rPr lang="fr-FR" sz="1200" dirty="0" smtClean="0"/>
                <a:t>Possible</a:t>
              </a:r>
              <a:endParaRPr lang="fr-FR" sz="1200" dirty="0"/>
            </a:p>
          </p:txBody>
        </p:sp>
        <p:sp>
          <p:nvSpPr>
            <p:cNvPr id="51" name="ZoneTexte 50"/>
            <p:cNvSpPr txBox="1"/>
            <p:nvPr/>
          </p:nvSpPr>
          <p:spPr>
            <a:xfrm>
              <a:off x="3275856" y="4258789"/>
              <a:ext cx="875608" cy="313780"/>
            </a:xfrm>
            <a:prstGeom prst="rect">
              <a:avLst/>
            </a:prstGeom>
            <a:noFill/>
          </p:spPr>
          <p:txBody>
            <a:bodyPr wrap="square" rtlCol="0">
              <a:spAutoFit/>
            </a:bodyPr>
            <a:lstStyle/>
            <a:p>
              <a:pPr algn="ctr"/>
              <a:r>
                <a:rPr lang="fr-FR" sz="1200" dirty="0" smtClean="0"/>
                <a:t>Probable</a:t>
              </a:r>
              <a:endParaRPr lang="fr-FR" sz="1200" dirty="0"/>
            </a:p>
          </p:txBody>
        </p:sp>
        <p:sp>
          <p:nvSpPr>
            <p:cNvPr id="52" name="ZoneTexte 51"/>
            <p:cNvSpPr txBox="1"/>
            <p:nvPr/>
          </p:nvSpPr>
          <p:spPr>
            <a:xfrm>
              <a:off x="4166111" y="4271862"/>
              <a:ext cx="1197977" cy="348645"/>
            </a:xfrm>
            <a:prstGeom prst="rect">
              <a:avLst/>
            </a:prstGeom>
            <a:noFill/>
          </p:spPr>
          <p:txBody>
            <a:bodyPr wrap="square" rtlCol="0">
              <a:spAutoFit/>
            </a:bodyPr>
            <a:lstStyle/>
            <a:p>
              <a:pPr algn="ctr"/>
              <a:r>
                <a:rPr lang="fr-FR" sz="1200" dirty="0" smtClean="0"/>
                <a:t>Quasi</a:t>
              </a:r>
              <a:r>
                <a:rPr lang="fr-FR" sz="1400" dirty="0" smtClean="0"/>
                <a:t> </a:t>
              </a:r>
              <a:r>
                <a:rPr lang="fr-FR" sz="1200" dirty="0" smtClean="0"/>
                <a:t>certain</a:t>
              </a:r>
              <a:endParaRPr lang="fr-FR" sz="1400" dirty="0"/>
            </a:p>
          </p:txBody>
        </p:sp>
        <p:sp>
          <p:nvSpPr>
            <p:cNvPr id="53" name="ZoneTexte 52"/>
            <p:cNvSpPr txBox="1"/>
            <p:nvPr/>
          </p:nvSpPr>
          <p:spPr>
            <a:xfrm>
              <a:off x="164866" y="3645024"/>
              <a:ext cx="792088" cy="313780"/>
            </a:xfrm>
            <a:prstGeom prst="rect">
              <a:avLst/>
            </a:prstGeom>
            <a:noFill/>
          </p:spPr>
          <p:txBody>
            <a:bodyPr wrap="square" rtlCol="0">
              <a:spAutoFit/>
            </a:bodyPr>
            <a:lstStyle/>
            <a:p>
              <a:r>
                <a:rPr lang="fr-FR" sz="1200" dirty="0" smtClean="0"/>
                <a:t>Infime</a:t>
              </a:r>
              <a:endParaRPr lang="fr-FR" sz="1200" dirty="0"/>
            </a:p>
          </p:txBody>
        </p:sp>
        <p:sp>
          <p:nvSpPr>
            <p:cNvPr id="54" name="ZoneTexte 53"/>
            <p:cNvSpPr txBox="1"/>
            <p:nvPr/>
          </p:nvSpPr>
          <p:spPr>
            <a:xfrm>
              <a:off x="150220" y="2737413"/>
              <a:ext cx="792088" cy="313780"/>
            </a:xfrm>
            <a:prstGeom prst="rect">
              <a:avLst/>
            </a:prstGeom>
            <a:noFill/>
          </p:spPr>
          <p:txBody>
            <a:bodyPr wrap="square" rtlCol="0">
              <a:spAutoFit/>
            </a:bodyPr>
            <a:lstStyle/>
            <a:p>
              <a:r>
                <a:rPr lang="fr-FR" sz="1200" dirty="0" smtClean="0"/>
                <a:t>Modéré</a:t>
              </a:r>
              <a:endParaRPr lang="fr-FR" sz="1200" dirty="0"/>
            </a:p>
          </p:txBody>
        </p:sp>
        <p:sp>
          <p:nvSpPr>
            <p:cNvPr id="56" name="ZoneTexte 55"/>
            <p:cNvSpPr txBox="1"/>
            <p:nvPr/>
          </p:nvSpPr>
          <p:spPr>
            <a:xfrm>
              <a:off x="145207" y="1009219"/>
              <a:ext cx="792088" cy="313780"/>
            </a:xfrm>
            <a:prstGeom prst="rect">
              <a:avLst/>
            </a:prstGeom>
            <a:noFill/>
          </p:spPr>
          <p:txBody>
            <a:bodyPr wrap="square" rtlCol="0">
              <a:spAutoFit/>
            </a:bodyPr>
            <a:lstStyle/>
            <a:p>
              <a:r>
                <a:rPr lang="fr-FR" sz="1200" dirty="0" smtClean="0"/>
                <a:t>Critique</a:t>
              </a:r>
              <a:endParaRPr lang="fr-FR" sz="1200" dirty="0"/>
            </a:p>
          </p:txBody>
        </p:sp>
      </p:grpSp>
      <p:pic>
        <p:nvPicPr>
          <p:cNvPr id="57" name="Imag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484" y="5664200"/>
            <a:ext cx="715472" cy="690430"/>
          </a:xfrm>
          <a:prstGeom prst="rect">
            <a:avLst/>
          </a:prstGeom>
        </p:spPr>
      </p:pic>
      <p:sp>
        <p:nvSpPr>
          <p:cNvPr id="58" name="ZoneTexte 57"/>
          <p:cNvSpPr txBox="1"/>
          <p:nvPr/>
        </p:nvSpPr>
        <p:spPr>
          <a:xfrm>
            <a:off x="467544" y="5686249"/>
            <a:ext cx="288032" cy="646331"/>
          </a:xfrm>
          <a:prstGeom prst="rect">
            <a:avLst/>
          </a:prstGeom>
          <a:noFill/>
        </p:spPr>
        <p:txBody>
          <a:bodyPr wrap="square" rtlCol="0">
            <a:spAutoFit/>
          </a:bodyPr>
          <a:lstStyle/>
          <a:p>
            <a:r>
              <a:rPr lang="fr-FR" sz="3600" b="1" dirty="0"/>
              <a:t>!</a:t>
            </a:r>
          </a:p>
        </p:txBody>
      </p:sp>
      <p:sp>
        <p:nvSpPr>
          <p:cNvPr id="60" name="ZoneTexte 59"/>
          <p:cNvSpPr txBox="1"/>
          <p:nvPr/>
        </p:nvSpPr>
        <p:spPr>
          <a:xfrm>
            <a:off x="323528" y="6118212"/>
            <a:ext cx="648072" cy="246221"/>
          </a:xfrm>
          <a:prstGeom prst="rect">
            <a:avLst/>
          </a:prstGeom>
          <a:noFill/>
        </p:spPr>
        <p:txBody>
          <a:bodyPr wrap="square" rtlCol="0">
            <a:spAutoFit/>
          </a:bodyPr>
          <a:lstStyle/>
          <a:p>
            <a:pPr algn="ctr"/>
            <a:r>
              <a:rPr lang="fr-FR" sz="1000" b="1" dirty="0" smtClean="0"/>
              <a:t>Risque 2</a:t>
            </a:r>
            <a:endParaRPr lang="fr-FR" sz="1000" b="1" dirty="0"/>
          </a:p>
        </p:txBody>
      </p:sp>
      <p:sp>
        <p:nvSpPr>
          <p:cNvPr id="61" name="ZoneTexte 60"/>
          <p:cNvSpPr txBox="1"/>
          <p:nvPr/>
        </p:nvSpPr>
        <p:spPr>
          <a:xfrm>
            <a:off x="1050480" y="5650827"/>
            <a:ext cx="7656644" cy="646331"/>
          </a:xfrm>
          <a:prstGeom prst="rect">
            <a:avLst/>
          </a:prstGeom>
          <a:noFill/>
        </p:spPr>
        <p:txBody>
          <a:bodyPr wrap="square" rtlCol="0">
            <a:spAutoFit/>
          </a:bodyPr>
          <a:lstStyle/>
          <a:p>
            <a:r>
              <a:rPr lang="fr-FR" sz="1200" b="1" i="1" dirty="0" smtClean="0"/>
              <a:t>CDEPUB_R_013 -  Erreur sur le montant de la facture.</a:t>
            </a:r>
          </a:p>
          <a:p>
            <a:r>
              <a:rPr lang="fr-FR" sz="1200" dirty="0" smtClean="0"/>
              <a:t>Ce risque n’est pas considéré comme un risque clef car il est classé la fois comme « modéré» sur l’axe impact et  « possible » sur l’axe probabilité. Contrairement au risque 1, il n’est pas à traiter en priorité.</a:t>
            </a:r>
            <a:endParaRPr lang="fr-FR" sz="1200" dirty="0"/>
          </a:p>
        </p:txBody>
      </p:sp>
      <p:sp>
        <p:nvSpPr>
          <p:cNvPr id="64" name="Flèche droite à entaille 63"/>
          <p:cNvSpPr/>
          <p:nvPr/>
        </p:nvSpPr>
        <p:spPr>
          <a:xfrm rot="18838141">
            <a:off x="3722887" y="717904"/>
            <a:ext cx="1224136" cy="361540"/>
          </a:xfrm>
          <a:prstGeom prst="notchedRightArrow">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465888" y="392896"/>
            <a:ext cx="3092676" cy="261610"/>
          </a:xfrm>
          <a:prstGeom prst="rect">
            <a:avLst/>
          </a:prstGeom>
          <a:noFill/>
        </p:spPr>
        <p:txBody>
          <a:bodyPr wrap="square" rtlCol="0">
            <a:spAutoFit/>
          </a:bodyPr>
          <a:lstStyle/>
          <a:p>
            <a:pPr algn="r"/>
            <a:r>
              <a:rPr lang="fr-FR" sz="1100" dirty="0" smtClean="0"/>
              <a:t>Sens de la hiérarchisation des risques</a:t>
            </a:r>
            <a:endParaRPr lang="fr-FR" sz="1100" dirty="0"/>
          </a:p>
        </p:txBody>
      </p:sp>
      <p:sp>
        <p:nvSpPr>
          <p:cNvPr id="3" name="Espace réservé du numéro de diapositive 2"/>
          <p:cNvSpPr>
            <a:spLocks noGrp="1"/>
          </p:cNvSpPr>
          <p:nvPr>
            <p:ph type="sldNum" sz="quarter" idx="12"/>
          </p:nvPr>
        </p:nvSpPr>
        <p:spPr/>
        <p:txBody>
          <a:bodyPr/>
          <a:lstStyle/>
          <a:p>
            <a:fld id="{F9CE1214-D67D-47E3-87C5-8F82D27BF67C}" type="slidenum">
              <a:rPr lang="fr-FR" smtClean="0"/>
              <a:t>30</a:t>
            </a:fld>
            <a:endParaRPr lang="fr-FR"/>
          </a:p>
        </p:txBody>
      </p:sp>
      <p:sp>
        <p:nvSpPr>
          <p:cNvPr id="59" name="Rectangle 58"/>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145207"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4) Cartographie des risques et plan d’action</a:t>
            </a:r>
          </a:p>
        </p:txBody>
      </p:sp>
      <p:sp>
        <p:nvSpPr>
          <p:cNvPr id="67" name="ZoneTexte 66"/>
          <p:cNvSpPr txBox="1"/>
          <p:nvPr/>
        </p:nvSpPr>
        <p:spPr>
          <a:xfrm>
            <a:off x="5217564" y="841361"/>
            <a:ext cx="3728665" cy="2893100"/>
          </a:xfrm>
          <a:prstGeom prst="rect">
            <a:avLst/>
          </a:prstGeom>
          <a:noFill/>
        </p:spPr>
        <p:txBody>
          <a:bodyPr wrap="square" rtlCol="0">
            <a:spAutoFit/>
          </a:bodyPr>
          <a:lstStyle/>
          <a:p>
            <a:r>
              <a:rPr lang="fr-FR" sz="1400" dirty="0" smtClean="0"/>
              <a:t>Dès </a:t>
            </a:r>
            <a:r>
              <a:rPr lang="fr-FR" sz="1400" dirty="0"/>
              <a:t>lors qu'ils ont été détectés, </a:t>
            </a:r>
            <a:r>
              <a:rPr lang="fr-FR" sz="1400" b="1" u="sng" dirty="0"/>
              <a:t>les risques doivent être caractérisés, classés et hiérarchisés</a:t>
            </a:r>
            <a:r>
              <a:rPr lang="fr-FR" sz="1400" dirty="0"/>
              <a:t>, </a:t>
            </a:r>
            <a:r>
              <a:rPr lang="fr-FR" sz="1400" dirty="0" smtClean="0"/>
              <a:t>pour s'assurer </a:t>
            </a:r>
            <a:r>
              <a:rPr lang="fr-FR" sz="1400" dirty="0"/>
              <a:t>que les moyens déployés pour les couvrir sont suffisants. </a:t>
            </a:r>
            <a:endParaRPr lang="fr-FR" sz="1400" dirty="0" smtClean="0"/>
          </a:p>
          <a:p>
            <a:r>
              <a:rPr lang="fr-FR" sz="1400" dirty="0" smtClean="0"/>
              <a:t>C'est </a:t>
            </a:r>
            <a:r>
              <a:rPr lang="fr-FR" sz="1400" dirty="0"/>
              <a:t>la combinaison entre la «probabilité de </a:t>
            </a:r>
            <a:r>
              <a:rPr lang="fr-FR" sz="1400" dirty="0" smtClean="0"/>
              <a:t>survenance</a:t>
            </a:r>
            <a:r>
              <a:rPr lang="fr-FR" sz="1400" dirty="0"/>
              <a:t>» et «le niveau d'impact» qui détermine </a:t>
            </a:r>
            <a:r>
              <a:rPr lang="fr-FR" sz="1400" dirty="0" smtClean="0"/>
              <a:t>les risques </a:t>
            </a:r>
            <a:r>
              <a:rPr lang="fr-FR" sz="1400" dirty="0"/>
              <a:t>qu'il convient de couvrir en premier </a:t>
            </a:r>
            <a:r>
              <a:rPr lang="fr-FR" sz="1400" dirty="0" smtClean="0"/>
              <a:t>lieu.</a:t>
            </a:r>
          </a:p>
          <a:p>
            <a:r>
              <a:rPr lang="fr-FR" sz="1400" dirty="0" smtClean="0"/>
              <a:t>Il s’agit d’un document essentiel car il sert de fondement aux arbitrages sur les chantiers prioritaires à mener en fonction de l’importance des risques et des enjeux attachés à chaque processus</a:t>
            </a:r>
            <a:endParaRPr lang="fr-FR" sz="1400" dirty="0"/>
          </a:p>
        </p:txBody>
      </p:sp>
    </p:spTree>
    <p:extLst>
      <p:ext uri="{BB962C8B-B14F-4D97-AF65-F5344CB8AC3E}">
        <p14:creationId xmlns:p14="http://schemas.microsoft.com/office/powerpoint/2010/main" val="2217323935"/>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31</a:t>
            </a:fld>
            <a:endParaRPr lang="fr-FR"/>
          </a:p>
        </p:txBody>
      </p:sp>
      <p:sp>
        <p:nvSpPr>
          <p:cNvPr id="5" name="Rectangle 4"/>
          <p:cNvSpPr/>
          <p:nvPr/>
        </p:nvSpPr>
        <p:spPr>
          <a:xfrm>
            <a:off x="198634" y="188640"/>
            <a:ext cx="8693846"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2"/>
          <p:cNvSpPr txBox="1">
            <a:spLocks noChangeArrowheads="1"/>
          </p:cNvSpPr>
          <p:nvPr/>
        </p:nvSpPr>
        <p:spPr>
          <a:xfrm>
            <a:off x="177317" y="2564904"/>
            <a:ext cx="8644217"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lnSpc>
                <a:spcPct val="90000"/>
              </a:lnSpc>
              <a:spcBef>
                <a:spcPts val="500"/>
              </a:spcBef>
              <a:spcAft>
                <a:spcPts val="500"/>
              </a:spcAft>
              <a:buClr>
                <a:srgbClr val="004060"/>
              </a:buClr>
              <a:buFontTx/>
              <a:buChar char="–"/>
            </a:pPr>
            <a:r>
              <a:rPr lang="fr-FR" sz="2000" b="1" i="1" u="sng" dirty="0" smtClean="0">
                <a:solidFill>
                  <a:srgbClr val="00B050"/>
                </a:solidFill>
              </a:rPr>
              <a:t>organiser / attribuer les tâches</a:t>
            </a:r>
            <a:r>
              <a:rPr lang="fr-FR" sz="2000" i="1" dirty="0" smtClean="0"/>
              <a:t> :</a:t>
            </a:r>
            <a:r>
              <a:rPr lang="fr-FR" sz="2000" dirty="0" smtClean="0"/>
              <a:t> risques tenant à l’absence d’attribution de fonctions précises aux acteurs et de séparation des tâches ; </a:t>
            </a:r>
          </a:p>
          <a:p>
            <a:pPr lvl="2" algn="just">
              <a:lnSpc>
                <a:spcPct val="90000"/>
              </a:lnSpc>
              <a:spcBef>
                <a:spcPts val="500"/>
              </a:spcBef>
              <a:spcAft>
                <a:spcPts val="500"/>
              </a:spcAft>
              <a:buClr>
                <a:srgbClr val="004060"/>
              </a:buClr>
              <a:buFontTx/>
              <a:buChar char="–"/>
            </a:pPr>
            <a:endParaRPr lang="fr-FR" sz="2000" dirty="0" smtClean="0"/>
          </a:p>
          <a:p>
            <a:pPr lvl="2" algn="just">
              <a:lnSpc>
                <a:spcPct val="90000"/>
              </a:lnSpc>
              <a:spcBef>
                <a:spcPts val="500"/>
              </a:spcBef>
              <a:spcAft>
                <a:spcPts val="500"/>
              </a:spcAft>
              <a:buClr>
                <a:srgbClr val="004060"/>
              </a:buClr>
              <a:buFontTx/>
              <a:buChar char="–"/>
            </a:pPr>
            <a:r>
              <a:rPr lang="fr-FR" sz="2000" b="1" i="1" u="sng" dirty="0" smtClean="0">
                <a:solidFill>
                  <a:srgbClr val="00B050"/>
                </a:solidFill>
              </a:rPr>
              <a:t>organiser / points de contrôle</a:t>
            </a:r>
            <a:r>
              <a:rPr lang="fr-FR" sz="2000" b="1" u="sng" dirty="0" smtClean="0"/>
              <a:t> </a:t>
            </a:r>
            <a:r>
              <a:rPr lang="fr-FR" sz="2000" dirty="0" smtClean="0"/>
              <a:t>: risques liés à l’absence, la non-pertinence, ou l’insuffisance des points de contrôle ; </a:t>
            </a:r>
          </a:p>
          <a:p>
            <a:pPr lvl="2" algn="just">
              <a:lnSpc>
                <a:spcPct val="90000"/>
              </a:lnSpc>
              <a:spcBef>
                <a:spcPts val="500"/>
              </a:spcBef>
              <a:spcAft>
                <a:spcPts val="500"/>
              </a:spcAft>
              <a:buClr>
                <a:srgbClr val="004060"/>
              </a:buClr>
              <a:buFontTx/>
              <a:buChar char="–"/>
            </a:pPr>
            <a:endParaRPr lang="fr-FR" sz="2000" dirty="0" smtClean="0"/>
          </a:p>
          <a:p>
            <a:pPr lvl="2" algn="just">
              <a:lnSpc>
                <a:spcPct val="90000"/>
              </a:lnSpc>
              <a:spcBef>
                <a:spcPts val="500"/>
              </a:spcBef>
              <a:spcAft>
                <a:spcPts val="500"/>
              </a:spcAft>
              <a:buClr>
                <a:srgbClr val="004060"/>
              </a:buClr>
              <a:buFontTx/>
              <a:buChar char="–"/>
            </a:pPr>
            <a:r>
              <a:rPr lang="fr-FR" sz="2000" b="1" i="1" u="sng" dirty="0" smtClean="0">
                <a:solidFill>
                  <a:srgbClr val="00B050"/>
                </a:solidFill>
              </a:rPr>
              <a:t>organiser / conservation des biens et valeurs</a:t>
            </a:r>
            <a:r>
              <a:rPr lang="fr-FR" sz="2000" dirty="0" smtClean="0"/>
              <a:t> : risques découlant de l’insuffisance des sécurités actives et passives destinées à assurer la sauvegarde des actifs </a:t>
            </a:r>
          </a:p>
        </p:txBody>
      </p:sp>
      <p:sp>
        <p:nvSpPr>
          <p:cNvPr id="8" name="Rectangle 7"/>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4) Cartographie des risques et plan d’action</a:t>
            </a:r>
          </a:p>
        </p:txBody>
      </p:sp>
      <p:sp>
        <p:nvSpPr>
          <p:cNvPr id="9" name="Rectangle 2"/>
          <p:cNvSpPr txBox="1">
            <a:spLocks noChangeArrowheads="1"/>
          </p:cNvSpPr>
          <p:nvPr/>
        </p:nvSpPr>
        <p:spPr>
          <a:xfrm>
            <a:off x="169063" y="476672"/>
            <a:ext cx="8686800"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Clr>
                <a:srgbClr val="003956"/>
              </a:buClr>
              <a:buNone/>
            </a:pPr>
            <a:r>
              <a:rPr lang="fr-FR" sz="2200" dirty="0" smtClean="0"/>
              <a:t>Dans la cartographie des risques, les facteurs de risques sont classés en sept catégories correspondant à différents points de fragilité. Ainsi définis, </a:t>
            </a:r>
            <a:r>
              <a:rPr lang="fr-FR" sz="2200" u="sng" dirty="0" smtClean="0"/>
              <a:t>ces facteurs de risques permettent en miroir d’identifier les leviers du contrôle interne</a:t>
            </a:r>
            <a:r>
              <a:rPr lang="fr-FR" sz="2200" dirty="0" smtClean="0"/>
              <a:t> qui devront être mobilisés dans le cadre du plan d’action pour maîtriser les risques :</a:t>
            </a:r>
          </a:p>
        </p:txBody>
      </p:sp>
    </p:spTree>
    <p:extLst>
      <p:ext uri="{BB962C8B-B14F-4D97-AF65-F5344CB8AC3E}">
        <p14:creationId xmlns:p14="http://schemas.microsoft.com/office/powerpoint/2010/main" val="3461786708"/>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32</a:t>
            </a:fld>
            <a:endParaRPr lang="fr-FR"/>
          </a:p>
        </p:txBody>
      </p:sp>
      <p:sp>
        <p:nvSpPr>
          <p:cNvPr id="5" name="Rectangle 4"/>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45207"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4) Cartographie des risques et plan d’action</a:t>
            </a:r>
            <a:endParaRPr lang="fr-FR" sz="1600" b="1" dirty="0">
              <a:solidFill>
                <a:schemeClr val="tx1"/>
              </a:solidFill>
            </a:endParaRPr>
          </a:p>
        </p:txBody>
      </p:sp>
      <p:sp>
        <p:nvSpPr>
          <p:cNvPr id="7" name="Rectangle 2"/>
          <p:cNvSpPr txBox="1">
            <a:spLocks noChangeArrowheads="1"/>
          </p:cNvSpPr>
          <p:nvPr/>
        </p:nvSpPr>
        <p:spPr>
          <a:xfrm>
            <a:off x="145206" y="915752"/>
            <a:ext cx="8747274" cy="5026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lnSpc>
                <a:spcPct val="90000"/>
              </a:lnSpc>
              <a:spcBef>
                <a:spcPts val="500"/>
              </a:spcBef>
              <a:spcAft>
                <a:spcPts val="500"/>
              </a:spcAft>
              <a:buClr>
                <a:srgbClr val="004060"/>
              </a:buClr>
              <a:buFontTx/>
              <a:buChar char="–"/>
            </a:pPr>
            <a:r>
              <a:rPr lang="fr-FR" sz="2000" b="1" i="1" u="sng" dirty="0" smtClean="0">
                <a:solidFill>
                  <a:srgbClr val="00B050"/>
                </a:solidFill>
              </a:rPr>
              <a:t>documenter</a:t>
            </a:r>
            <a:r>
              <a:rPr lang="fr-FR" sz="2000" b="1" u="sng" dirty="0" smtClean="0"/>
              <a:t> </a:t>
            </a:r>
            <a:r>
              <a:rPr lang="fr-FR" sz="2000" dirty="0" smtClean="0"/>
              <a:t>: risques liés à l’absence ou l’insuffisance de la documentation des procédures et de formalisation de l’attribution des tâches ; </a:t>
            </a:r>
          </a:p>
          <a:p>
            <a:pPr lvl="2" algn="just">
              <a:lnSpc>
                <a:spcPct val="90000"/>
              </a:lnSpc>
              <a:spcBef>
                <a:spcPts val="500"/>
              </a:spcBef>
              <a:spcAft>
                <a:spcPts val="500"/>
              </a:spcAft>
              <a:buClr>
                <a:srgbClr val="004060"/>
              </a:buClr>
              <a:buFontTx/>
              <a:buChar char="–"/>
            </a:pPr>
            <a:endParaRPr lang="fr-FR" sz="2000" dirty="0" smtClean="0"/>
          </a:p>
          <a:p>
            <a:pPr lvl="2" algn="just">
              <a:lnSpc>
                <a:spcPct val="80000"/>
              </a:lnSpc>
              <a:spcBef>
                <a:spcPts val="500"/>
              </a:spcBef>
              <a:spcAft>
                <a:spcPts val="500"/>
              </a:spcAft>
              <a:buClr>
                <a:srgbClr val="004060"/>
              </a:buClr>
              <a:buFontTx/>
              <a:buChar char="–"/>
            </a:pPr>
            <a:r>
              <a:rPr lang="fr-FR" sz="2000" b="1" i="1" u="sng" dirty="0" smtClean="0">
                <a:solidFill>
                  <a:srgbClr val="00B050"/>
                </a:solidFill>
              </a:rPr>
              <a:t>former</a:t>
            </a:r>
            <a:r>
              <a:rPr lang="fr-FR" sz="2000" i="1" dirty="0" smtClean="0">
                <a:solidFill>
                  <a:srgbClr val="00B050"/>
                </a:solidFill>
              </a:rPr>
              <a:t> </a:t>
            </a:r>
            <a:r>
              <a:rPr lang="fr-FR" sz="2000" i="1" dirty="0" smtClean="0"/>
              <a:t>: </a:t>
            </a:r>
            <a:r>
              <a:rPr lang="fr-FR" sz="2000" dirty="0" smtClean="0"/>
              <a:t>risques liés à l’absence ou l’insuffisance de formation des acteurs de la fonction comptable et financière ;</a:t>
            </a:r>
          </a:p>
          <a:p>
            <a:pPr lvl="2" algn="just">
              <a:lnSpc>
                <a:spcPct val="80000"/>
              </a:lnSpc>
              <a:spcBef>
                <a:spcPts val="500"/>
              </a:spcBef>
              <a:spcAft>
                <a:spcPts val="500"/>
              </a:spcAft>
              <a:buClr>
                <a:srgbClr val="004060"/>
              </a:buClr>
              <a:buFontTx/>
              <a:buChar char="–"/>
            </a:pPr>
            <a:endParaRPr lang="fr-FR" sz="2000" dirty="0" smtClean="0"/>
          </a:p>
          <a:p>
            <a:pPr lvl="2" algn="just">
              <a:lnSpc>
                <a:spcPct val="80000"/>
              </a:lnSpc>
              <a:spcBef>
                <a:spcPts val="500"/>
              </a:spcBef>
              <a:spcAft>
                <a:spcPts val="500"/>
              </a:spcAft>
              <a:buClr>
                <a:srgbClr val="004060"/>
              </a:buClr>
              <a:buFontTx/>
              <a:buChar char="–"/>
            </a:pPr>
            <a:r>
              <a:rPr lang="fr-FR" sz="2000" b="1" i="1" u="sng" dirty="0" smtClean="0">
                <a:solidFill>
                  <a:srgbClr val="00B050"/>
                </a:solidFill>
              </a:rPr>
              <a:t>tracer / identification des acteurs</a:t>
            </a:r>
            <a:r>
              <a:rPr lang="fr-FR" sz="2000" i="1" dirty="0" smtClean="0"/>
              <a:t> :</a:t>
            </a:r>
            <a:r>
              <a:rPr lang="fr-FR" sz="2000" dirty="0" smtClean="0"/>
              <a:t> risques liés à l’absence ou l’insuffisance de la formalisation des contrôles et des sécurités d’accès au système d’information (ainsi que de la traçabilité des intervenants dans le système d’information) ; </a:t>
            </a:r>
          </a:p>
          <a:p>
            <a:pPr lvl="2" algn="just">
              <a:lnSpc>
                <a:spcPct val="80000"/>
              </a:lnSpc>
              <a:spcBef>
                <a:spcPts val="500"/>
              </a:spcBef>
              <a:spcAft>
                <a:spcPts val="500"/>
              </a:spcAft>
              <a:buClr>
                <a:srgbClr val="004060"/>
              </a:buClr>
              <a:buFontTx/>
              <a:buChar char="–"/>
            </a:pPr>
            <a:endParaRPr lang="fr-FR" sz="2000" dirty="0" smtClean="0"/>
          </a:p>
          <a:p>
            <a:pPr lvl="2" algn="just">
              <a:lnSpc>
                <a:spcPct val="80000"/>
              </a:lnSpc>
              <a:spcBef>
                <a:spcPts val="500"/>
              </a:spcBef>
              <a:spcAft>
                <a:spcPts val="500"/>
              </a:spcAft>
              <a:buClr>
                <a:srgbClr val="004060"/>
              </a:buClr>
              <a:buFontTx/>
              <a:buChar char="–"/>
            </a:pPr>
            <a:r>
              <a:rPr lang="fr-FR" sz="2000" b="1" i="1" u="sng" dirty="0" smtClean="0">
                <a:solidFill>
                  <a:srgbClr val="00B050"/>
                </a:solidFill>
              </a:rPr>
              <a:t>tracer / traçabilité des opérations</a:t>
            </a:r>
            <a:r>
              <a:rPr lang="fr-FR" sz="2000" i="1" dirty="0" smtClean="0">
                <a:solidFill>
                  <a:srgbClr val="00B050"/>
                </a:solidFill>
              </a:rPr>
              <a:t> </a:t>
            </a:r>
            <a:r>
              <a:rPr lang="fr-FR" sz="2000" i="1" dirty="0" smtClean="0"/>
              <a:t>:</a:t>
            </a:r>
            <a:r>
              <a:rPr lang="fr-FR" sz="2000" dirty="0" smtClean="0"/>
              <a:t> risques provenant de l’insuffisance de sécurité du système d’information pour assurer l’intégrité des données ou des conditions d’archivage ne garantissant pas la conservation des pièces justificatives.</a:t>
            </a:r>
          </a:p>
          <a:p>
            <a:pPr>
              <a:lnSpc>
                <a:spcPct val="90000"/>
              </a:lnSpc>
              <a:buClr>
                <a:srgbClr val="003956"/>
              </a:buClr>
              <a:buFontTx/>
              <a:buNone/>
            </a:pPr>
            <a:endParaRPr lang="fr-FR" sz="2000" dirty="0" smtClean="0"/>
          </a:p>
        </p:txBody>
      </p:sp>
    </p:spTree>
    <p:extLst>
      <p:ext uri="{BB962C8B-B14F-4D97-AF65-F5344CB8AC3E}">
        <p14:creationId xmlns:p14="http://schemas.microsoft.com/office/powerpoint/2010/main" val="1957983910"/>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076" y="3453107"/>
            <a:ext cx="3548112" cy="2687694"/>
          </a:xfrm>
          <a:prstGeom prst="rect">
            <a:avLst/>
          </a:prstGeom>
        </p:spPr>
      </p:pic>
      <p:sp>
        <p:nvSpPr>
          <p:cNvPr id="2" name="Espace réservé du numéro de diapositive 1"/>
          <p:cNvSpPr>
            <a:spLocks noGrp="1"/>
          </p:cNvSpPr>
          <p:nvPr>
            <p:ph type="sldNum" sz="quarter" idx="12"/>
          </p:nvPr>
        </p:nvSpPr>
        <p:spPr/>
        <p:txBody>
          <a:bodyPr/>
          <a:lstStyle/>
          <a:p>
            <a:fld id="{F9CE1214-D67D-47E3-87C5-8F82D27BF67C}" type="slidenum">
              <a:rPr lang="fr-FR" smtClean="0"/>
              <a:t>33</a:t>
            </a:fld>
            <a:endParaRPr lang="fr-FR"/>
          </a:p>
        </p:txBody>
      </p:sp>
      <p:sp>
        <p:nvSpPr>
          <p:cNvPr id="7" name="Rectangle 6"/>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4) Cartographie des risques et plan d’action</a:t>
            </a:r>
            <a:endParaRPr lang="fr-FR" sz="1600" b="1" dirty="0">
              <a:solidFill>
                <a:schemeClr val="tx1"/>
              </a:solidFill>
            </a:endParaRPr>
          </a:p>
        </p:txBody>
      </p:sp>
      <p:sp>
        <p:nvSpPr>
          <p:cNvPr id="9" name="Rectangle 2"/>
          <p:cNvSpPr txBox="1">
            <a:spLocks noChangeArrowheads="1"/>
          </p:cNvSpPr>
          <p:nvPr/>
        </p:nvSpPr>
        <p:spPr bwMode="auto">
          <a:xfrm>
            <a:off x="362225" y="980728"/>
            <a:ext cx="724177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eaLnBrk="0" fontAlgn="base" hangingPunct="0">
              <a:spcBef>
                <a:spcPct val="70000"/>
              </a:spcBef>
              <a:spcAft>
                <a:spcPct val="20000"/>
              </a:spcAft>
              <a:buClr>
                <a:srgbClr val="003855"/>
              </a:buClr>
              <a:buFont typeface="Times" pitchFamily="18" charset="0"/>
              <a:buChar char="•"/>
              <a:defRPr b="1">
                <a:solidFill>
                  <a:srgbClr val="C49026"/>
                </a:solidFill>
                <a:latin typeface="+mn-lt"/>
                <a:ea typeface="+mn-ea"/>
                <a:cs typeface="+mn-cs"/>
              </a:defRPr>
            </a:lvl1pPr>
            <a:lvl2pPr marL="268288" indent="188913" algn="l" rtl="0" eaLnBrk="0" fontAlgn="base" hangingPunct="0">
              <a:spcBef>
                <a:spcPct val="20000"/>
              </a:spcBef>
              <a:spcAft>
                <a:spcPct val="20000"/>
              </a:spcAft>
              <a:defRPr sz="1500">
                <a:solidFill>
                  <a:srgbClr val="003855"/>
                </a:solidFill>
                <a:latin typeface="+mn-lt"/>
              </a:defRPr>
            </a:lvl2pPr>
            <a:lvl3pPr marL="798513" indent="-257175" algn="l" rtl="0" eaLnBrk="0" fontAlgn="base" hangingPunct="0">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eaLnBrk="0" fontAlgn="base" hangingPunct="0">
              <a:spcBef>
                <a:spcPct val="20000"/>
              </a:spcBef>
              <a:spcAft>
                <a:spcPct val="20000"/>
              </a:spcAft>
              <a:defRPr sz="1500">
                <a:solidFill>
                  <a:srgbClr val="003855"/>
                </a:solidFill>
                <a:latin typeface="+mn-lt"/>
              </a:defRPr>
            </a:lvl4pPr>
            <a:lvl5pPr marL="1314450" indent="-238125" algn="l" rtl="0" eaLnBrk="0" fontAlgn="base" hangingPunct="0">
              <a:spcBef>
                <a:spcPct val="20000"/>
              </a:spcBef>
              <a:spcAft>
                <a:spcPct val="20000"/>
              </a:spcAft>
              <a:buClr>
                <a:srgbClr val="C49026"/>
              </a:buClr>
              <a:buFont typeface="Times" pitchFamily="18"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18"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18"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18"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18" charset="0"/>
              <a:buChar char="•"/>
              <a:defRPr sz="1500">
                <a:solidFill>
                  <a:srgbClr val="003855"/>
                </a:solidFill>
                <a:latin typeface="+mn-lt"/>
              </a:defRPr>
            </a:lvl9pPr>
          </a:lstStyle>
          <a:p>
            <a:pPr marL="266700" marR="0" lvl="0" indent="-266700" algn="just" defTabSz="914400" rtl="0" eaLnBrk="1" fontAlgn="base" latinLnBrk="0" hangingPunct="1">
              <a:lnSpc>
                <a:spcPct val="90000"/>
              </a:lnSpc>
              <a:spcBef>
                <a:spcPct val="70000"/>
              </a:spcBef>
              <a:spcAft>
                <a:spcPct val="20000"/>
              </a:spcAft>
              <a:buClr>
                <a:srgbClr val="003855"/>
              </a:buClr>
              <a:buSzTx/>
              <a:buFont typeface="Times" pitchFamily="18" charset="0"/>
              <a:buChar char="•"/>
              <a:tabLst/>
              <a:defRPr/>
            </a:pPr>
            <a:r>
              <a:rPr kumimoji="0" lang="fr-FR" sz="2000" b="0" i="0" u="none" strike="noStrike" kern="0" cap="none" spc="0" normalizeH="0" baseline="0" noProof="0" dirty="0" smtClean="0">
                <a:ln>
                  <a:noFill/>
                </a:ln>
                <a:solidFill>
                  <a:schemeClr val="tx1"/>
                </a:solidFill>
                <a:effectLst/>
                <a:uLnTx/>
                <a:uFillTx/>
                <a:ea typeface="+mn-ea"/>
                <a:cs typeface="+mn-cs"/>
              </a:rPr>
              <a:t>Sur la base des constats issus de la cartographie des risques, des actions sont définies et mises en œuvre afin de corriger les zones d’ombre et d’anticiper les risques futurs. Les actions programmées sont suivies à partir d’un </a:t>
            </a:r>
            <a:r>
              <a:rPr kumimoji="0" lang="fr-FR" sz="2000" b="0" i="0" u="sng" strike="noStrike" kern="0" cap="none" spc="0" normalizeH="0" baseline="0" noProof="0" dirty="0" smtClean="0">
                <a:ln>
                  <a:noFill/>
                </a:ln>
                <a:solidFill>
                  <a:schemeClr val="tx1"/>
                </a:solidFill>
                <a:effectLst/>
                <a:uLnTx/>
                <a:uFillTx/>
                <a:ea typeface="+mn-ea"/>
                <a:cs typeface="+mn-cs"/>
              </a:rPr>
              <a:t>plan d’action</a:t>
            </a:r>
            <a:r>
              <a:rPr kumimoji="0" lang="fr-FR" sz="2000" b="0" i="0" u="none" strike="noStrike" kern="0" cap="none" spc="0" normalizeH="0" baseline="0" noProof="0" dirty="0" smtClean="0">
                <a:ln>
                  <a:noFill/>
                </a:ln>
                <a:solidFill>
                  <a:schemeClr val="tx1"/>
                </a:solidFill>
                <a:effectLst/>
                <a:uLnTx/>
                <a:uFillTx/>
                <a:ea typeface="+mn-ea"/>
                <a:cs typeface="+mn-cs"/>
              </a:rPr>
              <a:t> régulièrement actualisé.</a:t>
            </a:r>
          </a:p>
          <a:p>
            <a:pPr marL="266700" marR="0" lvl="0" indent="-266700" algn="just" defTabSz="914400" rtl="0" eaLnBrk="1" fontAlgn="base" latinLnBrk="0" hangingPunct="1">
              <a:lnSpc>
                <a:spcPct val="97000"/>
              </a:lnSpc>
              <a:spcBef>
                <a:spcPct val="70000"/>
              </a:spcBef>
              <a:spcAft>
                <a:spcPct val="20000"/>
              </a:spcAft>
              <a:buClr>
                <a:srgbClr val="003855"/>
              </a:buClr>
              <a:buSzTx/>
              <a:buFont typeface="Times" pitchFamily="18" charset="0"/>
              <a:buChar char="•"/>
              <a:tabLst/>
              <a:defRPr/>
            </a:pPr>
            <a:r>
              <a:rPr kumimoji="0" lang="fr-FR" altLang="fr-FR" sz="2000" b="0" i="0" u="none" strike="noStrike" kern="0" cap="none" spc="0" normalizeH="0" baseline="0" noProof="0" dirty="0" smtClean="0">
                <a:ln>
                  <a:noFill/>
                </a:ln>
                <a:solidFill>
                  <a:schemeClr val="tx1"/>
                </a:solidFill>
                <a:effectLst/>
                <a:uLnTx/>
                <a:uFillTx/>
                <a:ea typeface="+mn-ea"/>
                <a:cs typeface="+mn-cs"/>
              </a:rPr>
              <a:t>Il formalise ainsi les choix stratégiques retenus concernant le renforcement du contrôle interne comptable au sein du ministère.</a:t>
            </a: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18" charset="0"/>
              <a:buChar char="•"/>
              <a:tabLst/>
              <a:defRPr/>
            </a:pPr>
            <a:r>
              <a:rPr kumimoji="0" lang="fr-FR" sz="2000" b="0" i="0" u="none" strike="noStrike" kern="0" cap="none" spc="0" normalizeH="0" baseline="0" noProof="0" dirty="0" smtClean="0">
                <a:ln>
                  <a:noFill/>
                </a:ln>
                <a:solidFill>
                  <a:schemeClr val="tx1"/>
                </a:solidFill>
                <a:effectLst/>
                <a:uLnTx/>
                <a:uFillTx/>
                <a:ea typeface="+mn-ea"/>
                <a:cs typeface="+mn-cs"/>
              </a:rPr>
              <a:t>En plus d’être un outil de dialogue, de gouvernance et de pilotage interne au ministère, le plan d’action constitue le support de référence assurant une transparence vis-à-vis de l’auditeur dans la programmation et l’effectivité des actions engagées pour renforcer les dispositifs de contrôle interne comptable.</a:t>
            </a:r>
          </a:p>
          <a:p>
            <a:pPr marL="266700" marR="0" lvl="0" indent="-266700" algn="just" defTabSz="914400" rtl="0" eaLnBrk="1" fontAlgn="base" latinLnBrk="0" hangingPunct="1">
              <a:lnSpc>
                <a:spcPct val="20000"/>
              </a:lnSpc>
              <a:spcBef>
                <a:spcPct val="70000"/>
              </a:spcBef>
              <a:spcAft>
                <a:spcPct val="20000"/>
              </a:spcAft>
              <a:buClr>
                <a:srgbClr val="003855"/>
              </a:buClr>
              <a:buSzTx/>
              <a:buFont typeface="Times" pitchFamily="18" charset="0"/>
              <a:buNone/>
              <a:tabLst/>
              <a:defRPr/>
            </a:pPr>
            <a:endParaRPr kumimoji="0" lang="fr-FR" b="0" i="0" u="none" strike="noStrike" kern="0" cap="none" spc="0" normalizeH="0" baseline="0" noProof="0" dirty="0" smtClean="0">
              <a:ln>
                <a:noFill/>
              </a:ln>
              <a:solidFill>
                <a:schemeClr val="tx1"/>
              </a:solidFill>
              <a:effectLst/>
              <a:uLnTx/>
              <a:uFillTx/>
              <a:ea typeface="+mn-ea"/>
              <a:cs typeface="+mn-cs"/>
            </a:endParaRPr>
          </a:p>
        </p:txBody>
      </p:sp>
    </p:spTree>
    <p:extLst>
      <p:ext uri="{BB962C8B-B14F-4D97-AF65-F5344CB8AC3E}">
        <p14:creationId xmlns:p14="http://schemas.microsoft.com/office/powerpoint/2010/main" val="5153412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34</a:t>
            </a:fld>
            <a:endParaRPr lang="fr-FR"/>
          </a:p>
        </p:txBody>
      </p:sp>
      <p:sp>
        <p:nvSpPr>
          <p:cNvPr id="5" name="Rectangle 4"/>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464" y="3723058"/>
            <a:ext cx="3548112" cy="2687694"/>
          </a:xfrm>
          <a:prstGeom prst="rect">
            <a:avLst/>
          </a:prstGeom>
        </p:spPr>
      </p:pic>
      <p:sp>
        <p:nvSpPr>
          <p:cNvPr id="6" name="Rectangle 2"/>
          <p:cNvSpPr txBox="1">
            <a:spLocks noChangeArrowheads="1"/>
          </p:cNvSpPr>
          <p:nvPr/>
        </p:nvSpPr>
        <p:spPr bwMode="auto">
          <a:xfrm>
            <a:off x="251520" y="476672"/>
            <a:ext cx="775774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eaLnBrk="0" fontAlgn="base" hangingPunct="0">
              <a:spcBef>
                <a:spcPct val="70000"/>
              </a:spcBef>
              <a:spcAft>
                <a:spcPct val="20000"/>
              </a:spcAft>
              <a:buClr>
                <a:srgbClr val="003855"/>
              </a:buClr>
              <a:buFont typeface="Times" pitchFamily="18" charset="0"/>
              <a:buChar char="•"/>
              <a:defRPr b="1">
                <a:solidFill>
                  <a:srgbClr val="C49026"/>
                </a:solidFill>
                <a:latin typeface="+mn-lt"/>
                <a:ea typeface="+mn-ea"/>
                <a:cs typeface="+mn-cs"/>
              </a:defRPr>
            </a:lvl1pPr>
            <a:lvl2pPr marL="268288" indent="188913" algn="l" rtl="0" eaLnBrk="0" fontAlgn="base" hangingPunct="0">
              <a:spcBef>
                <a:spcPct val="20000"/>
              </a:spcBef>
              <a:spcAft>
                <a:spcPct val="20000"/>
              </a:spcAft>
              <a:defRPr sz="1500">
                <a:solidFill>
                  <a:srgbClr val="003855"/>
                </a:solidFill>
                <a:latin typeface="+mn-lt"/>
              </a:defRPr>
            </a:lvl2pPr>
            <a:lvl3pPr marL="798513" indent="-257175" algn="l" rtl="0" eaLnBrk="0" fontAlgn="base" hangingPunct="0">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eaLnBrk="0" fontAlgn="base" hangingPunct="0">
              <a:spcBef>
                <a:spcPct val="20000"/>
              </a:spcBef>
              <a:spcAft>
                <a:spcPct val="20000"/>
              </a:spcAft>
              <a:defRPr sz="1500">
                <a:solidFill>
                  <a:srgbClr val="003855"/>
                </a:solidFill>
                <a:latin typeface="+mn-lt"/>
              </a:defRPr>
            </a:lvl4pPr>
            <a:lvl5pPr marL="1314450" indent="-238125" algn="l" rtl="0" eaLnBrk="0" fontAlgn="base" hangingPunct="0">
              <a:spcBef>
                <a:spcPct val="20000"/>
              </a:spcBef>
              <a:spcAft>
                <a:spcPct val="20000"/>
              </a:spcAft>
              <a:buClr>
                <a:srgbClr val="C49026"/>
              </a:buClr>
              <a:buFont typeface="Times" pitchFamily="18"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18"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18"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18"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18" charset="0"/>
              <a:buChar char="•"/>
              <a:defRPr sz="1500">
                <a:solidFill>
                  <a:srgbClr val="003855"/>
                </a:solidFill>
                <a:latin typeface="+mn-lt"/>
              </a:defRPr>
            </a:lvl9pPr>
          </a:lstStyle>
          <a:p>
            <a:pPr marL="266700" marR="0" lvl="0" indent="-266700" algn="just" defTabSz="914400" rtl="0" eaLnBrk="1" fontAlgn="base" latinLnBrk="0" hangingPunct="1">
              <a:lnSpc>
                <a:spcPct val="100000"/>
              </a:lnSpc>
              <a:spcBef>
                <a:spcPts val="900"/>
              </a:spcBef>
              <a:spcAft>
                <a:spcPct val="20000"/>
              </a:spcAft>
              <a:buClr>
                <a:srgbClr val="003855"/>
              </a:buClr>
              <a:buSzTx/>
              <a:buFont typeface="Times" pitchFamily="18" charset="0"/>
              <a:buChar char="•"/>
              <a:tabLst/>
              <a:defRPr/>
            </a:pPr>
            <a:r>
              <a:rPr kumimoji="0" lang="fr-FR" sz="1800" b="1" i="0" u="none" strike="noStrike" kern="0" cap="none" spc="0" normalizeH="0" baseline="0" noProof="0" dirty="0" smtClean="0">
                <a:ln>
                  <a:noFill/>
                </a:ln>
                <a:solidFill>
                  <a:srgbClr val="C00000"/>
                </a:solidFill>
                <a:effectLst/>
                <a:uLnTx/>
                <a:uFillTx/>
              </a:rPr>
              <a:t>Objectifs </a:t>
            </a:r>
            <a:r>
              <a:rPr kumimoji="0" lang="fr-FR" sz="1800" b="1" i="0" u="none" strike="noStrike" kern="0" cap="none" spc="0" normalizeH="0" baseline="0" noProof="0" dirty="0" smtClean="0">
                <a:ln>
                  <a:noFill/>
                </a:ln>
                <a:solidFill>
                  <a:schemeClr val="tx1"/>
                </a:solidFill>
                <a:effectLst/>
                <a:uLnTx/>
                <a:uFillTx/>
              </a:rPr>
              <a:t>: </a:t>
            </a:r>
          </a:p>
          <a:p>
            <a:pPr marL="268288" marR="0" lvl="1" indent="0" algn="just" defTabSz="914400" rtl="0" eaLnBrk="1" fontAlgn="base" latinLnBrk="0" hangingPunct="1">
              <a:lnSpc>
                <a:spcPct val="100000"/>
              </a:lnSpc>
              <a:spcBef>
                <a:spcPts val="900"/>
              </a:spcBef>
              <a:spcAft>
                <a:spcPct val="20000"/>
              </a:spcAft>
              <a:buClrTx/>
              <a:buSzTx/>
              <a:buFontTx/>
              <a:buChar char="–"/>
              <a:tabLst/>
              <a:defRPr/>
            </a:pPr>
            <a:r>
              <a:rPr kumimoji="0" lang="fr-FR" sz="1800" b="0" i="0" u="none" strike="noStrike" kern="0" cap="none" spc="0" normalizeH="0" baseline="0" noProof="0" dirty="0" smtClean="0">
                <a:ln>
                  <a:noFill/>
                </a:ln>
                <a:solidFill>
                  <a:schemeClr val="tx1"/>
                </a:solidFill>
                <a:effectLst/>
                <a:uLnTx/>
                <a:uFillTx/>
              </a:rPr>
              <a:t> Faire émerger un </a:t>
            </a:r>
            <a:r>
              <a:rPr kumimoji="0" lang="fr-FR" sz="1800" b="1" i="0" u="none" strike="noStrike" kern="0" cap="none" spc="0" normalizeH="0" baseline="0" noProof="0" dirty="0" smtClean="0">
                <a:ln>
                  <a:noFill/>
                </a:ln>
                <a:solidFill>
                  <a:schemeClr val="tx1"/>
                </a:solidFill>
                <a:effectLst/>
                <a:uLnTx/>
                <a:uFillTx/>
              </a:rPr>
              <a:t>pilotage du renforcement du contrôle interne comptable et financier</a:t>
            </a:r>
            <a:r>
              <a:rPr kumimoji="0" lang="fr-FR" sz="1800" b="0" i="0" u="none" strike="noStrike" kern="0" cap="none" spc="0" normalizeH="0" baseline="0" noProof="0" dirty="0" smtClean="0">
                <a:ln>
                  <a:noFill/>
                </a:ln>
                <a:solidFill>
                  <a:schemeClr val="tx1"/>
                </a:solidFill>
                <a:effectLst/>
                <a:uLnTx/>
                <a:uFillTx/>
              </a:rPr>
              <a:t> au sein des services</a:t>
            </a:r>
          </a:p>
          <a:p>
            <a:pPr marL="268288" marR="0" lvl="1" indent="0" algn="just" defTabSz="914400" rtl="0" eaLnBrk="1" fontAlgn="base" latinLnBrk="0" hangingPunct="1">
              <a:lnSpc>
                <a:spcPct val="100000"/>
              </a:lnSpc>
              <a:spcBef>
                <a:spcPts val="900"/>
              </a:spcBef>
              <a:spcAft>
                <a:spcPct val="20000"/>
              </a:spcAft>
              <a:buClrTx/>
              <a:buSzTx/>
              <a:buFontTx/>
              <a:buChar char="–"/>
              <a:tabLst/>
              <a:defRPr/>
            </a:pPr>
            <a:r>
              <a:rPr kumimoji="0" lang="fr-FR" sz="1800" b="0" i="0" u="none" strike="noStrike" kern="0" cap="none" spc="0" normalizeH="0" baseline="0" noProof="0" dirty="0" smtClean="0">
                <a:ln>
                  <a:noFill/>
                </a:ln>
                <a:solidFill>
                  <a:schemeClr val="tx1"/>
                </a:solidFill>
                <a:effectLst/>
                <a:uLnTx/>
                <a:uFillTx/>
              </a:rPr>
              <a:t> </a:t>
            </a:r>
            <a:r>
              <a:rPr kumimoji="0" lang="fr-FR" sz="1800" b="1" i="0" u="none" strike="noStrike" kern="0" cap="none" spc="0" normalizeH="0" baseline="0" noProof="0" dirty="0" smtClean="0">
                <a:ln>
                  <a:noFill/>
                </a:ln>
                <a:solidFill>
                  <a:schemeClr val="tx1"/>
                </a:solidFill>
                <a:effectLst/>
                <a:uLnTx/>
                <a:uFillTx/>
              </a:rPr>
              <a:t>Valoriser les acquis</a:t>
            </a:r>
            <a:r>
              <a:rPr kumimoji="0" lang="fr-FR" sz="1800" b="0" i="0" u="none" strike="noStrike" kern="0" cap="none" spc="0" normalizeH="0" baseline="0" noProof="0" dirty="0" smtClean="0">
                <a:ln>
                  <a:noFill/>
                </a:ln>
                <a:solidFill>
                  <a:schemeClr val="tx1"/>
                </a:solidFill>
                <a:effectLst/>
                <a:uLnTx/>
                <a:uFillTx/>
              </a:rPr>
              <a:t> et mesurer le chemin à parcourir</a:t>
            </a:r>
          </a:p>
          <a:p>
            <a:pPr marL="268288" marR="0" lvl="1" indent="0" algn="just" defTabSz="914400" rtl="0" eaLnBrk="1" fontAlgn="base" latinLnBrk="0" hangingPunct="1">
              <a:lnSpc>
                <a:spcPct val="100000"/>
              </a:lnSpc>
              <a:spcBef>
                <a:spcPts val="900"/>
              </a:spcBef>
              <a:spcAft>
                <a:spcPct val="20000"/>
              </a:spcAft>
              <a:buClrTx/>
              <a:buSzTx/>
              <a:buFontTx/>
              <a:buChar char="–"/>
              <a:tabLst/>
              <a:defRPr/>
            </a:pPr>
            <a:r>
              <a:rPr kumimoji="0" lang="fr-FR" sz="1800" b="0" i="0" u="none" strike="noStrike" kern="0" cap="none" spc="0" normalizeH="0" baseline="0" noProof="0" dirty="0" smtClean="0">
                <a:ln>
                  <a:noFill/>
                </a:ln>
                <a:solidFill>
                  <a:schemeClr val="tx1"/>
                </a:solidFill>
                <a:effectLst/>
                <a:uLnTx/>
                <a:uFillTx/>
              </a:rPr>
              <a:t> Garantir la logique </a:t>
            </a:r>
            <a:r>
              <a:rPr kumimoji="0" lang="fr-FR" sz="1800" b="1" i="0" u="none" strike="noStrike" kern="0" cap="none" spc="0" normalizeH="0" baseline="0" noProof="0" dirty="0" smtClean="0">
                <a:ln>
                  <a:noFill/>
                </a:ln>
                <a:solidFill>
                  <a:schemeClr val="tx1"/>
                </a:solidFill>
                <a:effectLst/>
                <a:uLnTx/>
                <a:uFillTx/>
              </a:rPr>
              <a:t>pérenne, progressive et pragmatique</a:t>
            </a:r>
            <a:r>
              <a:rPr kumimoji="0" lang="fr-FR" sz="1800" b="0" i="0" u="none" strike="noStrike" kern="0" cap="none" spc="0" normalizeH="0" baseline="0" noProof="0" dirty="0" smtClean="0">
                <a:ln>
                  <a:noFill/>
                </a:ln>
                <a:solidFill>
                  <a:schemeClr val="tx1"/>
                </a:solidFill>
                <a:effectLst/>
                <a:uLnTx/>
                <a:uFillTx/>
              </a:rPr>
              <a:t> de la démarche</a:t>
            </a:r>
          </a:p>
          <a:p>
            <a:pPr marL="268288" marR="0" lvl="1" indent="0" algn="just" defTabSz="914400" rtl="0" eaLnBrk="1" fontAlgn="base" latinLnBrk="0" hangingPunct="1">
              <a:lnSpc>
                <a:spcPct val="100000"/>
              </a:lnSpc>
              <a:spcBef>
                <a:spcPts val="900"/>
              </a:spcBef>
              <a:spcAft>
                <a:spcPct val="20000"/>
              </a:spcAft>
              <a:buClrTx/>
              <a:buSzTx/>
              <a:buFontTx/>
              <a:buChar char="–"/>
              <a:tabLst/>
              <a:defRPr/>
            </a:pPr>
            <a:r>
              <a:rPr kumimoji="0" lang="fr-FR" sz="1800" b="0" i="0" u="none" strike="noStrike" kern="0" cap="none" spc="0" normalizeH="0" baseline="0" noProof="0" dirty="0" smtClean="0">
                <a:ln>
                  <a:noFill/>
                </a:ln>
                <a:solidFill>
                  <a:schemeClr val="tx1"/>
                </a:solidFill>
                <a:effectLst/>
                <a:uLnTx/>
                <a:uFillTx/>
              </a:rPr>
              <a:t> </a:t>
            </a:r>
            <a:r>
              <a:rPr kumimoji="0" lang="fr-FR" sz="1800" b="1" i="0" u="none" strike="noStrike" kern="0" cap="none" spc="0" normalizeH="0" baseline="0" noProof="0" dirty="0" smtClean="0">
                <a:ln>
                  <a:noFill/>
                </a:ln>
                <a:solidFill>
                  <a:schemeClr val="tx1"/>
                </a:solidFill>
                <a:effectLst/>
                <a:uLnTx/>
                <a:uFillTx/>
              </a:rPr>
              <a:t>Ancrer l'engagement du ministère</a:t>
            </a:r>
            <a:r>
              <a:rPr kumimoji="0" lang="fr-FR" sz="1800" b="0" i="0" u="none" strike="noStrike" kern="0" cap="none" spc="0" normalizeH="0" baseline="0" noProof="0" dirty="0" smtClean="0">
                <a:ln>
                  <a:noFill/>
                </a:ln>
                <a:solidFill>
                  <a:schemeClr val="tx1"/>
                </a:solidFill>
                <a:effectLst/>
                <a:uLnTx/>
                <a:uFillTx/>
              </a:rPr>
              <a:t> dans sa volonté de fiabiliser et de sécuriser ses pratiques </a:t>
            </a:r>
          </a:p>
          <a:p>
            <a:pPr marL="268288" marR="0" lvl="1" indent="0" algn="just" defTabSz="914400" rtl="0" eaLnBrk="1" fontAlgn="base" latinLnBrk="0" hangingPunct="1">
              <a:lnSpc>
                <a:spcPct val="100000"/>
              </a:lnSpc>
              <a:spcBef>
                <a:spcPts val="900"/>
              </a:spcBef>
              <a:spcAft>
                <a:spcPct val="20000"/>
              </a:spcAft>
              <a:buClrTx/>
              <a:buSzTx/>
              <a:buFontTx/>
              <a:buChar char="–"/>
              <a:tabLst/>
              <a:defRPr/>
            </a:pPr>
            <a:r>
              <a:rPr kumimoji="0" lang="fr-FR" sz="1800" b="0" i="0" u="none" strike="noStrike" kern="0" cap="none" spc="0" normalizeH="0" baseline="0" noProof="0" dirty="0" smtClean="0">
                <a:ln>
                  <a:noFill/>
                </a:ln>
                <a:solidFill>
                  <a:schemeClr val="tx1"/>
                </a:solidFill>
                <a:effectLst/>
                <a:uLnTx/>
                <a:uFillTx/>
              </a:rPr>
              <a:t> </a:t>
            </a:r>
            <a:r>
              <a:rPr kumimoji="0" lang="fr-FR" sz="1800" b="1" i="0" u="none" strike="noStrike" kern="0" cap="none" spc="0" normalizeH="0" baseline="0" noProof="0" dirty="0" smtClean="0">
                <a:ln>
                  <a:noFill/>
                </a:ln>
                <a:solidFill>
                  <a:schemeClr val="tx1"/>
                </a:solidFill>
                <a:effectLst/>
                <a:uLnTx/>
                <a:uFillTx/>
              </a:rPr>
              <a:t>Maîtriser les risques des processus clefs</a:t>
            </a:r>
            <a:r>
              <a:rPr kumimoji="0" lang="fr-FR" sz="1800" b="0" i="0" u="none" strike="noStrike" kern="0" cap="none" spc="0" normalizeH="0" baseline="0" noProof="0" dirty="0" smtClean="0">
                <a:ln>
                  <a:noFill/>
                </a:ln>
                <a:solidFill>
                  <a:schemeClr val="tx1"/>
                </a:solidFill>
                <a:effectLst/>
                <a:uLnTx/>
                <a:uFillTx/>
              </a:rPr>
              <a:t>, en adaptant les exigences aux enjeux et aux risques, mais également au contexte du ministère.</a:t>
            </a:r>
          </a:p>
          <a:p>
            <a:pPr marL="268288" marR="0" lvl="1" indent="0" algn="just" defTabSz="914400" rtl="0" eaLnBrk="1" fontAlgn="base" latinLnBrk="0" hangingPunct="1">
              <a:lnSpc>
                <a:spcPct val="100000"/>
              </a:lnSpc>
              <a:spcBef>
                <a:spcPts val="900"/>
              </a:spcBef>
              <a:spcAft>
                <a:spcPct val="20000"/>
              </a:spcAft>
              <a:buClrTx/>
              <a:buSzTx/>
              <a:buFontTx/>
              <a:buChar char="–"/>
              <a:tabLst/>
              <a:defRPr/>
            </a:pPr>
            <a:r>
              <a:rPr kumimoji="0" lang="fr-FR" sz="1800" b="0" i="0" u="none" strike="noStrike" kern="0" cap="none" spc="0" normalizeH="0" baseline="0" noProof="0" dirty="0" smtClean="0">
                <a:ln>
                  <a:noFill/>
                </a:ln>
                <a:solidFill>
                  <a:schemeClr val="tx1"/>
                </a:solidFill>
                <a:effectLst/>
                <a:uLnTx/>
                <a:uFillTx/>
              </a:rPr>
              <a:t> </a:t>
            </a:r>
            <a:r>
              <a:rPr kumimoji="0" lang="fr-FR" sz="1800" b="1" i="0" u="none" strike="noStrike" kern="0" cap="none" spc="0" normalizeH="0" baseline="0" noProof="0" dirty="0" smtClean="0">
                <a:ln>
                  <a:noFill/>
                </a:ln>
                <a:solidFill>
                  <a:schemeClr val="tx1"/>
                </a:solidFill>
                <a:effectLst/>
                <a:uLnTx/>
                <a:uFillTx/>
              </a:rPr>
              <a:t>Fixer des objectifs clairs</a:t>
            </a:r>
            <a:r>
              <a:rPr kumimoji="0" lang="fr-FR" sz="1800" b="0" i="0" u="none" strike="noStrike" kern="0" cap="none" spc="0" normalizeH="0" baseline="0" noProof="0" dirty="0" smtClean="0">
                <a:ln>
                  <a:noFill/>
                </a:ln>
                <a:solidFill>
                  <a:schemeClr val="tx1"/>
                </a:solidFill>
                <a:effectLst/>
                <a:uLnTx/>
                <a:uFillTx/>
              </a:rPr>
              <a:t> permettant à chacun de comprendre la logique, la finalité et l'intérêt du CI</a:t>
            </a:r>
          </a:p>
          <a:p>
            <a:pPr marL="268288" marR="0" lvl="1" indent="0" algn="just" defTabSz="914400" rtl="0" eaLnBrk="1" fontAlgn="base" latinLnBrk="0" hangingPunct="1">
              <a:lnSpc>
                <a:spcPct val="100000"/>
              </a:lnSpc>
              <a:spcBef>
                <a:spcPts val="900"/>
              </a:spcBef>
              <a:spcAft>
                <a:spcPct val="20000"/>
              </a:spcAft>
              <a:buClrTx/>
              <a:buSzTx/>
              <a:buFontTx/>
              <a:buChar char="–"/>
              <a:tabLst/>
              <a:defRPr/>
            </a:pPr>
            <a:r>
              <a:rPr kumimoji="0" lang="fr-FR" sz="1800" b="0" i="0" u="none" strike="noStrike" kern="0" cap="none" spc="0" normalizeH="0" baseline="0" noProof="0" dirty="0" smtClean="0">
                <a:ln>
                  <a:noFill/>
                </a:ln>
                <a:solidFill>
                  <a:schemeClr val="tx1"/>
                </a:solidFill>
                <a:effectLst/>
                <a:uLnTx/>
                <a:uFillTx/>
              </a:rPr>
              <a:t> </a:t>
            </a:r>
            <a:r>
              <a:rPr kumimoji="0" lang="fr-FR" sz="1800" b="1" i="0" u="none" strike="noStrike" kern="0" cap="none" spc="0" normalizeH="0" baseline="0" noProof="0" dirty="0" smtClean="0">
                <a:ln>
                  <a:noFill/>
                </a:ln>
                <a:solidFill>
                  <a:schemeClr val="tx1"/>
                </a:solidFill>
                <a:effectLst/>
                <a:uLnTx/>
                <a:uFillTx/>
              </a:rPr>
              <a:t>Disposer d'un « plan de travail » adapté</a:t>
            </a:r>
            <a:r>
              <a:rPr kumimoji="0" lang="fr-FR" sz="1800" b="0" i="0" u="none" strike="noStrike" kern="0" cap="none" spc="0" normalizeH="0" baseline="0" noProof="0" dirty="0" smtClean="0">
                <a:ln>
                  <a:noFill/>
                </a:ln>
                <a:solidFill>
                  <a:schemeClr val="tx1"/>
                </a:solidFill>
                <a:effectLst/>
                <a:uLnTx/>
                <a:uFillTx/>
              </a:rPr>
              <a:t> au ministère, personnalisé selon ses missions, ses contraintes et son niveau d'avancement en terme de contrôle interne comptable.</a:t>
            </a:r>
            <a:endParaRPr kumimoji="0" lang="fr-FR" sz="1500" b="0" i="0" u="none" strike="noStrike" kern="0" cap="none" spc="0" normalizeH="0" baseline="0" noProof="0" dirty="0" smtClean="0">
              <a:ln>
                <a:noFill/>
              </a:ln>
              <a:solidFill>
                <a:schemeClr val="tx1"/>
              </a:solidFill>
              <a:effectLst/>
              <a:uLnTx/>
              <a:uFillTx/>
            </a:endParaRPr>
          </a:p>
        </p:txBody>
      </p:sp>
      <p:sp>
        <p:nvSpPr>
          <p:cNvPr id="8" name="Rectangle 7"/>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4) Cartographie des risques et plan d’action</a:t>
            </a:r>
            <a:endParaRPr lang="fr-FR" sz="1600" b="1" dirty="0">
              <a:solidFill>
                <a:schemeClr val="tx1"/>
              </a:solidFill>
            </a:endParaRPr>
          </a:p>
        </p:txBody>
      </p:sp>
    </p:spTree>
    <p:extLst>
      <p:ext uri="{BB962C8B-B14F-4D97-AF65-F5344CB8AC3E}">
        <p14:creationId xmlns:p14="http://schemas.microsoft.com/office/powerpoint/2010/main" val="170374989"/>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35</a:t>
            </a:fld>
            <a:endParaRPr lang="fr-FR"/>
          </a:p>
        </p:txBody>
      </p:sp>
      <p:sp>
        <p:nvSpPr>
          <p:cNvPr id="5" name="Rectangle 4"/>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01141" y="1196752"/>
            <a:ext cx="7488832" cy="3477875"/>
          </a:xfrm>
          <a:prstGeom prst="rect">
            <a:avLst/>
          </a:prstGeom>
          <a:noFill/>
        </p:spPr>
        <p:txBody>
          <a:bodyPr wrap="square" rtlCol="0">
            <a:spAutoFit/>
          </a:bodyPr>
          <a:lstStyle/>
          <a:p>
            <a:endParaRPr lang="fr-FR" sz="2000" dirty="0"/>
          </a:p>
          <a:p>
            <a:r>
              <a:rPr lang="fr-FR" sz="2000" dirty="0" smtClean="0"/>
              <a:t>- </a:t>
            </a:r>
            <a:r>
              <a:rPr lang="fr-FR" sz="2000" b="1" dirty="0" smtClean="0"/>
              <a:t>Le plan d’action ministériel </a:t>
            </a:r>
            <a:r>
              <a:rPr lang="fr-FR" sz="2000" dirty="0" smtClean="0"/>
              <a:t>qui </a:t>
            </a:r>
            <a:r>
              <a:rPr lang="fr-FR" sz="2000" dirty="0"/>
              <a:t>retrace les actions à </a:t>
            </a:r>
            <a:r>
              <a:rPr lang="fr-FR" sz="2000" dirty="0" smtClean="0"/>
              <a:t>mettre en œuvre </a:t>
            </a:r>
            <a:r>
              <a:rPr lang="fr-FR" sz="2000" dirty="0"/>
              <a:t>sur l'ensemble du ministère, afin de corriger les dysfonctionnements </a:t>
            </a:r>
            <a:r>
              <a:rPr lang="fr-FR" sz="2000" dirty="0" smtClean="0"/>
              <a:t>identifiés lors </a:t>
            </a:r>
            <a:r>
              <a:rPr lang="fr-FR" sz="2000" dirty="0"/>
              <a:t>des audits internes et </a:t>
            </a:r>
            <a:r>
              <a:rPr lang="fr-FR" sz="2000" dirty="0" smtClean="0"/>
              <a:t>externes (présent dans le référentiel ministériel). </a:t>
            </a:r>
          </a:p>
          <a:p>
            <a:endParaRPr lang="fr-FR" sz="2000" dirty="0"/>
          </a:p>
          <a:p>
            <a:r>
              <a:rPr lang="fr-FR" sz="2000" dirty="0" smtClean="0"/>
              <a:t>- </a:t>
            </a:r>
            <a:r>
              <a:rPr lang="fr-FR" sz="2000" b="1" dirty="0" smtClean="0"/>
              <a:t>Le plan d’action local </a:t>
            </a:r>
            <a:r>
              <a:rPr lang="fr-FR" sz="2000" dirty="0" smtClean="0"/>
              <a:t>« Académique » qui détaille l’ensemble des mesures décidées. Ces mesures sont prises en fonction de la </a:t>
            </a:r>
            <a:r>
              <a:rPr lang="fr-FR" sz="2000" u="sng" dirty="0" smtClean="0"/>
              <a:t>cartographie locale des risques</a:t>
            </a:r>
            <a:r>
              <a:rPr lang="fr-FR" sz="2000" dirty="0" smtClean="0"/>
              <a:t>.  </a:t>
            </a:r>
            <a:r>
              <a:rPr lang="fr-FR" sz="2000" b="1" i="1" dirty="0" smtClean="0">
                <a:solidFill>
                  <a:srgbClr val="FF0000"/>
                </a:solidFill>
              </a:rPr>
              <a:t>Celui-ci peut être différent du plan d’action ministériel pour </a:t>
            </a:r>
            <a:r>
              <a:rPr lang="fr-FR" sz="2000" b="1" i="1" dirty="0">
                <a:solidFill>
                  <a:srgbClr val="FF0000"/>
                </a:solidFill>
              </a:rPr>
              <a:t>prendre pleinement en compte </a:t>
            </a:r>
            <a:r>
              <a:rPr lang="fr-FR" sz="2000" b="1" i="1" dirty="0" smtClean="0">
                <a:solidFill>
                  <a:srgbClr val="FF0000"/>
                </a:solidFill>
              </a:rPr>
              <a:t>les </a:t>
            </a:r>
            <a:r>
              <a:rPr lang="fr-FR" sz="2000" b="1" i="1" dirty="0">
                <a:solidFill>
                  <a:srgbClr val="FF0000"/>
                </a:solidFill>
              </a:rPr>
              <a:t>circonstances </a:t>
            </a:r>
            <a:r>
              <a:rPr lang="fr-FR" sz="2000" b="1" i="1" dirty="0" smtClean="0">
                <a:solidFill>
                  <a:srgbClr val="FF0000"/>
                </a:solidFill>
              </a:rPr>
              <a:t>locales.</a:t>
            </a:r>
            <a:endParaRPr lang="fr-FR" sz="2000" b="1" i="1" u="sng" dirty="0">
              <a:solidFill>
                <a:srgbClr val="FF0000"/>
              </a:solidFill>
            </a:endParaRPr>
          </a:p>
        </p:txBody>
      </p:sp>
      <p:sp>
        <p:nvSpPr>
          <p:cNvPr id="8" name="Rectangle 7"/>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4) Cartographie des risques et plan d’action</a:t>
            </a:r>
            <a:endParaRPr lang="fr-FR" sz="1600" b="1" dirty="0">
              <a:solidFill>
                <a:schemeClr val="tx1"/>
              </a:solidFill>
            </a:endParaRPr>
          </a:p>
        </p:txBody>
      </p:sp>
    </p:spTree>
    <p:extLst>
      <p:ext uri="{BB962C8B-B14F-4D97-AF65-F5344CB8AC3E}">
        <p14:creationId xmlns:p14="http://schemas.microsoft.com/office/powerpoint/2010/main" val="2304836335"/>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36</a:t>
            </a:fld>
            <a:endParaRPr lang="fr-FR"/>
          </a:p>
        </p:txBody>
      </p:sp>
      <p:sp>
        <p:nvSpPr>
          <p:cNvPr id="5" name="Rectangle 4"/>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1521" y="2420888"/>
            <a:ext cx="8496944" cy="2862322"/>
          </a:xfrm>
          <a:prstGeom prst="rect">
            <a:avLst/>
          </a:prstGeom>
        </p:spPr>
        <p:txBody>
          <a:bodyPr wrap="square">
            <a:spAutoFit/>
          </a:bodyPr>
          <a:lstStyle/>
          <a:p>
            <a:r>
              <a:rPr lang="fr-FR" sz="3600" b="1" u="sng" dirty="0" smtClean="0">
                <a:solidFill>
                  <a:schemeClr val="accent1">
                    <a:lumMod val="50000"/>
                  </a:schemeClr>
                </a:solidFill>
              </a:rPr>
              <a:t>5) Les trois leviers de la démarche de contrôle interne comptable</a:t>
            </a:r>
          </a:p>
          <a:p>
            <a:endParaRPr lang="fr-FR" sz="2800" b="1" dirty="0"/>
          </a:p>
          <a:p>
            <a:r>
              <a:rPr lang="fr-FR" sz="2000" b="1" dirty="0" smtClean="0"/>
              <a:t>          - </a:t>
            </a:r>
            <a:r>
              <a:rPr lang="fr-FR" sz="2000" b="1" dirty="0"/>
              <a:t>Levier 1 =&gt; L’organisation des acteurs et des contrôles</a:t>
            </a:r>
            <a:br>
              <a:rPr lang="fr-FR" sz="2000" b="1" dirty="0"/>
            </a:br>
            <a:r>
              <a:rPr lang="fr-FR" sz="2000" b="1" dirty="0" smtClean="0"/>
              <a:t>          - </a:t>
            </a:r>
            <a:r>
              <a:rPr lang="fr-FR" sz="2000" b="1" dirty="0"/>
              <a:t>Levier 2 =&gt; La documentation des acteurs, des procédures et des risques</a:t>
            </a:r>
            <a:br>
              <a:rPr lang="fr-FR" sz="2000" b="1" dirty="0"/>
            </a:br>
            <a:r>
              <a:rPr lang="fr-FR" sz="2000" b="1" dirty="0"/>
              <a:t>          </a:t>
            </a:r>
            <a:r>
              <a:rPr lang="fr-FR" sz="2000" b="1" dirty="0" smtClean="0"/>
              <a:t>- </a:t>
            </a:r>
            <a:r>
              <a:rPr lang="fr-FR" sz="2000" b="1" dirty="0"/>
              <a:t>Levier 3 =&gt; La traçabilité des opérations financières</a:t>
            </a:r>
            <a:r>
              <a:rPr lang="fr-FR" sz="2000" b="1" u="sng" dirty="0"/>
              <a:t/>
            </a:r>
            <a:br>
              <a:rPr lang="fr-FR" sz="2000" b="1" u="sng" dirty="0"/>
            </a:br>
            <a:endParaRPr lang="fr-FR" sz="2000" b="1" u="sng" dirty="0"/>
          </a:p>
        </p:txBody>
      </p:sp>
    </p:spTree>
    <p:extLst>
      <p:ext uri="{BB962C8B-B14F-4D97-AF65-F5344CB8AC3E}">
        <p14:creationId xmlns:p14="http://schemas.microsoft.com/office/powerpoint/2010/main" val="3732915279"/>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37</a:t>
            </a:fld>
            <a:endParaRPr lang="fr-FR"/>
          </a:p>
        </p:txBody>
      </p:sp>
      <p:sp>
        <p:nvSpPr>
          <p:cNvPr id="5" name="ZoneTexte 4"/>
          <p:cNvSpPr txBox="1"/>
          <p:nvPr/>
        </p:nvSpPr>
        <p:spPr>
          <a:xfrm>
            <a:off x="251520" y="404664"/>
            <a:ext cx="7416824" cy="461665"/>
          </a:xfrm>
          <a:prstGeom prst="rect">
            <a:avLst/>
          </a:prstGeom>
          <a:noFill/>
        </p:spPr>
        <p:txBody>
          <a:bodyPr wrap="square" rtlCol="0">
            <a:spAutoFit/>
          </a:bodyPr>
          <a:lstStyle/>
          <a:p>
            <a:r>
              <a:rPr lang="fr-FR" sz="2400" b="1" dirty="0" smtClean="0">
                <a:solidFill>
                  <a:schemeClr val="accent1">
                    <a:lumMod val="50000"/>
                  </a:schemeClr>
                </a:solidFill>
              </a:rPr>
              <a:t>Levier 1 =&gt; L’organisation des acteurs et des contrôles</a:t>
            </a:r>
            <a:endParaRPr lang="fr-FR" sz="2400" b="1" dirty="0">
              <a:solidFill>
                <a:schemeClr val="accent1">
                  <a:lumMod val="50000"/>
                </a:schemeClr>
              </a:solidFill>
            </a:endParaRPr>
          </a:p>
        </p:txBody>
      </p:sp>
      <p:sp>
        <p:nvSpPr>
          <p:cNvPr id="6" name="Rectangle 5"/>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2"/>
          <p:cNvSpPr txBox="1">
            <a:spLocks noChangeArrowheads="1"/>
          </p:cNvSpPr>
          <p:nvPr/>
        </p:nvSpPr>
        <p:spPr>
          <a:xfrm>
            <a:off x="251520" y="1268760"/>
            <a:ext cx="8640960" cy="4608512"/>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lgn="just">
              <a:tabLst>
                <a:tab pos="8670925" algn="l"/>
              </a:tabLst>
            </a:pPr>
            <a:r>
              <a:rPr lang="fr-FR" altLang="fr-FR" sz="2600" dirty="0" smtClean="0"/>
              <a:t>Le </a:t>
            </a:r>
            <a:r>
              <a:rPr lang="fr-FR" altLang="fr-FR" sz="2600" u="sng" dirty="0" smtClean="0">
                <a:solidFill>
                  <a:srgbClr val="C00000"/>
                </a:solidFill>
              </a:rPr>
              <a:t>principe de continuité</a:t>
            </a:r>
            <a:r>
              <a:rPr lang="fr-FR" altLang="fr-FR" sz="2600" dirty="0" smtClean="0"/>
              <a:t>, garanti par une attribution claire des tâches et une gestion suivie des délégations :</a:t>
            </a:r>
          </a:p>
          <a:p>
            <a:pPr marL="287338" indent="-287338" algn="just">
              <a:tabLst>
                <a:tab pos="8670925" algn="l"/>
              </a:tabLst>
            </a:pPr>
            <a:endParaRPr lang="fr-FR" altLang="fr-FR" sz="2600" dirty="0" smtClean="0"/>
          </a:p>
          <a:p>
            <a:pPr marL="287338" indent="-287338" algn="just">
              <a:lnSpc>
                <a:spcPct val="10000"/>
              </a:lnSpc>
              <a:buFont typeface="Times" pitchFamily="-64" charset="0"/>
              <a:buNone/>
              <a:tabLst>
                <a:tab pos="8670925" algn="l"/>
              </a:tabLst>
            </a:pPr>
            <a:endParaRPr lang="fr-FR" altLang="fr-FR" dirty="0" smtClean="0"/>
          </a:p>
          <a:p>
            <a:pPr marL="757238" lvl="1" indent="-279400" algn="just">
              <a:buFontTx/>
              <a:buChar char="–"/>
              <a:tabLst>
                <a:tab pos="8670925" algn="l"/>
              </a:tabLst>
            </a:pPr>
            <a:r>
              <a:rPr lang="fr-FR" altLang="fr-FR" sz="2200" u="sng" dirty="0" smtClean="0">
                <a:solidFill>
                  <a:schemeClr val="accent1">
                    <a:lumMod val="50000"/>
                  </a:schemeClr>
                </a:solidFill>
              </a:rPr>
              <a:t>Les tâches de chaque acteur doivent être définies à l'avance</a:t>
            </a:r>
            <a:r>
              <a:rPr lang="fr-FR" altLang="fr-FR" sz="2200" dirty="0" smtClean="0">
                <a:solidFill>
                  <a:schemeClr val="accent1">
                    <a:lumMod val="50000"/>
                  </a:schemeClr>
                </a:solidFill>
              </a:rPr>
              <a:t> </a:t>
            </a:r>
            <a:r>
              <a:rPr lang="fr-FR" altLang="fr-FR" sz="2200" dirty="0" smtClean="0"/>
              <a:t>dans le but d'assurer la continuité des opérations ;</a:t>
            </a:r>
          </a:p>
          <a:p>
            <a:pPr marL="757238" lvl="1" indent="-279400" algn="just">
              <a:tabLst>
                <a:tab pos="8670925" algn="l"/>
              </a:tabLst>
            </a:pPr>
            <a:endParaRPr lang="fr-FR" altLang="fr-FR" sz="2200" dirty="0" smtClean="0"/>
          </a:p>
          <a:p>
            <a:pPr marL="757238" lvl="1" indent="-279400" algn="just">
              <a:buFontTx/>
              <a:buChar char="–"/>
              <a:tabLst>
                <a:tab pos="8670925" algn="l"/>
              </a:tabLst>
            </a:pPr>
            <a:r>
              <a:rPr lang="fr-FR" altLang="fr-FR" sz="2200" u="sng" dirty="0" smtClean="0">
                <a:solidFill>
                  <a:schemeClr val="accent1">
                    <a:lumMod val="50000"/>
                  </a:schemeClr>
                </a:solidFill>
              </a:rPr>
              <a:t>Les habilitations informatiques</a:t>
            </a:r>
            <a:r>
              <a:rPr lang="fr-FR" altLang="fr-FR" sz="2200" dirty="0" smtClean="0">
                <a:solidFill>
                  <a:schemeClr val="accent1">
                    <a:lumMod val="50000"/>
                  </a:schemeClr>
                </a:solidFill>
              </a:rPr>
              <a:t> </a:t>
            </a:r>
            <a:r>
              <a:rPr lang="fr-FR" altLang="fr-FR" sz="2200" dirty="0" smtClean="0"/>
              <a:t>doivent être conformes aux attributions de chacun (par exemple : seul le chef de service ou son délégué est habilité à valider informatiquement certaines opérations sensibles) ;</a:t>
            </a:r>
          </a:p>
          <a:p>
            <a:pPr marL="757238" lvl="1" indent="-279400" algn="just">
              <a:tabLst>
                <a:tab pos="8670925" algn="l"/>
              </a:tabLst>
            </a:pPr>
            <a:endParaRPr lang="fr-FR" altLang="fr-FR" sz="2200" dirty="0" smtClean="0"/>
          </a:p>
          <a:p>
            <a:pPr marL="757238" lvl="1" indent="-279400" algn="just">
              <a:buFontTx/>
              <a:buChar char="–"/>
              <a:tabLst>
                <a:tab pos="8670925" algn="l"/>
              </a:tabLst>
            </a:pPr>
            <a:r>
              <a:rPr lang="fr-FR" altLang="fr-FR" sz="2200" u="sng" dirty="0" smtClean="0">
                <a:solidFill>
                  <a:schemeClr val="accent1">
                    <a:lumMod val="50000"/>
                  </a:schemeClr>
                </a:solidFill>
              </a:rPr>
              <a:t>Les délégations de pouvoir et de signature</a:t>
            </a:r>
            <a:r>
              <a:rPr lang="fr-FR" altLang="fr-FR" sz="2200" dirty="0" smtClean="0">
                <a:solidFill>
                  <a:schemeClr val="accent1">
                    <a:lumMod val="50000"/>
                  </a:schemeClr>
                </a:solidFill>
              </a:rPr>
              <a:t> </a:t>
            </a:r>
            <a:r>
              <a:rPr lang="fr-FR" altLang="fr-FR" sz="2200" dirty="0" smtClean="0"/>
              <a:t>doivent être recensées, mais également gérées afin de :</a:t>
            </a:r>
          </a:p>
          <a:p>
            <a:pPr marL="757238" lvl="1" indent="-279400" algn="just">
              <a:buFontTx/>
              <a:buChar char="–"/>
              <a:tabLst>
                <a:tab pos="8670925" algn="l"/>
              </a:tabLst>
            </a:pPr>
            <a:endParaRPr lang="fr-FR" altLang="fr-FR" sz="2200" dirty="0" smtClean="0"/>
          </a:p>
          <a:p>
            <a:pPr marL="1231900" lvl="2" indent="-284163" algn="just">
              <a:lnSpc>
                <a:spcPct val="80000"/>
              </a:lnSpc>
              <a:tabLst>
                <a:tab pos="8670925" algn="l"/>
              </a:tabLst>
            </a:pPr>
            <a:r>
              <a:rPr lang="fr-FR" altLang="fr-FR" sz="2200" dirty="0" smtClean="0"/>
              <a:t>ne laisser aucune tâche vacante en l'absence d'un membre de l'organisation (nomination des suppléants).</a:t>
            </a:r>
          </a:p>
          <a:p>
            <a:pPr marL="947737" lvl="2" indent="0" algn="just">
              <a:lnSpc>
                <a:spcPct val="80000"/>
              </a:lnSpc>
              <a:buNone/>
              <a:tabLst>
                <a:tab pos="8670925" algn="l"/>
              </a:tabLst>
            </a:pPr>
            <a:endParaRPr lang="fr-FR" altLang="fr-FR" sz="2200" dirty="0" smtClean="0"/>
          </a:p>
          <a:p>
            <a:pPr marL="1231900" lvl="2" indent="-284163" algn="just">
              <a:lnSpc>
                <a:spcPct val="80000"/>
              </a:lnSpc>
              <a:tabLst>
                <a:tab pos="8670925" algn="l"/>
              </a:tabLst>
            </a:pPr>
            <a:r>
              <a:rPr lang="fr-FR" altLang="fr-FR" sz="2200" dirty="0" smtClean="0"/>
              <a:t>couvrir le champ de la responsabilité des acteurs</a:t>
            </a:r>
            <a:endParaRPr lang="fr-FR" altLang="fr-FR" sz="2200" dirty="0"/>
          </a:p>
        </p:txBody>
      </p:sp>
      <p:sp>
        <p:nvSpPr>
          <p:cNvPr id="8" name="Rectangle 7"/>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Tree>
    <p:extLst>
      <p:ext uri="{BB962C8B-B14F-4D97-AF65-F5344CB8AC3E}">
        <p14:creationId xmlns:p14="http://schemas.microsoft.com/office/powerpoint/2010/main" val="4140263480"/>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38</a:t>
            </a:fld>
            <a:endParaRPr lang="fr-FR"/>
          </a:p>
        </p:txBody>
      </p:sp>
      <p:sp>
        <p:nvSpPr>
          <p:cNvPr id="5" name="Rectangle 4"/>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2"/>
          <p:cNvSpPr txBox="1">
            <a:spLocks noChangeArrowheads="1"/>
          </p:cNvSpPr>
          <p:nvPr/>
        </p:nvSpPr>
        <p:spPr>
          <a:xfrm>
            <a:off x="323528" y="548680"/>
            <a:ext cx="8229600" cy="5536215"/>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lgn="just">
              <a:tabLst>
                <a:tab pos="8670925" algn="l"/>
              </a:tabLst>
            </a:pPr>
            <a:r>
              <a:rPr lang="fr-FR" altLang="fr-FR" sz="2800" dirty="0" smtClean="0">
                <a:solidFill>
                  <a:srgbClr val="C00000"/>
                </a:solidFill>
              </a:rPr>
              <a:t>Le </a:t>
            </a:r>
            <a:r>
              <a:rPr lang="fr-FR" altLang="fr-FR" sz="2800" u="sng" dirty="0" smtClean="0">
                <a:solidFill>
                  <a:srgbClr val="C00000"/>
                </a:solidFill>
              </a:rPr>
              <a:t>principe de séparation des tâches</a:t>
            </a:r>
          </a:p>
          <a:p>
            <a:pPr marL="287338" indent="-287338" algn="just">
              <a:tabLst>
                <a:tab pos="8670925" algn="l"/>
              </a:tabLst>
            </a:pPr>
            <a:endParaRPr lang="fr-FR" altLang="fr-FR" sz="2800" dirty="0" smtClean="0"/>
          </a:p>
          <a:p>
            <a:pPr marL="757238" lvl="1" indent="-279400" algn="just">
              <a:buFontTx/>
              <a:buChar char="–"/>
              <a:tabLst>
                <a:tab pos="8670925" algn="l"/>
              </a:tabLst>
            </a:pPr>
            <a:r>
              <a:rPr lang="fr-FR" altLang="fr-FR" sz="3900" dirty="0" smtClean="0"/>
              <a:t> </a:t>
            </a:r>
            <a:r>
              <a:rPr lang="fr-FR" altLang="fr-FR" sz="2600" dirty="0" smtClean="0">
                <a:solidFill>
                  <a:srgbClr val="003956"/>
                </a:solidFill>
              </a:rPr>
              <a:t>L'application de ce principe offre une garantie efficace contre :</a:t>
            </a:r>
          </a:p>
          <a:p>
            <a:pPr marL="1231900" lvl="2" indent="-284163" algn="just">
              <a:lnSpc>
                <a:spcPct val="80000"/>
              </a:lnSpc>
              <a:tabLst>
                <a:tab pos="8670925" algn="l"/>
              </a:tabLst>
            </a:pPr>
            <a:r>
              <a:rPr lang="fr-FR" altLang="fr-FR" sz="2600" b="1" dirty="0" smtClean="0">
                <a:solidFill>
                  <a:srgbClr val="003956"/>
                </a:solidFill>
              </a:rPr>
              <a:t>Les risques d'erreur ;</a:t>
            </a:r>
          </a:p>
          <a:p>
            <a:pPr marL="1231900" lvl="2" indent="-284163" algn="just">
              <a:lnSpc>
                <a:spcPct val="80000"/>
              </a:lnSpc>
              <a:tabLst>
                <a:tab pos="8670925" algn="l"/>
              </a:tabLst>
            </a:pPr>
            <a:r>
              <a:rPr lang="fr-FR" altLang="fr-FR" sz="2600" b="1" dirty="0" smtClean="0">
                <a:solidFill>
                  <a:srgbClr val="003956"/>
                </a:solidFill>
              </a:rPr>
              <a:t>Les risques de fraude.</a:t>
            </a:r>
          </a:p>
          <a:p>
            <a:pPr marL="1231900" lvl="2" indent="-284163" algn="just">
              <a:lnSpc>
                <a:spcPct val="40000"/>
              </a:lnSpc>
              <a:tabLst>
                <a:tab pos="8670925" algn="l"/>
              </a:tabLst>
            </a:pPr>
            <a:endParaRPr lang="fr-FR" altLang="fr-FR" sz="2600" dirty="0" smtClean="0"/>
          </a:p>
          <a:p>
            <a:pPr marL="757238" lvl="1" indent="-279400" algn="just">
              <a:buFontTx/>
              <a:buChar char="–"/>
              <a:tabLst>
                <a:tab pos="8670925" algn="l"/>
              </a:tabLst>
            </a:pPr>
            <a:r>
              <a:rPr lang="fr-FR" altLang="fr-FR" sz="2600" dirty="0" smtClean="0"/>
              <a:t>La séparation des tâches se traduit par la répartition des opérations entre plusieurs acteurs tout au long d'un processus.</a:t>
            </a:r>
            <a:endParaRPr lang="fr-FR" altLang="fr-FR" sz="3900" i="1" dirty="0">
              <a:solidFill>
                <a:srgbClr val="003956"/>
              </a:solidFill>
            </a:endParaRPr>
          </a:p>
          <a:p>
            <a:pPr marL="477838" lvl="1" indent="0" algn="just">
              <a:buNone/>
              <a:tabLst>
                <a:tab pos="8670925" algn="l"/>
              </a:tabLst>
            </a:pPr>
            <a:endParaRPr lang="fr-FR" altLang="fr-FR" i="1" dirty="0" smtClean="0"/>
          </a:p>
          <a:p>
            <a:pPr marL="1231900" lvl="2" indent="-284163" algn="just">
              <a:tabLst>
                <a:tab pos="8670925" algn="l"/>
              </a:tabLst>
            </a:pPr>
            <a:r>
              <a:rPr lang="fr-FR" altLang="fr-FR" sz="2100" i="1" dirty="0" smtClean="0">
                <a:solidFill>
                  <a:srgbClr val="003956"/>
                </a:solidFill>
              </a:rPr>
              <a:t>Exemple 1 : </a:t>
            </a:r>
            <a:r>
              <a:rPr lang="fr-FR" altLang="fr-FR" sz="2100" i="1" dirty="0" smtClean="0"/>
              <a:t>Séparation des tâches entre la personne qui passe une commande et celle qui réceptionne la commande ;</a:t>
            </a:r>
          </a:p>
          <a:p>
            <a:pPr marL="947737" lvl="2" indent="0" algn="just">
              <a:buNone/>
              <a:tabLst>
                <a:tab pos="8670925" algn="l"/>
              </a:tabLst>
            </a:pPr>
            <a:endParaRPr lang="fr-FR" altLang="fr-FR" sz="2100" i="1" dirty="0" smtClean="0"/>
          </a:p>
          <a:p>
            <a:pPr marL="1231900" lvl="2" indent="-284163" algn="just">
              <a:tabLst>
                <a:tab pos="8670925" algn="l"/>
              </a:tabLst>
            </a:pPr>
            <a:r>
              <a:rPr lang="fr-FR" altLang="fr-FR" sz="2100" i="1" dirty="0" smtClean="0">
                <a:solidFill>
                  <a:srgbClr val="003956"/>
                </a:solidFill>
              </a:rPr>
              <a:t>Exemple 2 : </a:t>
            </a:r>
            <a:r>
              <a:rPr lang="fr-FR" altLang="fr-FR" sz="2100" i="1" dirty="0" smtClean="0"/>
              <a:t>Séparation des tâches entre la personne qui gère quotidiennement le stock et celle chargée de l'inventaire physique.</a:t>
            </a:r>
          </a:p>
          <a:p>
            <a:pPr marL="477838" lvl="1" indent="0" algn="just">
              <a:lnSpc>
                <a:spcPct val="0"/>
              </a:lnSpc>
              <a:buNone/>
              <a:tabLst>
                <a:tab pos="8670925" algn="l"/>
              </a:tabLst>
            </a:pPr>
            <a:r>
              <a:rPr lang="fr-FR" altLang="fr-FR" sz="1600" dirty="0" smtClean="0"/>
              <a:t>	</a:t>
            </a:r>
          </a:p>
          <a:p>
            <a:pPr marL="757238" lvl="1" indent="-279400" algn="just">
              <a:tabLst>
                <a:tab pos="8670925" algn="l"/>
              </a:tabLst>
            </a:pPr>
            <a:endParaRPr lang="fr-FR" altLang="fr-FR" sz="1600" dirty="0" smtClean="0"/>
          </a:p>
          <a:p>
            <a:pPr marL="477838" lvl="1" indent="0" algn="just">
              <a:buNone/>
              <a:tabLst>
                <a:tab pos="8670925" algn="l"/>
              </a:tabLst>
            </a:pPr>
            <a:r>
              <a:rPr lang="fr-FR" altLang="fr-FR" sz="1600" dirty="0" smtClean="0"/>
              <a:t>	</a:t>
            </a:r>
            <a:r>
              <a:rPr lang="fr-FR" altLang="fr-FR" sz="2400" b="1" i="1" dirty="0" smtClean="0">
                <a:solidFill>
                  <a:srgbClr val="C00000"/>
                </a:solidFill>
              </a:rPr>
              <a:t>Le respect de ce principe est souvent mis en défaut par la taille réduite des unités de travail; auquel cas, des mesures de contrôles renforcés devront pallier cette situation.</a:t>
            </a:r>
            <a:endParaRPr lang="fr-FR" altLang="fr-FR" sz="2400" dirty="0">
              <a:solidFill>
                <a:srgbClr val="C00000"/>
              </a:solidFill>
            </a:endParaRPr>
          </a:p>
        </p:txBody>
      </p:sp>
      <p:sp>
        <p:nvSpPr>
          <p:cNvPr id="8" name="Rectangle 7"/>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Tree>
    <p:extLst>
      <p:ext uri="{BB962C8B-B14F-4D97-AF65-F5344CB8AC3E}">
        <p14:creationId xmlns:p14="http://schemas.microsoft.com/office/powerpoint/2010/main" val="4042861972"/>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51545" y="3283936"/>
            <a:ext cx="5768894" cy="3108543"/>
          </a:xfrm>
          <a:prstGeom prst="rect">
            <a:avLst/>
          </a:prstGeom>
          <a:noFill/>
        </p:spPr>
        <p:txBody>
          <a:bodyPr wrap="square" rtlCol="0">
            <a:spAutoFit/>
          </a:bodyPr>
          <a:lstStyle/>
          <a:p>
            <a:r>
              <a:rPr lang="fr-FR" sz="2000" b="1" dirty="0" smtClean="0">
                <a:solidFill>
                  <a:srgbClr val="00B050"/>
                </a:solidFill>
              </a:rPr>
              <a:t>- L’organigramme fonctionnel</a:t>
            </a:r>
          </a:p>
          <a:p>
            <a:endParaRPr lang="fr-FR" sz="1600" dirty="0"/>
          </a:p>
          <a:p>
            <a:r>
              <a:rPr lang="fr-FR" dirty="0" smtClean="0"/>
              <a:t>L’organigramme </a:t>
            </a:r>
            <a:r>
              <a:rPr lang="fr-FR" dirty="0"/>
              <a:t>fonctionnel </a:t>
            </a:r>
            <a:r>
              <a:rPr lang="fr-FR" dirty="0" smtClean="0"/>
              <a:t>va permettre de répondre à ces questions et va faciliter la gestion de l’organisation puisqu’il constitue un document de référence dans le cadre de l’optimisation des circuits</a:t>
            </a:r>
          </a:p>
          <a:p>
            <a:endParaRPr lang="fr-FR" dirty="0"/>
          </a:p>
          <a:p>
            <a:r>
              <a:rPr lang="fr-FR" dirty="0" smtClean="0"/>
              <a:t>Il retranscrit la formalisation du circuit comptable et offre ainsi un cadre privilégié pour renforcer la maîtrise des opérations.</a:t>
            </a:r>
          </a:p>
          <a:p>
            <a:endParaRPr lang="fr-FR" sz="160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556792"/>
            <a:ext cx="2808312" cy="3916638"/>
          </a:xfrm>
          <a:prstGeom prst="rect">
            <a:avLst/>
          </a:prstGeom>
        </p:spPr>
      </p:pic>
      <p:sp>
        <p:nvSpPr>
          <p:cNvPr id="10" name="ZoneTexte 9"/>
          <p:cNvSpPr txBox="1"/>
          <p:nvPr/>
        </p:nvSpPr>
        <p:spPr>
          <a:xfrm>
            <a:off x="6876256" y="4614619"/>
            <a:ext cx="1080120" cy="430887"/>
          </a:xfrm>
          <a:prstGeom prst="rect">
            <a:avLst/>
          </a:prstGeom>
          <a:noFill/>
        </p:spPr>
        <p:txBody>
          <a:bodyPr wrap="square" rtlCol="0">
            <a:spAutoFit/>
          </a:bodyPr>
          <a:lstStyle/>
          <a:p>
            <a:pPr algn="ctr"/>
            <a:r>
              <a:rPr lang="fr-FR" sz="1050" b="1" dirty="0" smtClean="0"/>
              <a:t>Organigramme fonctionnel</a:t>
            </a:r>
            <a:endParaRPr lang="fr-FR" sz="1050" b="1" dirty="0"/>
          </a:p>
        </p:txBody>
      </p:sp>
      <p:sp>
        <p:nvSpPr>
          <p:cNvPr id="11" name="ZoneTexte 10"/>
          <p:cNvSpPr txBox="1"/>
          <p:nvPr/>
        </p:nvSpPr>
        <p:spPr>
          <a:xfrm rot="20109957">
            <a:off x="6239243" y="2963808"/>
            <a:ext cx="1080120" cy="369332"/>
          </a:xfrm>
          <a:prstGeom prst="rect">
            <a:avLst/>
          </a:prstGeom>
          <a:noFill/>
        </p:spPr>
        <p:txBody>
          <a:bodyPr wrap="square" rtlCol="0">
            <a:spAutoFit/>
          </a:bodyPr>
          <a:lstStyle/>
          <a:p>
            <a:pPr algn="ctr"/>
            <a:r>
              <a:rPr lang="fr-FR" sz="900" b="1" dirty="0" smtClean="0"/>
              <a:t>Qui fait quoi dans l’organisation ?</a:t>
            </a:r>
            <a:endParaRPr lang="fr-FR" sz="900" b="1" dirty="0"/>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39</a:t>
            </a:fld>
            <a:endParaRPr lang="fr-FR"/>
          </a:p>
        </p:txBody>
      </p:sp>
      <p:sp>
        <p:nvSpPr>
          <p:cNvPr id="7" name="Rectangle 6"/>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15274" y="407130"/>
            <a:ext cx="7400995" cy="400110"/>
          </a:xfrm>
          <a:prstGeom prst="rect">
            <a:avLst/>
          </a:prstGeom>
          <a:noFill/>
        </p:spPr>
        <p:txBody>
          <a:bodyPr wrap="square" rtlCol="0">
            <a:spAutoFit/>
          </a:bodyPr>
          <a:lstStyle/>
          <a:p>
            <a:r>
              <a:rPr lang="fr-FR" sz="2000" b="1" dirty="0" smtClean="0"/>
              <a:t>Pour chaque entité, trois questions clefs apparaissent :</a:t>
            </a:r>
            <a:endParaRPr lang="fr-FR" sz="2000" b="1" dirty="0"/>
          </a:p>
        </p:txBody>
      </p:sp>
      <p:sp>
        <p:nvSpPr>
          <p:cNvPr id="13" name="ZoneTexte 12"/>
          <p:cNvSpPr txBox="1"/>
          <p:nvPr/>
        </p:nvSpPr>
        <p:spPr>
          <a:xfrm>
            <a:off x="304933" y="908720"/>
            <a:ext cx="6012991" cy="707886"/>
          </a:xfrm>
          <a:prstGeom prst="rect">
            <a:avLst/>
          </a:prstGeom>
          <a:noFill/>
        </p:spPr>
        <p:txBody>
          <a:bodyPr wrap="square" rtlCol="0">
            <a:spAutoFit/>
          </a:bodyPr>
          <a:lstStyle/>
          <a:p>
            <a:r>
              <a:rPr lang="fr-FR" sz="2000" dirty="0" smtClean="0">
                <a:solidFill>
                  <a:srgbClr val="C00000"/>
                </a:solidFill>
              </a:rPr>
              <a:t>1 – Mon organisation me permet-elle de minimiser les risques d’altération de la qualité comptable ?</a:t>
            </a:r>
            <a:endParaRPr lang="fr-FR" sz="2000" dirty="0">
              <a:solidFill>
                <a:srgbClr val="C00000"/>
              </a:solidFill>
            </a:endParaRPr>
          </a:p>
        </p:txBody>
      </p:sp>
      <p:sp>
        <p:nvSpPr>
          <p:cNvPr id="14" name="ZoneTexte 13"/>
          <p:cNvSpPr txBox="1"/>
          <p:nvPr/>
        </p:nvSpPr>
        <p:spPr>
          <a:xfrm>
            <a:off x="323528" y="1631201"/>
            <a:ext cx="6012991" cy="707886"/>
          </a:xfrm>
          <a:prstGeom prst="rect">
            <a:avLst/>
          </a:prstGeom>
          <a:noFill/>
        </p:spPr>
        <p:txBody>
          <a:bodyPr wrap="square" rtlCol="0">
            <a:spAutoFit/>
          </a:bodyPr>
          <a:lstStyle/>
          <a:p>
            <a:r>
              <a:rPr lang="fr-FR" sz="2000" dirty="0" smtClean="0">
                <a:solidFill>
                  <a:srgbClr val="C00000"/>
                </a:solidFill>
              </a:rPr>
              <a:t>2 – Mon organisation porte-t-elle des opérations de sécurisation ?</a:t>
            </a:r>
            <a:endParaRPr lang="fr-FR" sz="2000" dirty="0">
              <a:solidFill>
                <a:srgbClr val="C00000"/>
              </a:solidFill>
            </a:endParaRPr>
          </a:p>
        </p:txBody>
      </p:sp>
      <p:sp>
        <p:nvSpPr>
          <p:cNvPr id="16" name="Rectangle 15"/>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
        <p:nvSpPr>
          <p:cNvPr id="17" name="ZoneTexte 16"/>
          <p:cNvSpPr txBox="1"/>
          <p:nvPr/>
        </p:nvSpPr>
        <p:spPr>
          <a:xfrm>
            <a:off x="351545" y="2385208"/>
            <a:ext cx="6012991" cy="707886"/>
          </a:xfrm>
          <a:prstGeom prst="rect">
            <a:avLst/>
          </a:prstGeom>
          <a:noFill/>
        </p:spPr>
        <p:txBody>
          <a:bodyPr wrap="square" rtlCol="0">
            <a:spAutoFit/>
          </a:bodyPr>
          <a:lstStyle/>
          <a:p>
            <a:r>
              <a:rPr lang="fr-FR" sz="2000" dirty="0" smtClean="0">
                <a:solidFill>
                  <a:srgbClr val="C00000"/>
                </a:solidFill>
              </a:rPr>
              <a:t>3 – Les fonctions des acteurs intervenant sur le champ comptable sont-elles clairement identifiées ?</a:t>
            </a:r>
            <a:endParaRPr lang="fr-FR" sz="2000" dirty="0">
              <a:solidFill>
                <a:srgbClr val="C00000"/>
              </a:solidFill>
            </a:endParaRPr>
          </a:p>
        </p:txBody>
      </p:sp>
    </p:spTree>
    <p:extLst>
      <p:ext uri="{BB962C8B-B14F-4D97-AF65-F5344CB8AC3E}">
        <p14:creationId xmlns:p14="http://schemas.microsoft.com/office/powerpoint/2010/main" val="111582880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720" y="2780928"/>
            <a:ext cx="8303555" cy="646331"/>
          </a:xfrm>
          <a:prstGeom prst="rect">
            <a:avLst/>
          </a:prstGeom>
        </p:spPr>
        <p:txBody>
          <a:bodyPr wrap="none">
            <a:spAutoFit/>
          </a:bodyPr>
          <a:lstStyle/>
          <a:p>
            <a:r>
              <a:rPr lang="fr-FR" sz="3600" b="1" u="sng" dirty="0" smtClean="0">
                <a:solidFill>
                  <a:schemeClr val="accent1">
                    <a:lumMod val="50000"/>
                  </a:schemeClr>
                </a:solidFill>
              </a:rPr>
              <a:t>2) </a:t>
            </a:r>
            <a:r>
              <a:rPr lang="fr-FR" sz="3600" b="1" u="sng" dirty="0">
                <a:solidFill>
                  <a:schemeClr val="accent1">
                    <a:lumMod val="50000"/>
                  </a:schemeClr>
                </a:solidFill>
              </a:rPr>
              <a:t>Environnement réglementaire et </a:t>
            </a:r>
            <a:r>
              <a:rPr lang="fr-FR" sz="3600" b="1" u="sng" dirty="0" smtClean="0">
                <a:solidFill>
                  <a:schemeClr val="accent1">
                    <a:lumMod val="50000"/>
                  </a:schemeClr>
                </a:solidFill>
              </a:rPr>
              <a:t>enjeux</a:t>
            </a:r>
            <a:endParaRPr lang="fr-FR" sz="3600" b="1" u="sng" dirty="0">
              <a:solidFill>
                <a:schemeClr val="accent1">
                  <a:lumMod val="50000"/>
                </a:schemeClr>
              </a:solidFill>
            </a:endParaRPr>
          </a:p>
        </p:txBody>
      </p:sp>
      <p:sp>
        <p:nvSpPr>
          <p:cNvPr id="4" name="Rectangle 3"/>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64207" y="3573016"/>
            <a:ext cx="6552729" cy="954107"/>
          </a:xfrm>
          <a:prstGeom prst="rect">
            <a:avLst/>
          </a:prstGeom>
        </p:spPr>
        <p:txBody>
          <a:bodyPr wrap="square">
            <a:spAutoFit/>
          </a:bodyPr>
          <a:lstStyle/>
          <a:p>
            <a:r>
              <a:rPr lang="fr-FR" sz="2800" b="1" dirty="0" smtClean="0">
                <a:solidFill>
                  <a:srgbClr val="FF0000"/>
                </a:solidFill>
              </a:rPr>
              <a:t>Assurer la « qualité des comptes publics », </a:t>
            </a:r>
            <a:r>
              <a:rPr lang="fr-FR" sz="2800" b="1" u="sng" dirty="0" smtClean="0">
                <a:solidFill>
                  <a:srgbClr val="FF0000"/>
                </a:solidFill>
              </a:rPr>
              <a:t>une exigence renforcée</a:t>
            </a: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4</a:t>
            </a:fld>
            <a:endParaRPr lang="fr-FR"/>
          </a:p>
        </p:txBody>
      </p:sp>
    </p:spTree>
    <p:extLst>
      <p:ext uri="{BB962C8B-B14F-4D97-AF65-F5344CB8AC3E}">
        <p14:creationId xmlns:p14="http://schemas.microsoft.com/office/powerpoint/2010/main" val="374073398"/>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40</a:t>
            </a:fld>
            <a:endParaRPr lang="fr-FR"/>
          </a:p>
        </p:txBody>
      </p:sp>
      <p:sp>
        <p:nvSpPr>
          <p:cNvPr id="6" name="Rectangle 5"/>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879330" y="617587"/>
            <a:ext cx="6022229" cy="1015663"/>
          </a:xfrm>
          <a:prstGeom prst="rect">
            <a:avLst/>
          </a:prstGeom>
          <a:noFill/>
        </p:spPr>
        <p:txBody>
          <a:bodyPr wrap="square" rtlCol="0">
            <a:spAutoFit/>
          </a:bodyPr>
          <a:lstStyle/>
          <a:p>
            <a:r>
              <a:rPr lang="fr-FR" sz="2000" b="1" u="sng" dirty="0" smtClean="0">
                <a:solidFill>
                  <a:schemeClr val="tx2">
                    <a:lumMod val="50000"/>
                  </a:schemeClr>
                </a:solidFill>
              </a:rPr>
              <a:t>3 types de contrôle de 1</a:t>
            </a:r>
            <a:r>
              <a:rPr lang="fr-FR" sz="2000" b="1" u="sng" baseline="30000" dirty="0" smtClean="0">
                <a:solidFill>
                  <a:schemeClr val="tx2">
                    <a:lumMod val="50000"/>
                  </a:schemeClr>
                </a:solidFill>
              </a:rPr>
              <a:t>er</a:t>
            </a:r>
            <a:r>
              <a:rPr lang="fr-FR" sz="2000" b="1" u="sng" dirty="0" smtClean="0">
                <a:solidFill>
                  <a:schemeClr val="tx2">
                    <a:lumMod val="50000"/>
                  </a:schemeClr>
                </a:solidFill>
              </a:rPr>
              <a:t> niveau </a:t>
            </a:r>
          </a:p>
          <a:p>
            <a:r>
              <a:rPr lang="fr-FR" sz="2000" b="1" dirty="0" smtClean="0">
                <a:solidFill>
                  <a:schemeClr val="tx2">
                    <a:lumMod val="50000"/>
                  </a:schemeClr>
                </a:solidFill>
              </a:rPr>
              <a:t>(correspondant aux services qui participent directement au traitement de l’information comptable)</a:t>
            </a:r>
            <a:endParaRPr lang="fr-FR" sz="2000" b="1" dirty="0">
              <a:solidFill>
                <a:schemeClr val="tx2">
                  <a:lumMod val="50000"/>
                </a:schemeClr>
              </a:solidFill>
            </a:endParaRPr>
          </a:p>
        </p:txBody>
      </p:sp>
      <p:sp>
        <p:nvSpPr>
          <p:cNvPr id="11" name="ZoneTexte 10"/>
          <p:cNvSpPr txBox="1"/>
          <p:nvPr/>
        </p:nvSpPr>
        <p:spPr>
          <a:xfrm>
            <a:off x="229321" y="1888370"/>
            <a:ext cx="8496944" cy="646331"/>
          </a:xfrm>
          <a:prstGeom prst="rect">
            <a:avLst/>
          </a:prstGeom>
          <a:noFill/>
        </p:spPr>
        <p:txBody>
          <a:bodyPr wrap="square" rtlCol="0">
            <a:spAutoFit/>
          </a:bodyPr>
          <a:lstStyle/>
          <a:p>
            <a:r>
              <a:rPr lang="fr-FR" dirty="0" smtClean="0">
                <a:solidFill>
                  <a:srgbClr val="C00000"/>
                </a:solidFill>
              </a:rPr>
              <a:t>-</a:t>
            </a:r>
            <a:r>
              <a:rPr lang="fr-FR" b="1" dirty="0" smtClean="0">
                <a:solidFill>
                  <a:srgbClr val="C00000"/>
                </a:solidFill>
              </a:rPr>
              <a:t> </a:t>
            </a:r>
            <a:r>
              <a:rPr lang="fr-FR" b="1" u="sng" dirty="0" err="1" smtClean="0">
                <a:solidFill>
                  <a:srgbClr val="C00000"/>
                </a:solidFill>
              </a:rPr>
              <a:t>Auto-contrôle</a:t>
            </a:r>
            <a:r>
              <a:rPr lang="fr-FR" b="1" dirty="0" smtClean="0"/>
              <a:t> </a:t>
            </a:r>
            <a:r>
              <a:rPr lang="fr-FR" dirty="0"/>
              <a:t>: un opérationnel d'un service s’assure de la qualité des opérations qu’il a </a:t>
            </a:r>
            <a:r>
              <a:rPr lang="fr-FR" dirty="0" smtClean="0"/>
              <a:t>réalisées</a:t>
            </a:r>
            <a:r>
              <a:rPr lang="fr-FR" i="1" dirty="0" smtClean="0"/>
              <a:t>. </a:t>
            </a:r>
            <a:endParaRPr lang="fr-FR" i="1" dirty="0"/>
          </a:p>
        </p:txBody>
      </p:sp>
      <p:sp>
        <p:nvSpPr>
          <p:cNvPr id="13" name="ZoneTexte 12"/>
          <p:cNvSpPr txBox="1"/>
          <p:nvPr/>
        </p:nvSpPr>
        <p:spPr>
          <a:xfrm>
            <a:off x="899592" y="2463408"/>
            <a:ext cx="7992888" cy="646331"/>
          </a:xfrm>
          <a:prstGeom prst="rect">
            <a:avLst/>
          </a:prstGeom>
          <a:noFill/>
        </p:spPr>
        <p:txBody>
          <a:bodyPr wrap="square" rtlCol="0">
            <a:spAutoFit/>
          </a:bodyPr>
          <a:lstStyle/>
          <a:p>
            <a:r>
              <a:rPr lang="fr-FR" i="1" dirty="0"/>
              <a:t>Exemple : établir un contrôle de cohérence globale entre le montant des dossiers de liquidation et le montant enregistré sous l’application informatique. </a:t>
            </a:r>
          </a:p>
        </p:txBody>
      </p:sp>
      <p:sp>
        <p:nvSpPr>
          <p:cNvPr id="14" name="ZoneTexte 13"/>
          <p:cNvSpPr txBox="1"/>
          <p:nvPr/>
        </p:nvSpPr>
        <p:spPr>
          <a:xfrm>
            <a:off x="297085" y="3356992"/>
            <a:ext cx="8496944" cy="646331"/>
          </a:xfrm>
          <a:prstGeom prst="rect">
            <a:avLst/>
          </a:prstGeom>
          <a:noFill/>
        </p:spPr>
        <p:txBody>
          <a:bodyPr wrap="square" rtlCol="0">
            <a:spAutoFit/>
          </a:bodyPr>
          <a:lstStyle/>
          <a:p>
            <a:r>
              <a:rPr lang="fr-FR" u="sng" dirty="0" smtClean="0">
                <a:solidFill>
                  <a:srgbClr val="C00000"/>
                </a:solidFill>
              </a:rPr>
              <a:t>- </a:t>
            </a:r>
            <a:r>
              <a:rPr lang="fr-FR" b="1" u="sng" dirty="0" smtClean="0">
                <a:solidFill>
                  <a:srgbClr val="C00000"/>
                </a:solidFill>
              </a:rPr>
              <a:t>Contrôles mutuels </a:t>
            </a:r>
            <a:r>
              <a:rPr lang="fr-FR" dirty="0" smtClean="0"/>
              <a:t>: </a:t>
            </a:r>
            <a:r>
              <a:rPr lang="fr-FR" dirty="0"/>
              <a:t>un opérationnel </a:t>
            </a:r>
            <a:r>
              <a:rPr lang="fr-FR" dirty="0" smtClean="0"/>
              <a:t>contrôle les opérations d’un autre opérationnel en amont, sur la même procédure</a:t>
            </a:r>
            <a:endParaRPr lang="fr-FR" i="1" dirty="0"/>
          </a:p>
        </p:txBody>
      </p:sp>
      <p:sp>
        <p:nvSpPr>
          <p:cNvPr id="15" name="ZoneTexte 14"/>
          <p:cNvSpPr txBox="1"/>
          <p:nvPr/>
        </p:nvSpPr>
        <p:spPr>
          <a:xfrm>
            <a:off x="1010042" y="3933319"/>
            <a:ext cx="7992888" cy="646331"/>
          </a:xfrm>
          <a:prstGeom prst="rect">
            <a:avLst/>
          </a:prstGeom>
          <a:noFill/>
        </p:spPr>
        <p:txBody>
          <a:bodyPr wrap="square" rtlCol="0">
            <a:spAutoFit/>
          </a:bodyPr>
          <a:lstStyle/>
          <a:p>
            <a:r>
              <a:rPr lang="fr-FR" i="1" dirty="0" smtClean="0"/>
              <a:t>Exemple : lors de la liquidation de la dépense, le service ordonnateur contrôle les données saisies lors de l’engagement</a:t>
            </a:r>
            <a:endParaRPr lang="fr-FR" i="1" dirty="0"/>
          </a:p>
        </p:txBody>
      </p:sp>
      <p:sp>
        <p:nvSpPr>
          <p:cNvPr id="16" name="ZoneTexte 15"/>
          <p:cNvSpPr txBox="1"/>
          <p:nvPr/>
        </p:nvSpPr>
        <p:spPr>
          <a:xfrm>
            <a:off x="339840" y="4923562"/>
            <a:ext cx="8496944" cy="646331"/>
          </a:xfrm>
          <a:prstGeom prst="rect">
            <a:avLst/>
          </a:prstGeom>
          <a:noFill/>
        </p:spPr>
        <p:txBody>
          <a:bodyPr wrap="square" rtlCol="0">
            <a:spAutoFit/>
          </a:bodyPr>
          <a:lstStyle/>
          <a:p>
            <a:r>
              <a:rPr lang="fr-FR" u="sng" dirty="0" smtClean="0">
                <a:solidFill>
                  <a:srgbClr val="C00000"/>
                </a:solidFill>
              </a:rPr>
              <a:t>- </a:t>
            </a:r>
            <a:r>
              <a:rPr lang="fr-FR" b="1" u="sng" dirty="0" smtClean="0">
                <a:solidFill>
                  <a:srgbClr val="C00000"/>
                </a:solidFill>
              </a:rPr>
              <a:t>Contrôle de supervision</a:t>
            </a:r>
            <a:r>
              <a:rPr lang="fr-FR" dirty="0" smtClean="0"/>
              <a:t>: (contemporain ou à postériori) : le chef de service ou son délégué vérifie les contrôles réalisés par les opérationnels de son service.</a:t>
            </a:r>
            <a:endParaRPr lang="fr-FR" i="1" dirty="0"/>
          </a:p>
        </p:txBody>
      </p:sp>
      <p:sp>
        <p:nvSpPr>
          <p:cNvPr id="17" name="ZoneTexte 16"/>
          <p:cNvSpPr txBox="1"/>
          <p:nvPr/>
        </p:nvSpPr>
        <p:spPr>
          <a:xfrm>
            <a:off x="1034417" y="5548389"/>
            <a:ext cx="7992888" cy="646331"/>
          </a:xfrm>
          <a:prstGeom prst="rect">
            <a:avLst/>
          </a:prstGeom>
          <a:noFill/>
        </p:spPr>
        <p:txBody>
          <a:bodyPr wrap="square" rtlCol="0">
            <a:spAutoFit/>
          </a:bodyPr>
          <a:lstStyle/>
          <a:p>
            <a:r>
              <a:rPr lang="fr-FR" i="1" dirty="0" smtClean="0"/>
              <a:t>Exemple : un contrôle périodique aléatoire sur les opérations réalisées par les opérationnels</a:t>
            </a:r>
            <a:endParaRPr lang="fr-FR" i="1" dirty="0"/>
          </a:p>
        </p:txBody>
      </p:sp>
      <p:sp>
        <p:nvSpPr>
          <p:cNvPr id="12" name="Rectangle 11"/>
          <p:cNvSpPr/>
          <p:nvPr/>
        </p:nvSpPr>
        <p:spPr>
          <a:xfrm>
            <a:off x="198634" y="6370402"/>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40" y="308763"/>
            <a:ext cx="2474715" cy="1633312"/>
          </a:xfrm>
          <a:prstGeom prst="rect">
            <a:avLst/>
          </a:prstGeom>
        </p:spPr>
      </p:pic>
    </p:spTree>
    <p:extLst>
      <p:ext uri="{BB962C8B-B14F-4D97-AF65-F5344CB8AC3E}">
        <p14:creationId xmlns:p14="http://schemas.microsoft.com/office/powerpoint/2010/main" val="913424078"/>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41</a:t>
            </a:fld>
            <a:endParaRPr lang="fr-FR"/>
          </a:p>
        </p:txBody>
      </p:sp>
      <p:sp>
        <p:nvSpPr>
          <p:cNvPr id="5" name="Rectangle 4"/>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56" y="518272"/>
            <a:ext cx="1052285" cy="1106095"/>
          </a:xfrm>
          <a:prstGeom prst="rect">
            <a:avLst/>
          </a:prstGeom>
        </p:spPr>
      </p:pic>
      <p:sp>
        <p:nvSpPr>
          <p:cNvPr id="8" name="ZoneTexte 7"/>
          <p:cNvSpPr txBox="1"/>
          <p:nvPr/>
        </p:nvSpPr>
        <p:spPr>
          <a:xfrm>
            <a:off x="1691679" y="332656"/>
            <a:ext cx="7102349" cy="1477328"/>
          </a:xfrm>
          <a:prstGeom prst="rect">
            <a:avLst/>
          </a:prstGeom>
          <a:noFill/>
        </p:spPr>
        <p:txBody>
          <a:bodyPr wrap="square" rtlCol="0">
            <a:spAutoFit/>
          </a:bodyPr>
          <a:lstStyle/>
          <a:p>
            <a:r>
              <a:rPr lang="fr-FR" dirty="0">
                <a:solidFill>
                  <a:srgbClr val="C00000"/>
                </a:solidFill>
              </a:rPr>
              <a:t>Pour garantir l’</a:t>
            </a:r>
            <a:r>
              <a:rPr lang="fr-FR" dirty="0" err="1">
                <a:solidFill>
                  <a:srgbClr val="C00000"/>
                </a:solidFill>
              </a:rPr>
              <a:t>auditabilité</a:t>
            </a:r>
            <a:r>
              <a:rPr lang="fr-FR" dirty="0">
                <a:solidFill>
                  <a:srgbClr val="C00000"/>
                </a:solidFill>
              </a:rPr>
              <a:t> du dispositif de contrôle interne comptable : </a:t>
            </a:r>
            <a:r>
              <a:rPr lang="fr-FR" u="sng" dirty="0">
                <a:solidFill>
                  <a:srgbClr val="C00000"/>
                </a:solidFill>
              </a:rPr>
              <a:t>les contrôles de supervision </a:t>
            </a:r>
            <a:r>
              <a:rPr lang="fr-FR" dirty="0">
                <a:solidFill>
                  <a:srgbClr val="C00000"/>
                </a:solidFill>
              </a:rPr>
              <a:t>doivent être </a:t>
            </a:r>
            <a:r>
              <a:rPr lang="fr-FR" u="sng" dirty="0">
                <a:solidFill>
                  <a:srgbClr val="C00000"/>
                </a:solidFill>
              </a:rPr>
              <a:t>documentés </a:t>
            </a:r>
            <a:r>
              <a:rPr lang="fr-FR" dirty="0">
                <a:solidFill>
                  <a:srgbClr val="C00000"/>
                </a:solidFill>
              </a:rPr>
              <a:t>et</a:t>
            </a:r>
            <a:r>
              <a:rPr lang="fr-FR" u="sng" dirty="0">
                <a:solidFill>
                  <a:srgbClr val="C00000"/>
                </a:solidFill>
              </a:rPr>
              <a:t> tracés</a:t>
            </a:r>
            <a:r>
              <a:rPr lang="fr-FR" dirty="0">
                <a:solidFill>
                  <a:srgbClr val="C00000"/>
                </a:solidFill>
              </a:rPr>
              <a:t>. Cette formalisation constitue une condition sine qua non pour un auditeur afin de s’assurer de l’existence et de l’efficacité des mesures de contrôles développées par l ’organisation.</a:t>
            </a:r>
          </a:p>
        </p:txBody>
      </p:sp>
      <p:cxnSp>
        <p:nvCxnSpPr>
          <p:cNvPr id="10" name="Connecteur droit 9"/>
          <p:cNvCxnSpPr/>
          <p:nvPr/>
        </p:nvCxnSpPr>
        <p:spPr>
          <a:xfrm>
            <a:off x="198634" y="1811296"/>
            <a:ext cx="8693846" cy="0"/>
          </a:xfrm>
          <a:prstGeom prst="line">
            <a:avLst/>
          </a:prstGeom>
          <a:ln w="2222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97084" y="1916832"/>
            <a:ext cx="8496944" cy="369332"/>
          </a:xfrm>
          <a:prstGeom prst="rect">
            <a:avLst/>
          </a:prstGeom>
          <a:noFill/>
        </p:spPr>
        <p:txBody>
          <a:bodyPr wrap="square" rtlCol="0">
            <a:spAutoFit/>
          </a:bodyPr>
          <a:lstStyle/>
          <a:p>
            <a:r>
              <a:rPr lang="fr-FR" dirty="0" smtClean="0">
                <a:solidFill>
                  <a:schemeClr val="tx2">
                    <a:lumMod val="75000"/>
                  </a:schemeClr>
                </a:solidFill>
              </a:rPr>
              <a:t>Des contrôles à géométrie variable adaptés aux risques et enjeux</a:t>
            </a:r>
            <a:r>
              <a:rPr lang="fr-FR" i="1" dirty="0" smtClean="0">
                <a:solidFill>
                  <a:srgbClr val="00B050"/>
                </a:solidFill>
              </a:rPr>
              <a:t>. </a:t>
            </a:r>
            <a:endParaRPr lang="fr-FR" i="1" dirty="0">
              <a:solidFill>
                <a:srgbClr val="00B050"/>
              </a:solidFill>
            </a:endParaRPr>
          </a:p>
        </p:txBody>
      </p:sp>
      <p:sp>
        <p:nvSpPr>
          <p:cNvPr id="13" name="ZoneTexte 12"/>
          <p:cNvSpPr txBox="1"/>
          <p:nvPr/>
        </p:nvSpPr>
        <p:spPr>
          <a:xfrm>
            <a:off x="647056" y="2411596"/>
            <a:ext cx="8496944" cy="369332"/>
          </a:xfrm>
          <a:prstGeom prst="rect">
            <a:avLst/>
          </a:prstGeom>
          <a:noFill/>
        </p:spPr>
        <p:txBody>
          <a:bodyPr wrap="square" rtlCol="0">
            <a:spAutoFit/>
          </a:bodyPr>
          <a:lstStyle/>
          <a:p>
            <a:pPr marL="285750" indent="-285750">
              <a:buFont typeface="Wingdings" pitchFamily="2" charset="2"/>
              <a:buChar char="Ø"/>
            </a:pPr>
            <a:r>
              <a:rPr lang="fr-FR" dirty="0" smtClean="0"/>
              <a:t>Les contrôles doivent être placés tout au long des procédures</a:t>
            </a:r>
            <a:endParaRPr lang="fr-FR" i="1" dirty="0"/>
          </a:p>
        </p:txBody>
      </p:sp>
      <p:sp>
        <p:nvSpPr>
          <p:cNvPr id="14" name="ZoneTexte 13"/>
          <p:cNvSpPr txBox="1"/>
          <p:nvPr/>
        </p:nvSpPr>
        <p:spPr>
          <a:xfrm>
            <a:off x="651513" y="2780928"/>
            <a:ext cx="8496944" cy="923330"/>
          </a:xfrm>
          <a:prstGeom prst="rect">
            <a:avLst/>
          </a:prstGeom>
          <a:noFill/>
        </p:spPr>
        <p:txBody>
          <a:bodyPr wrap="square" rtlCol="0">
            <a:spAutoFit/>
          </a:bodyPr>
          <a:lstStyle/>
          <a:p>
            <a:pPr marL="285750" indent="-285750">
              <a:buFont typeface="Wingdings" pitchFamily="2" charset="2"/>
              <a:buChar char="Ø"/>
            </a:pPr>
            <a:r>
              <a:rPr lang="fr-FR" dirty="0" smtClean="0"/>
              <a:t>Un contrôle est défini par deux éléments</a:t>
            </a:r>
          </a:p>
          <a:p>
            <a:r>
              <a:rPr lang="fr-FR" i="1" dirty="0"/>
              <a:t> </a:t>
            </a:r>
            <a:r>
              <a:rPr lang="fr-FR" i="1" dirty="0" smtClean="0"/>
              <a:t>                    -  </a:t>
            </a:r>
            <a:r>
              <a:rPr lang="fr-FR" b="1" i="1" u="sng" dirty="0" smtClean="0"/>
              <a:t>Son champ </a:t>
            </a:r>
            <a:r>
              <a:rPr lang="fr-FR" i="1" dirty="0" smtClean="0"/>
              <a:t>: exhaustif ou par sondage</a:t>
            </a:r>
          </a:p>
          <a:p>
            <a:r>
              <a:rPr lang="fr-FR" i="1" dirty="0"/>
              <a:t> </a:t>
            </a:r>
            <a:r>
              <a:rPr lang="fr-FR" i="1" dirty="0" smtClean="0"/>
              <a:t>                    -  </a:t>
            </a:r>
            <a:r>
              <a:rPr lang="fr-FR" b="1" i="1" u="sng" dirty="0" smtClean="0"/>
              <a:t>Son moment </a:t>
            </a:r>
            <a:r>
              <a:rPr lang="fr-FR" i="1" dirty="0" smtClean="0"/>
              <a:t>: à priori / à posteriori</a:t>
            </a:r>
            <a:endParaRPr lang="fr-FR" i="1" dirty="0"/>
          </a:p>
        </p:txBody>
      </p:sp>
      <p:sp>
        <p:nvSpPr>
          <p:cNvPr id="15" name="ZoneTexte 14"/>
          <p:cNvSpPr txBox="1"/>
          <p:nvPr/>
        </p:nvSpPr>
        <p:spPr>
          <a:xfrm>
            <a:off x="628556" y="3789040"/>
            <a:ext cx="8496944" cy="646331"/>
          </a:xfrm>
          <a:prstGeom prst="rect">
            <a:avLst/>
          </a:prstGeom>
          <a:noFill/>
        </p:spPr>
        <p:txBody>
          <a:bodyPr wrap="square" rtlCol="0">
            <a:spAutoFit/>
          </a:bodyPr>
          <a:lstStyle/>
          <a:p>
            <a:pPr marL="285750" indent="-285750">
              <a:buFont typeface="Wingdings" pitchFamily="2" charset="2"/>
              <a:buChar char="Ø"/>
            </a:pPr>
            <a:r>
              <a:rPr lang="fr-FR" dirty="0" smtClean="0"/>
              <a:t>… en fonction des risques et des enjeux financiers (complexité / nouveauté d’une procédure, etc.), ils peuvent être :</a:t>
            </a:r>
          </a:p>
        </p:txBody>
      </p:sp>
      <p:sp>
        <p:nvSpPr>
          <p:cNvPr id="16" name="ZoneTexte 15"/>
          <p:cNvSpPr txBox="1"/>
          <p:nvPr/>
        </p:nvSpPr>
        <p:spPr>
          <a:xfrm>
            <a:off x="1691679" y="4611172"/>
            <a:ext cx="7200801" cy="1477328"/>
          </a:xfrm>
          <a:prstGeom prst="rect">
            <a:avLst/>
          </a:prstGeom>
          <a:noFill/>
        </p:spPr>
        <p:txBody>
          <a:bodyPr wrap="square" rtlCol="0">
            <a:spAutoFit/>
          </a:bodyPr>
          <a:lstStyle/>
          <a:p>
            <a:pPr marL="285750" indent="-285750">
              <a:buFontTx/>
              <a:buChar char="-"/>
            </a:pPr>
            <a:r>
              <a:rPr lang="fr-FR" b="1" i="1" u="sng" dirty="0" smtClean="0"/>
              <a:t>Limités</a:t>
            </a:r>
            <a:r>
              <a:rPr lang="fr-FR" i="1" dirty="0" smtClean="0"/>
              <a:t> : pas ou peu de contrôles mutuels, </a:t>
            </a:r>
            <a:r>
              <a:rPr lang="fr-FR" i="1" dirty="0" err="1" smtClean="0"/>
              <a:t>auto-contrôles</a:t>
            </a:r>
            <a:r>
              <a:rPr lang="fr-FR" i="1" dirty="0" smtClean="0"/>
              <a:t> par sondage et/ou a posteriori, contrôles de supervision par sondage et a postériori</a:t>
            </a:r>
          </a:p>
          <a:p>
            <a:pPr marL="285750" indent="-285750">
              <a:buFontTx/>
              <a:buChar char="-"/>
            </a:pPr>
            <a:r>
              <a:rPr lang="fr-FR" b="1" i="1" u="sng" dirty="0" smtClean="0"/>
              <a:t>Renforcés</a:t>
            </a:r>
            <a:r>
              <a:rPr lang="fr-FR" i="1" dirty="0" smtClean="0"/>
              <a:t>: </a:t>
            </a:r>
            <a:r>
              <a:rPr lang="fr-FR" i="1" dirty="0" err="1" smtClean="0"/>
              <a:t>auto-contrôles</a:t>
            </a:r>
            <a:r>
              <a:rPr lang="fr-FR" i="1" dirty="0" smtClean="0"/>
              <a:t> systématiques, organisation de contrôles mutuels, contrôles de supervisions systématiques sur les opérations à plus forts enjeux, voire sur toutes les opérations</a:t>
            </a:r>
            <a:endParaRPr lang="fr-FR" i="1" dirty="0"/>
          </a:p>
        </p:txBody>
      </p:sp>
      <p:sp>
        <p:nvSpPr>
          <p:cNvPr id="17" name="Rectangle 16"/>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Tree>
    <p:extLst>
      <p:ext uri="{BB962C8B-B14F-4D97-AF65-F5344CB8AC3E}">
        <p14:creationId xmlns:p14="http://schemas.microsoft.com/office/powerpoint/2010/main" val="1893776991"/>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13184" y="620688"/>
            <a:ext cx="8229600" cy="360040"/>
          </a:xfrm>
        </p:spPr>
        <p:txBody>
          <a:bodyPr>
            <a:noAutofit/>
          </a:bodyPr>
          <a:lstStyle/>
          <a:p>
            <a:pPr marL="0" indent="0">
              <a:buNone/>
            </a:pPr>
            <a:r>
              <a:rPr lang="fr-FR" sz="2000" b="1" i="1" u="sng" dirty="0" smtClean="0"/>
              <a:t>Articulation des contrôles sur un processus</a:t>
            </a:r>
            <a:endParaRPr lang="fr-FR" sz="2000" dirty="0"/>
          </a:p>
        </p:txBody>
      </p:sp>
      <p:sp>
        <p:nvSpPr>
          <p:cNvPr id="5" name="Rectangle 4"/>
          <p:cNvSpPr/>
          <p:nvPr/>
        </p:nvSpPr>
        <p:spPr>
          <a:xfrm>
            <a:off x="467544" y="1340768"/>
            <a:ext cx="3960440" cy="468052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427984" y="1340768"/>
            <a:ext cx="3960440" cy="46805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556792"/>
            <a:ext cx="627293" cy="747972"/>
          </a:xfrm>
          <a:prstGeom prst="rect">
            <a:avLst/>
          </a:prstGeom>
        </p:spPr>
      </p:pic>
      <p:sp>
        <p:nvSpPr>
          <p:cNvPr id="8" name="ZoneTexte 7"/>
          <p:cNvSpPr txBox="1"/>
          <p:nvPr/>
        </p:nvSpPr>
        <p:spPr>
          <a:xfrm>
            <a:off x="1619672" y="1642746"/>
            <a:ext cx="2088232" cy="369332"/>
          </a:xfrm>
          <a:prstGeom prst="rect">
            <a:avLst/>
          </a:prstGeom>
          <a:noFill/>
        </p:spPr>
        <p:txBody>
          <a:bodyPr wrap="square" rtlCol="0">
            <a:spAutoFit/>
          </a:bodyPr>
          <a:lstStyle/>
          <a:p>
            <a:r>
              <a:rPr lang="fr-FR" dirty="0" smtClean="0"/>
              <a:t>Encadrement</a:t>
            </a:r>
            <a:endParaRPr lang="fr-FR" dirty="0"/>
          </a:p>
        </p:txBody>
      </p:sp>
      <p:sp>
        <p:nvSpPr>
          <p:cNvPr id="9" name="ZoneTexte 8"/>
          <p:cNvSpPr txBox="1"/>
          <p:nvPr/>
        </p:nvSpPr>
        <p:spPr>
          <a:xfrm>
            <a:off x="1691680" y="1979812"/>
            <a:ext cx="2088232" cy="276999"/>
          </a:xfrm>
          <a:prstGeom prst="rect">
            <a:avLst/>
          </a:prstGeom>
          <a:noFill/>
        </p:spPr>
        <p:txBody>
          <a:bodyPr wrap="square" rtlCol="0">
            <a:spAutoFit/>
          </a:bodyPr>
          <a:lstStyle/>
          <a:p>
            <a:r>
              <a:rPr lang="fr-FR" sz="1200" dirty="0" smtClean="0"/>
              <a:t>Contrôle de supervision</a:t>
            </a:r>
            <a:endParaRPr lang="fr-FR" sz="1200"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45" y="3617132"/>
            <a:ext cx="627293" cy="747972"/>
          </a:xfrm>
          <a:prstGeom prst="rect">
            <a:avLst/>
          </a:prstGeom>
        </p:spPr>
      </p:pic>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764" y="3617132"/>
            <a:ext cx="627293" cy="747972"/>
          </a:xfrm>
          <a:prstGeom prst="rect">
            <a:avLst/>
          </a:prstGeom>
        </p:spPr>
      </p:pic>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45024"/>
            <a:ext cx="627293" cy="747972"/>
          </a:xfrm>
          <a:prstGeom prst="rect">
            <a:avLst/>
          </a:prstGeom>
        </p:spPr>
      </p:pic>
      <p:sp>
        <p:nvSpPr>
          <p:cNvPr id="13" name="ZoneTexte 12"/>
          <p:cNvSpPr txBox="1"/>
          <p:nvPr/>
        </p:nvSpPr>
        <p:spPr>
          <a:xfrm>
            <a:off x="1267161" y="3872081"/>
            <a:ext cx="1180603" cy="276999"/>
          </a:xfrm>
          <a:prstGeom prst="rect">
            <a:avLst/>
          </a:prstGeom>
          <a:noFill/>
        </p:spPr>
        <p:txBody>
          <a:bodyPr wrap="square" rtlCol="0">
            <a:spAutoFit/>
          </a:bodyPr>
          <a:lstStyle/>
          <a:p>
            <a:r>
              <a:rPr lang="fr-FR" sz="1200" dirty="0" smtClean="0"/>
              <a:t>Autocontrôle</a:t>
            </a:r>
            <a:endParaRPr lang="fr-FR" sz="1200" dirty="0"/>
          </a:p>
        </p:txBody>
      </p:sp>
      <p:sp>
        <p:nvSpPr>
          <p:cNvPr id="14" name="ZoneTexte 13"/>
          <p:cNvSpPr txBox="1"/>
          <p:nvPr/>
        </p:nvSpPr>
        <p:spPr>
          <a:xfrm>
            <a:off x="3189610" y="3872081"/>
            <a:ext cx="1180603" cy="276999"/>
          </a:xfrm>
          <a:prstGeom prst="rect">
            <a:avLst/>
          </a:prstGeom>
          <a:noFill/>
        </p:spPr>
        <p:txBody>
          <a:bodyPr wrap="square" rtlCol="0">
            <a:spAutoFit/>
          </a:bodyPr>
          <a:lstStyle/>
          <a:p>
            <a:r>
              <a:rPr lang="fr-FR" sz="1200" dirty="0" smtClean="0"/>
              <a:t>Autocontrôle</a:t>
            </a:r>
            <a:endParaRPr lang="fr-FR" sz="1200" dirty="0"/>
          </a:p>
        </p:txBody>
      </p:sp>
      <p:sp>
        <p:nvSpPr>
          <p:cNvPr id="15" name="ZoneTexte 14"/>
          <p:cNvSpPr txBox="1"/>
          <p:nvPr/>
        </p:nvSpPr>
        <p:spPr>
          <a:xfrm>
            <a:off x="3203848" y="4149080"/>
            <a:ext cx="1368152" cy="461665"/>
          </a:xfrm>
          <a:prstGeom prst="rect">
            <a:avLst/>
          </a:prstGeom>
          <a:noFill/>
        </p:spPr>
        <p:txBody>
          <a:bodyPr wrap="square" rtlCol="0">
            <a:spAutoFit/>
          </a:bodyPr>
          <a:lstStyle/>
          <a:p>
            <a:r>
              <a:rPr lang="fr-FR" sz="1200" dirty="0" smtClean="0"/>
              <a:t>Contrôle mutuel sur opération 1</a:t>
            </a:r>
            <a:endParaRPr lang="fr-FR" sz="1200" dirty="0"/>
          </a:p>
        </p:txBody>
      </p:sp>
      <p:graphicFrame>
        <p:nvGraphicFramePr>
          <p:cNvPr id="16" name="Diagramme 15"/>
          <p:cNvGraphicFramePr/>
          <p:nvPr>
            <p:extLst>
              <p:ext uri="{D42A27DB-BD31-4B8C-83A1-F6EECF244321}">
                <p14:modId xmlns:p14="http://schemas.microsoft.com/office/powerpoint/2010/main" val="3488821115"/>
              </p:ext>
            </p:extLst>
          </p:nvPr>
        </p:nvGraphicFramePr>
        <p:xfrm>
          <a:off x="467544" y="4293096"/>
          <a:ext cx="7848872" cy="1563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ZoneTexte 16"/>
          <p:cNvSpPr txBox="1"/>
          <p:nvPr/>
        </p:nvSpPr>
        <p:spPr>
          <a:xfrm>
            <a:off x="5304267" y="4119463"/>
            <a:ext cx="1368152" cy="461665"/>
          </a:xfrm>
          <a:prstGeom prst="rect">
            <a:avLst/>
          </a:prstGeom>
          <a:noFill/>
        </p:spPr>
        <p:txBody>
          <a:bodyPr wrap="square" rtlCol="0">
            <a:spAutoFit/>
          </a:bodyPr>
          <a:lstStyle/>
          <a:p>
            <a:r>
              <a:rPr lang="fr-FR" sz="1200" dirty="0" smtClean="0"/>
              <a:t>Contrôle mutuel sur opération 2</a:t>
            </a:r>
            <a:endParaRPr lang="fr-FR" sz="1200" dirty="0"/>
          </a:p>
        </p:txBody>
      </p:sp>
      <p:sp>
        <p:nvSpPr>
          <p:cNvPr id="18" name="ZoneTexte 17"/>
          <p:cNvSpPr txBox="1"/>
          <p:nvPr/>
        </p:nvSpPr>
        <p:spPr>
          <a:xfrm>
            <a:off x="5304267" y="3872081"/>
            <a:ext cx="1180603" cy="276999"/>
          </a:xfrm>
          <a:prstGeom prst="rect">
            <a:avLst/>
          </a:prstGeom>
          <a:noFill/>
        </p:spPr>
        <p:txBody>
          <a:bodyPr wrap="square" rtlCol="0">
            <a:spAutoFit/>
          </a:bodyPr>
          <a:lstStyle/>
          <a:p>
            <a:r>
              <a:rPr lang="fr-FR" sz="1200" dirty="0" smtClean="0"/>
              <a:t>Autocontrôle</a:t>
            </a:r>
            <a:endParaRPr lang="fr-FR" sz="1200" dirty="0"/>
          </a:p>
        </p:txBody>
      </p:sp>
      <p:cxnSp>
        <p:nvCxnSpPr>
          <p:cNvPr id="20" name="Connecteur droit 19"/>
          <p:cNvCxnSpPr/>
          <p:nvPr/>
        </p:nvCxnSpPr>
        <p:spPr>
          <a:xfrm>
            <a:off x="1267161" y="5445224"/>
            <a:ext cx="0" cy="216024"/>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093108" y="5450815"/>
            <a:ext cx="0" cy="216024"/>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5076056" y="5456406"/>
            <a:ext cx="0" cy="216024"/>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76859" y="5692467"/>
            <a:ext cx="1180603" cy="276999"/>
          </a:xfrm>
          <a:prstGeom prst="rect">
            <a:avLst/>
          </a:prstGeom>
          <a:noFill/>
        </p:spPr>
        <p:txBody>
          <a:bodyPr wrap="square" rtlCol="0">
            <a:spAutoFit/>
          </a:bodyPr>
          <a:lstStyle/>
          <a:p>
            <a:pPr algn="ctr"/>
            <a:r>
              <a:rPr lang="fr-FR" sz="1200" dirty="0" smtClean="0"/>
              <a:t>Opération 1</a:t>
            </a:r>
            <a:endParaRPr lang="fr-FR" sz="1200" dirty="0"/>
          </a:p>
        </p:txBody>
      </p:sp>
      <p:sp>
        <p:nvSpPr>
          <p:cNvPr id="24" name="ZoneTexte 23"/>
          <p:cNvSpPr txBox="1"/>
          <p:nvPr/>
        </p:nvSpPr>
        <p:spPr>
          <a:xfrm>
            <a:off x="2527301" y="5706367"/>
            <a:ext cx="1180603" cy="276999"/>
          </a:xfrm>
          <a:prstGeom prst="rect">
            <a:avLst/>
          </a:prstGeom>
          <a:noFill/>
        </p:spPr>
        <p:txBody>
          <a:bodyPr wrap="square" rtlCol="0">
            <a:spAutoFit/>
          </a:bodyPr>
          <a:lstStyle/>
          <a:p>
            <a:pPr algn="ctr"/>
            <a:r>
              <a:rPr lang="fr-FR" sz="1200" dirty="0" smtClean="0"/>
              <a:t>Opération 2</a:t>
            </a:r>
            <a:endParaRPr lang="fr-FR" sz="1200" dirty="0"/>
          </a:p>
        </p:txBody>
      </p:sp>
      <p:sp>
        <p:nvSpPr>
          <p:cNvPr id="25" name="ZoneTexte 24"/>
          <p:cNvSpPr txBox="1"/>
          <p:nvPr/>
        </p:nvSpPr>
        <p:spPr>
          <a:xfrm>
            <a:off x="4572000" y="5721182"/>
            <a:ext cx="1180603" cy="276999"/>
          </a:xfrm>
          <a:prstGeom prst="rect">
            <a:avLst/>
          </a:prstGeom>
          <a:noFill/>
        </p:spPr>
        <p:txBody>
          <a:bodyPr wrap="square" rtlCol="0">
            <a:spAutoFit/>
          </a:bodyPr>
          <a:lstStyle/>
          <a:p>
            <a:pPr algn="ctr"/>
            <a:r>
              <a:rPr lang="fr-FR" sz="1200" dirty="0" smtClean="0"/>
              <a:t>Opération 3</a:t>
            </a:r>
            <a:endParaRPr lang="fr-FR" sz="1200" dirty="0"/>
          </a:p>
        </p:txBody>
      </p:sp>
      <p:sp>
        <p:nvSpPr>
          <p:cNvPr id="26" name="Flèche droite rayée 25"/>
          <p:cNvSpPr/>
          <p:nvPr/>
        </p:nvSpPr>
        <p:spPr>
          <a:xfrm rot="7933017">
            <a:off x="928587" y="2708922"/>
            <a:ext cx="1113396" cy="5760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droite rayée 27"/>
          <p:cNvSpPr/>
          <p:nvPr/>
        </p:nvSpPr>
        <p:spPr>
          <a:xfrm rot="2804813">
            <a:off x="2179099" y="2705917"/>
            <a:ext cx="1113396" cy="5760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467544" y="6021288"/>
            <a:ext cx="3960440" cy="52353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SERVICE 1</a:t>
            </a:r>
            <a:endParaRPr lang="fr-FR" b="1" dirty="0">
              <a:solidFill>
                <a:schemeClr val="tx1"/>
              </a:solidFill>
            </a:endParaRPr>
          </a:p>
        </p:txBody>
      </p:sp>
      <p:sp>
        <p:nvSpPr>
          <p:cNvPr id="30" name="Rectangle 29"/>
          <p:cNvSpPr/>
          <p:nvPr/>
        </p:nvSpPr>
        <p:spPr>
          <a:xfrm>
            <a:off x="4427984" y="6026837"/>
            <a:ext cx="3960440" cy="5124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SERVICE 2</a:t>
            </a:r>
            <a:endParaRPr lang="fr-FR" b="1" dirty="0">
              <a:solidFill>
                <a:schemeClr val="tx1"/>
              </a:solidFill>
            </a:endParaRP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42</a:t>
            </a:fld>
            <a:endParaRPr lang="fr-FR"/>
          </a:p>
        </p:txBody>
      </p:sp>
      <p:sp>
        <p:nvSpPr>
          <p:cNvPr id="31" name="Rectangle 30"/>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3287412"/>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711" y="3296394"/>
            <a:ext cx="4333043" cy="2892307"/>
          </a:xfrm>
          <a:prstGeom prst="rect">
            <a:avLst/>
          </a:prstGeom>
        </p:spPr>
      </p:pic>
      <p:sp>
        <p:nvSpPr>
          <p:cNvPr id="5" name="ZoneTexte 4"/>
          <p:cNvSpPr txBox="1"/>
          <p:nvPr/>
        </p:nvSpPr>
        <p:spPr>
          <a:xfrm>
            <a:off x="323528" y="404664"/>
            <a:ext cx="7712450" cy="2277547"/>
          </a:xfrm>
          <a:prstGeom prst="rect">
            <a:avLst/>
          </a:prstGeom>
          <a:noFill/>
        </p:spPr>
        <p:txBody>
          <a:bodyPr wrap="square" rtlCol="0">
            <a:spAutoFit/>
          </a:bodyPr>
          <a:lstStyle/>
          <a:p>
            <a:r>
              <a:rPr lang="fr-FR" b="1" dirty="0">
                <a:solidFill>
                  <a:srgbClr val="00B050"/>
                </a:solidFill>
              </a:rPr>
              <a:t>- </a:t>
            </a:r>
            <a:r>
              <a:rPr lang="fr-FR" b="1" dirty="0" smtClean="0">
                <a:solidFill>
                  <a:srgbClr val="00B050"/>
                </a:solidFill>
              </a:rPr>
              <a:t>Les fiches d’autocontrôle et les grilles de contrôle</a:t>
            </a:r>
          </a:p>
          <a:p>
            <a:endParaRPr lang="fr-FR" sz="1600" dirty="0"/>
          </a:p>
          <a:p>
            <a:r>
              <a:rPr lang="fr-FR" dirty="0" smtClean="0"/>
              <a:t>- </a:t>
            </a:r>
            <a:r>
              <a:rPr lang="fr-FR" b="1" dirty="0" smtClean="0"/>
              <a:t>La </a:t>
            </a:r>
            <a:r>
              <a:rPr lang="fr-FR" b="1" dirty="0"/>
              <a:t>fiche d'autocontrôle </a:t>
            </a:r>
            <a:r>
              <a:rPr lang="fr-FR" dirty="0"/>
              <a:t>est structurée en fonction des contrôles devant être effectués </a:t>
            </a:r>
            <a:r>
              <a:rPr lang="fr-FR" b="1" dirty="0">
                <a:solidFill>
                  <a:srgbClr val="FF0000"/>
                </a:solidFill>
              </a:rPr>
              <a:t>par </a:t>
            </a:r>
            <a:r>
              <a:rPr lang="fr-FR" b="1" dirty="0" smtClean="0">
                <a:solidFill>
                  <a:srgbClr val="FF0000"/>
                </a:solidFill>
              </a:rPr>
              <a:t>chaque acteur </a:t>
            </a:r>
            <a:r>
              <a:rPr lang="fr-FR" b="1" dirty="0">
                <a:solidFill>
                  <a:srgbClr val="FF0000"/>
                </a:solidFill>
              </a:rPr>
              <a:t>de premier niveau de contrôle interne comptable dans le cadre des tâches </a:t>
            </a:r>
            <a:r>
              <a:rPr lang="fr-FR" b="1" dirty="0" smtClean="0">
                <a:solidFill>
                  <a:srgbClr val="FF0000"/>
                </a:solidFill>
              </a:rPr>
              <a:t>qu'il </a:t>
            </a:r>
            <a:r>
              <a:rPr lang="fr-FR" b="1" dirty="0">
                <a:solidFill>
                  <a:srgbClr val="FF0000"/>
                </a:solidFill>
              </a:rPr>
              <a:t>réalise</a:t>
            </a:r>
            <a:r>
              <a:rPr lang="fr-FR" dirty="0"/>
              <a:t>.</a:t>
            </a:r>
          </a:p>
          <a:p>
            <a:r>
              <a:rPr lang="fr-FR" dirty="0"/>
              <a:t>Elle constitue une </a:t>
            </a:r>
            <a:r>
              <a:rPr lang="fr-FR" b="1" i="1" dirty="0"/>
              <a:t>«check </a:t>
            </a:r>
            <a:r>
              <a:rPr lang="fr-FR" b="1" i="1" dirty="0" err="1"/>
              <a:t>list</a:t>
            </a:r>
            <a:r>
              <a:rPr lang="fr-FR" b="1" i="1" dirty="0"/>
              <a:t>» </a:t>
            </a:r>
            <a:r>
              <a:rPr lang="fr-FR" dirty="0"/>
              <a:t>des contrôles auxquels il doit être procédé à chaque fois </a:t>
            </a:r>
            <a:r>
              <a:rPr lang="fr-FR" dirty="0" smtClean="0"/>
              <a:t>qu'une tâche </a:t>
            </a:r>
            <a:r>
              <a:rPr lang="fr-FR" dirty="0"/>
              <a:t>donnée est </a:t>
            </a:r>
            <a:r>
              <a:rPr lang="fr-FR" dirty="0" smtClean="0"/>
              <a:t>réalisée. Il </a:t>
            </a:r>
            <a:r>
              <a:rPr lang="fr-FR" dirty="0"/>
              <a:t>est </a:t>
            </a:r>
            <a:r>
              <a:rPr lang="fr-FR" dirty="0" smtClean="0"/>
              <a:t>donc indispensable </a:t>
            </a:r>
            <a:r>
              <a:rPr lang="fr-FR" dirty="0"/>
              <a:t>que chaque fiche soit exhaustive. </a:t>
            </a:r>
            <a:endParaRPr lang="fr-FR" i="1" dirty="0"/>
          </a:p>
        </p:txBody>
      </p:sp>
      <p:sp>
        <p:nvSpPr>
          <p:cNvPr id="6" name="Rectangle 5"/>
          <p:cNvSpPr/>
          <p:nvPr/>
        </p:nvSpPr>
        <p:spPr>
          <a:xfrm>
            <a:off x="354799" y="2939218"/>
            <a:ext cx="1781078" cy="1815882"/>
          </a:xfrm>
          <a:prstGeom prst="rect">
            <a:avLst/>
          </a:prstGeom>
        </p:spPr>
        <p:txBody>
          <a:bodyPr wrap="square">
            <a:spAutoFit/>
          </a:bodyPr>
          <a:lstStyle/>
          <a:p>
            <a:pPr algn="ctr"/>
            <a:r>
              <a:rPr lang="fr-FR" sz="1600" b="1" dirty="0"/>
              <a:t>A minima, la fiche d’autocontrôle détaille, pour chaque contrôle devant être opéré, les </a:t>
            </a:r>
            <a:r>
              <a:rPr lang="fr-FR" sz="1600" b="1" dirty="0" smtClean="0"/>
              <a:t>informations suivantes</a:t>
            </a:r>
            <a:endParaRPr lang="fr-FR" sz="1600" b="1" dirty="0"/>
          </a:p>
        </p:txBody>
      </p:sp>
      <p:sp>
        <p:nvSpPr>
          <p:cNvPr id="7" name="Rectangle 6"/>
          <p:cNvSpPr/>
          <p:nvPr/>
        </p:nvSpPr>
        <p:spPr>
          <a:xfrm>
            <a:off x="6372200" y="3485613"/>
            <a:ext cx="2520280" cy="307777"/>
          </a:xfrm>
          <a:prstGeom prst="rect">
            <a:avLst/>
          </a:prstGeom>
        </p:spPr>
        <p:txBody>
          <a:bodyPr wrap="square">
            <a:spAutoFit/>
          </a:bodyPr>
          <a:lstStyle/>
          <a:p>
            <a:r>
              <a:rPr lang="fr-FR" sz="1400" dirty="0" smtClean="0"/>
              <a:t>- l'objet </a:t>
            </a:r>
            <a:r>
              <a:rPr lang="fr-FR" sz="1400" dirty="0"/>
              <a:t>et la nature du contrôle</a:t>
            </a:r>
          </a:p>
        </p:txBody>
      </p:sp>
      <p:sp>
        <p:nvSpPr>
          <p:cNvPr id="8" name="Rectangle 7"/>
          <p:cNvSpPr/>
          <p:nvPr/>
        </p:nvSpPr>
        <p:spPr>
          <a:xfrm>
            <a:off x="6084168" y="3856896"/>
            <a:ext cx="2109937" cy="307777"/>
          </a:xfrm>
          <a:prstGeom prst="rect">
            <a:avLst/>
          </a:prstGeom>
        </p:spPr>
        <p:txBody>
          <a:bodyPr wrap="none">
            <a:spAutoFit/>
          </a:bodyPr>
          <a:lstStyle/>
          <a:p>
            <a:r>
              <a:rPr lang="fr-FR" sz="1400" dirty="0" smtClean="0"/>
              <a:t>- </a:t>
            </a:r>
            <a:r>
              <a:rPr lang="fr-FR" sz="1400" dirty="0"/>
              <a:t>la périodicité du contrôle</a:t>
            </a:r>
          </a:p>
        </p:txBody>
      </p:sp>
      <p:sp>
        <p:nvSpPr>
          <p:cNvPr id="9" name="Rectangle 8"/>
          <p:cNvSpPr/>
          <p:nvPr/>
        </p:nvSpPr>
        <p:spPr>
          <a:xfrm>
            <a:off x="5940152" y="4221088"/>
            <a:ext cx="2879058" cy="307777"/>
          </a:xfrm>
          <a:prstGeom prst="rect">
            <a:avLst/>
          </a:prstGeom>
        </p:spPr>
        <p:txBody>
          <a:bodyPr wrap="none">
            <a:spAutoFit/>
          </a:bodyPr>
          <a:lstStyle/>
          <a:p>
            <a:r>
              <a:rPr lang="fr-FR" sz="1400" dirty="0" smtClean="0"/>
              <a:t>- </a:t>
            </a:r>
            <a:r>
              <a:rPr lang="fr-FR" sz="1400" dirty="0"/>
              <a:t>les modalités d’exercice du contrôle</a:t>
            </a:r>
          </a:p>
        </p:txBody>
      </p:sp>
      <p:sp>
        <p:nvSpPr>
          <p:cNvPr id="10" name="Rectangle 9"/>
          <p:cNvSpPr/>
          <p:nvPr/>
        </p:nvSpPr>
        <p:spPr>
          <a:xfrm>
            <a:off x="5436096" y="4622536"/>
            <a:ext cx="3456384" cy="523220"/>
          </a:xfrm>
          <a:prstGeom prst="rect">
            <a:avLst/>
          </a:prstGeom>
        </p:spPr>
        <p:txBody>
          <a:bodyPr wrap="square">
            <a:spAutoFit/>
          </a:bodyPr>
          <a:lstStyle/>
          <a:p>
            <a:r>
              <a:rPr lang="fr-FR" sz="1400" dirty="0" smtClean="0"/>
              <a:t>- </a:t>
            </a:r>
            <a:r>
              <a:rPr lang="fr-FR" sz="1400" dirty="0"/>
              <a:t>les documents devant servir pour le contrôle</a:t>
            </a:r>
          </a:p>
        </p:txBody>
      </p:sp>
      <p:sp>
        <p:nvSpPr>
          <p:cNvPr id="13" name="Rectangle 12"/>
          <p:cNvSpPr/>
          <p:nvPr/>
        </p:nvSpPr>
        <p:spPr>
          <a:xfrm>
            <a:off x="5148064" y="5199583"/>
            <a:ext cx="3744416" cy="307777"/>
          </a:xfrm>
          <a:prstGeom prst="rect">
            <a:avLst/>
          </a:prstGeom>
        </p:spPr>
        <p:txBody>
          <a:bodyPr wrap="square">
            <a:spAutoFit/>
          </a:bodyPr>
          <a:lstStyle/>
          <a:p>
            <a:r>
              <a:rPr lang="fr-FR" sz="1400" dirty="0" smtClean="0"/>
              <a:t>- </a:t>
            </a:r>
            <a:r>
              <a:rPr lang="fr-FR" sz="1400" dirty="0"/>
              <a:t>les modalités de formalisation du contrôle</a:t>
            </a:r>
          </a:p>
        </p:txBody>
      </p:sp>
      <p:sp>
        <p:nvSpPr>
          <p:cNvPr id="14" name="Rectangle 13"/>
          <p:cNvSpPr/>
          <p:nvPr/>
        </p:nvSpPr>
        <p:spPr>
          <a:xfrm>
            <a:off x="4824724" y="5661248"/>
            <a:ext cx="4067756" cy="738664"/>
          </a:xfrm>
          <a:prstGeom prst="rect">
            <a:avLst/>
          </a:prstGeom>
        </p:spPr>
        <p:txBody>
          <a:bodyPr wrap="square">
            <a:spAutoFit/>
          </a:bodyPr>
          <a:lstStyle/>
          <a:p>
            <a:r>
              <a:rPr lang="fr-FR" sz="1400" dirty="0" smtClean="0"/>
              <a:t>- L’identité de la ou des personnes devant normalement réaliser ce contrôle, ainsi que son ou ses suppléants</a:t>
            </a:r>
            <a:endParaRPr lang="fr-FR" sz="1400" dirty="0"/>
          </a:p>
        </p:txBody>
      </p:sp>
      <p:sp>
        <p:nvSpPr>
          <p:cNvPr id="2" name="ZoneTexte 1"/>
          <p:cNvSpPr txBox="1"/>
          <p:nvPr/>
        </p:nvSpPr>
        <p:spPr>
          <a:xfrm>
            <a:off x="1907704" y="5188882"/>
            <a:ext cx="1836912" cy="400110"/>
          </a:xfrm>
          <a:prstGeom prst="rect">
            <a:avLst/>
          </a:prstGeom>
          <a:noFill/>
        </p:spPr>
        <p:txBody>
          <a:bodyPr wrap="square" rtlCol="0">
            <a:spAutoFit/>
          </a:bodyPr>
          <a:lstStyle/>
          <a:p>
            <a:pPr algn="ctr"/>
            <a:r>
              <a:rPr lang="fr-FR" sz="2000" b="1" dirty="0" smtClean="0">
                <a:solidFill>
                  <a:prstClr val="black"/>
                </a:solidFill>
              </a:rPr>
              <a:t>La check </a:t>
            </a:r>
            <a:r>
              <a:rPr lang="fr-FR" sz="2000" b="1" dirty="0" err="1" smtClean="0">
                <a:solidFill>
                  <a:prstClr val="black"/>
                </a:solidFill>
              </a:rPr>
              <a:t>list</a:t>
            </a:r>
            <a:r>
              <a:rPr lang="fr-FR" sz="2000" b="1" dirty="0" smtClean="0">
                <a:solidFill>
                  <a:prstClr val="black"/>
                </a:solidFill>
              </a:rPr>
              <a:t> !</a:t>
            </a:r>
            <a:endParaRPr lang="fr-FR" sz="3200" b="1" dirty="0"/>
          </a:p>
        </p:txBody>
      </p:sp>
      <p:sp>
        <p:nvSpPr>
          <p:cNvPr id="3" name="Espace réservé du numéro de diapositive 2"/>
          <p:cNvSpPr>
            <a:spLocks noGrp="1"/>
          </p:cNvSpPr>
          <p:nvPr>
            <p:ph type="sldNum" sz="quarter" idx="12"/>
          </p:nvPr>
        </p:nvSpPr>
        <p:spPr/>
        <p:txBody>
          <a:bodyPr/>
          <a:lstStyle/>
          <a:p>
            <a:fld id="{F9CE1214-D67D-47E3-87C5-8F82D27BF67C}" type="slidenum">
              <a:rPr lang="fr-FR" smtClean="0"/>
              <a:t>43</a:t>
            </a:fld>
            <a:endParaRPr lang="fr-FR"/>
          </a:p>
        </p:txBody>
      </p:sp>
      <p:sp>
        <p:nvSpPr>
          <p:cNvPr id="16" name="Rectangle 15"/>
          <p:cNvSpPr/>
          <p:nvPr/>
        </p:nvSpPr>
        <p:spPr>
          <a:xfrm>
            <a:off x="198634" y="260648"/>
            <a:ext cx="869384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98634"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Tree>
    <p:extLst>
      <p:ext uri="{BB962C8B-B14F-4D97-AF65-F5344CB8AC3E}">
        <p14:creationId xmlns:p14="http://schemas.microsoft.com/office/powerpoint/2010/main" val="954573163"/>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527771872"/>
              </p:ext>
            </p:extLst>
          </p:nvPr>
        </p:nvGraphicFramePr>
        <p:xfrm>
          <a:off x="430336" y="2348880"/>
          <a:ext cx="8230441" cy="3154680"/>
        </p:xfrm>
        <a:graphic>
          <a:graphicData uri="http://schemas.openxmlformats.org/drawingml/2006/table">
            <a:tbl>
              <a:tblPr firstRow="1" bandRow="1">
                <a:tableStyleId>{616DA210-FB5B-4158-B5E0-FEB733F419BA}</a:tableStyleId>
              </a:tblPr>
              <a:tblGrid>
                <a:gridCol w="1800200"/>
                <a:gridCol w="648072"/>
                <a:gridCol w="1016562"/>
                <a:gridCol w="927654"/>
                <a:gridCol w="1008112"/>
                <a:gridCol w="989386"/>
                <a:gridCol w="725057"/>
                <a:gridCol w="1115398"/>
              </a:tblGrid>
              <a:tr h="216024">
                <a:tc gridSpan="8">
                  <a:txBody>
                    <a:bodyPr/>
                    <a:lstStyle/>
                    <a:p>
                      <a:pPr algn="ctr"/>
                      <a:r>
                        <a:rPr lang="fr-FR" sz="1200" dirty="0" smtClean="0"/>
                        <a:t>Tâche  :</a:t>
                      </a:r>
                      <a:r>
                        <a:rPr lang="fr-FR" sz="1200" baseline="0" dirty="0" smtClean="0"/>
                        <a:t> commande publique</a:t>
                      </a:r>
                      <a:endParaRPr lang="fr-FR" sz="1200" dirty="0"/>
                    </a:p>
                  </a:txBody>
                  <a:tcPr anchor="ctr">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70840">
                <a:tc>
                  <a:txBody>
                    <a:bodyPr/>
                    <a:lstStyle/>
                    <a:p>
                      <a:pPr algn="ctr"/>
                      <a:r>
                        <a:rPr lang="fr-FR" sz="1050" dirty="0" smtClean="0"/>
                        <a:t>Objet du contrôle</a:t>
                      </a:r>
                      <a:endParaRPr lang="fr-FR" sz="1050" dirty="0"/>
                    </a:p>
                  </a:txBody>
                  <a:tcPr anchor="ctr">
                    <a:solidFill>
                      <a:schemeClr val="accent2">
                        <a:lumMod val="60000"/>
                        <a:lumOff val="40000"/>
                      </a:schemeClr>
                    </a:solidFill>
                  </a:tcPr>
                </a:tc>
                <a:tc>
                  <a:txBody>
                    <a:bodyPr/>
                    <a:lstStyle/>
                    <a:p>
                      <a:pPr algn="ctr"/>
                      <a:r>
                        <a:rPr lang="fr-FR" sz="1050" dirty="0" smtClean="0"/>
                        <a:t>Nature du contrôle</a:t>
                      </a:r>
                      <a:endParaRPr lang="fr-FR" sz="1050" dirty="0"/>
                    </a:p>
                  </a:txBody>
                  <a:tcPr anchor="ctr">
                    <a:noFill/>
                  </a:tcPr>
                </a:tc>
                <a:tc>
                  <a:txBody>
                    <a:bodyPr/>
                    <a:lstStyle/>
                    <a:p>
                      <a:pPr algn="ctr"/>
                      <a:r>
                        <a:rPr lang="fr-FR" sz="1050" dirty="0" smtClean="0"/>
                        <a:t>Modalité d’exercice</a:t>
                      </a:r>
                      <a:r>
                        <a:rPr lang="fr-FR" sz="1050" baseline="0" dirty="0" smtClean="0"/>
                        <a:t> du contrôle</a:t>
                      </a:r>
                      <a:endParaRPr lang="fr-FR" sz="1050" dirty="0"/>
                    </a:p>
                  </a:txBody>
                  <a:tcPr anchor="ctr">
                    <a:noFill/>
                  </a:tcPr>
                </a:tc>
                <a:tc>
                  <a:txBody>
                    <a:bodyPr/>
                    <a:lstStyle/>
                    <a:p>
                      <a:pPr algn="ctr"/>
                      <a:r>
                        <a:rPr lang="fr-FR" sz="1050" dirty="0" smtClean="0"/>
                        <a:t>Documents devant être utilisés pour le contrôle</a:t>
                      </a:r>
                      <a:endParaRPr lang="fr-FR" sz="1050" dirty="0"/>
                    </a:p>
                  </a:txBody>
                  <a:tcPr anchor="ctr">
                    <a:noFill/>
                  </a:tcPr>
                </a:tc>
                <a:tc>
                  <a:txBody>
                    <a:bodyPr/>
                    <a:lstStyle/>
                    <a:p>
                      <a:pPr algn="ctr"/>
                      <a:r>
                        <a:rPr lang="fr-FR" sz="1050" dirty="0" smtClean="0"/>
                        <a:t>Modalité de formalisation du contrôle</a:t>
                      </a:r>
                      <a:endParaRPr lang="fr-FR" sz="1050" dirty="0"/>
                    </a:p>
                  </a:txBody>
                  <a:tcPr anchor="ctr">
                    <a:noFill/>
                  </a:tcPr>
                </a:tc>
                <a:tc>
                  <a:txBody>
                    <a:bodyPr/>
                    <a:lstStyle/>
                    <a:p>
                      <a:pPr algn="ctr"/>
                      <a:r>
                        <a:rPr lang="fr-FR" sz="1050" dirty="0" smtClean="0"/>
                        <a:t>Identité de la personne devant réaliser</a:t>
                      </a:r>
                      <a:r>
                        <a:rPr lang="fr-FR" sz="1050" baseline="0" dirty="0" smtClean="0"/>
                        <a:t> le contrôle</a:t>
                      </a:r>
                      <a:endParaRPr lang="fr-FR" sz="1050" dirty="0"/>
                    </a:p>
                  </a:txBody>
                  <a:tcPr anchor="ctr">
                    <a:noFill/>
                  </a:tcPr>
                </a:tc>
                <a:tc>
                  <a:txBody>
                    <a:bodyPr/>
                    <a:lstStyle/>
                    <a:p>
                      <a:pPr algn="ctr"/>
                      <a:r>
                        <a:rPr lang="fr-FR" sz="1050" dirty="0" smtClean="0"/>
                        <a:t>Identité</a:t>
                      </a:r>
                      <a:r>
                        <a:rPr lang="fr-FR" sz="1050" baseline="0" dirty="0" smtClean="0"/>
                        <a:t> du suppléant</a:t>
                      </a:r>
                      <a:endParaRPr lang="fr-FR" sz="1050" dirty="0"/>
                    </a:p>
                  </a:txBody>
                  <a:tcPr anchor="ctr">
                    <a:noFill/>
                  </a:tcPr>
                </a:tc>
                <a:tc>
                  <a:txBody>
                    <a:bodyPr/>
                    <a:lstStyle/>
                    <a:p>
                      <a:pPr algn="ctr"/>
                      <a:r>
                        <a:rPr lang="fr-FR" sz="1050" dirty="0" smtClean="0"/>
                        <a:t>Risques</a:t>
                      </a:r>
                      <a:endParaRPr lang="fr-FR" sz="1050" dirty="0"/>
                    </a:p>
                  </a:txBody>
                  <a:tcPr anchor="ctr">
                    <a:solidFill>
                      <a:schemeClr val="accent6">
                        <a:lumMod val="60000"/>
                        <a:lumOff val="40000"/>
                      </a:schemeClr>
                    </a:solidFill>
                  </a:tcPr>
                </a:tc>
              </a:tr>
              <a:tr h="180072">
                <a:tc gridSpan="8">
                  <a:txBody>
                    <a:bodyPr/>
                    <a:lstStyle/>
                    <a:p>
                      <a:pPr algn="l"/>
                      <a:r>
                        <a:rPr lang="fr-FR" sz="1050" b="1" dirty="0" smtClean="0"/>
                        <a:t>Opération  1 : expression d’un besoin</a:t>
                      </a:r>
                      <a:endParaRPr lang="fr-FR" sz="1050" b="1" dirty="0"/>
                    </a:p>
                  </a:txBody>
                  <a:tcPr anchor="ctr">
                    <a:solidFill>
                      <a:schemeClr val="accent3">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Contrôle 1.1 - S’assurer que la dépense entre dans le budget</a:t>
                      </a:r>
                      <a:r>
                        <a:rPr lang="fr-FR" sz="1100" baseline="0" dirty="0" smtClean="0">
                          <a:solidFill>
                            <a:schemeClr val="tx1"/>
                          </a:solidFill>
                        </a:rPr>
                        <a:t> notifié de l’entité</a:t>
                      </a:r>
                      <a:endParaRPr lang="fr-FR" sz="1100" dirty="0">
                        <a:solidFill>
                          <a:schemeClr val="tx1"/>
                        </a:solidFill>
                      </a:endParaRPr>
                    </a:p>
                  </a:txBody>
                  <a:tcPr anchor="ctr">
                    <a:solidFill>
                      <a:schemeClr val="accent2">
                        <a:lumMod val="60000"/>
                        <a:lumOff val="40000"/>
                      </a:schemeClr>
                    </a:solidFill>
                  </a:tcPr>
                </a:tc>
                <a:tc>
                  <a:txBody>
                    <a:bodyPr/>
                    <a:lstStyle/>
                    <a:p>
                      <a:endParaRPr lang="fr-FR" dirty="0"/>
                    </a:p>
                  </a:txBody>
                  <a:tcPr anchor="ctr">
                    <a:noFill/>
                  </a:tcPr>
                </a:tc>
                <a:tc>
                  <a:txBody>
                    <a:bodyPr/>
                    <a:lstStyle/>
                    <a:p>
                      <a:endParaRPr lang="fr-FR"/>
                    </a:p>
                  </a:txBody>
                  <a:tcPr anchor="ctr">
                    <a:noFill/>
                  </a:tcPr>
                </a:tc>
                <a:tc>
                  <a:txBody>
                    <a:bodyPr/>
                    <a:lstStyle/>
                    <a:p>
                      <a:endParaRPr lang="fr-FR" dirty="0"/>
                    </a:p>
                  </a:txBody>
                  <a:tcPr anchor="ctr">
                    <a:noFill/>
                  </a:tcPr>
                </a:tc>
                <a:tc>
                  <a:txBody>
                    <a:bodyPr/>
                    <a:lstStyle/>
                    <a:p>
                      <a:endParaRPr lang="fr-FR"/>
                    </a:p>
                  </a:txBody>
                  <a:tcPr anchor="ctr">
                    <a:noFill/>
                  </a:tcPr>
                </a:tc>
                <a:tc>
                  <a:txBody>
                    <a:bodyPr/>
                    <a:lstStyle/>
                    <a:p>
                      <a:endParaRPr lang="fr-FR"/>
                    </a:p>
                  </a:txBody>
                  <a:tcPr anchor="ctr">
                    <a:noFill/>
                  </a:tcPr>
                </a:tc>
                <a:tc>
                  <a:txBody>
                    <a:bodyPr/>
                    <a:lstStyle/>
                    <a:p>
                      <a:endParaRPr lang="fr-FR"/>
                    </a:p>
                  </a:txBody>
                  <a:tcPr anchor="ctr">
                    <a:noFill/>
                  </a:tcPr>
                </a:tc>
                <a:tc>
                  <a:txBody>
                    <a:bodyPr/>
                    <a:lstStyle/>
                    <a:p>
                      <a:r>
                        <a:rPr lang="fr-FR" sz="1000" dirty="0" smtClean="0"/>
                        <a:t>Besoin</a:t>
                      </a:r>
                      <a:r>
                        <a:rPr lang="fr-FR" sz="1000" baseline="0" dirty="0" smtClean="0"/>
                        <a:t> contraire à la programmation</a:t>
                      </a:r>
                      <a:endParaRPr lang="fr-FR" sz="1000" dirty="0"/>
                    </a:p>
                  </a:txBody>
                  <a:tcPr anchor="ctr">
                    <a:solidFill>
                      <a:schemeClr val="accent6">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Contrôle 1.2 - S’assurer que le besoin est nécessaire </a:t>
                      </a:r>
                      <a:endParaRPr lang="fr-FR" sz="1100" dirty="0">
                        <a:solidFill>
                          <a:schemeClr val="tx1"/>
                        </a:solidFill>
                      </a:endParaRPr>
                    </a:p>
                  </a:txBody>
                  <a:tcPr anchor="ctr">
                    <a:solidFill>
                      <a:schemeClr val="accent2">
                        <a:lumMod val="60000"/>
                        <a:lumOff val="40000"/>
                      </a:schemeClr>
                    </a:solidFill>
                  </a:tcPr>
                </a:tc>
                <a:tc>
                  <a:txBody>
                    <a:bodyPr/>
                    <a:lstStyle/>
                    <a:p>
                      <a:endParaRPr lang="fr-FR"/>
                    </a:p>
                  </a:txBody>
                  <a:tcPr anchor="ctr"/>
                </a:tc>
                <a:tc>
                  <a:txBody>
                    <a:bodyPr/>
                    <a:lstStyle/>
                    <a:p>
                      <a:endParaRPr lang="fr-FR"/>
                    </a:p>
                  </a:txBody>
                  <a:tcPr anchor="ctr"/>
                </a:tc>
                <a:tc>
                  <a:txBody>
                    <a:bodyPr/>
                    <a:lstStyle/>
                    <a:p>
                      <a:endParaRPr lang="fr-FR" dirty="0"/>
                    </a:p>
                  </a:txBody>
                  <a:tcPr anchor="ctr"/>
                </a:tc>
                <a:tc>
                  <a:txBody>
                    <a:bodyPr/>
                    <a:lstStyle/>
                    <a:p>
                      <a:endParaRPr lang="fr-FR"/>
                    </a:p>
                  </a:txBody>
                  <a:tcPr anchor="ctr"/>
                </a:tc>
                <a:tc>
                  <a:txBody>
                    <a:bodyPr/>
                    <a:lstStyle/>
                    <a:p>
                      <a:endParaRPr lang="fr-FR"/>
                    </a:p>
                  </a:txBody>
                  <a:tcPr anchor="ctr"/>
                </a:tc>
                <a:tc>
                  <a:txBody>
                    <a:bodyPr/>
                    <a:lstStyle/>
                    <a:p>
                      <a:endParaRPr lang="fr-FR"/>
                    </a:p>
                  </a:txBody>
                  <a:tcPr anchor="ctr"/>
                </a:tc>
                <a:tc>
                  <a:txBody>
                    <a:bodyPr/>
                    <a:lstStyle/>
                    <a:p>
                      <a:r>
                        <a:rPr lang="fr-FR" sz="1000" dirty="0" smtClean="0"/>
                        <a:t>Besoin non nécessaire à l’entité</a:t>
                      </a:r>
                      <a:endParaRPr lang="fr-FR" sz="1000" dirty="0"/>
                    </a:p>
                  </a:txBody>
                  <a:tcPr anchor="ctr">
                    <a:solidFill>
                      <a:schemeClr val="accent6">
                        <a:lumMod val="60000"/>
                        <a:lumOff val="40000"/>
                      </a:schemeClr>
                    </a:solidFill>
                  </a:tcPr>
                </a:tc>
              </a:tr>
              <a:tr h="207104">
                <a:tc gridSpan="8">
                  <a:txBody>
                    <a:bodyPr/>
                    <a:lstStyle/>
                    <a:p>
                      <a:pPr algn="l"/>
                      <a:r>
                        <a:rPr lang="fr-FR" sz="1050" b="1" dirty="0" smtClean="0"/>
                        <a:t>Opération 2 :  Evaluation du besoin</a:t>
                      </a:r>
                      <a:endParaRPr lang="fr-FR" sz="1050" b="1" dirty="0"/>
                    </a:p>
                  </a:txBody>
                  <a:tcPr anchor="ctr">
                    <a:solidFill>
                      <a:schemeClr val="accent3">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07104">
                <a:tc gridSpan="8">
                  <a:txBody>
                    <a:bodyPr/>
                    <a:lstStyle/>
                    <a:p>
                      <a:pPr algn="l"/>
                      <a:r>
                        <a:rPr lang="fr-FR" sz="1050" b="1" dirty="0" smtClean="0"/>
                        <a:t>Opération 3 : Vérification de l’opportunité d’achat</a:t>
                      </a:r>
                      <a:endParaRPr lang="fr-FR" sz="1050" b="1" dirty="0"/>
                    </a:p>
                  </a:txBody>
                  <a:tcPr anchor="ctr">
                    <a:solidFill>
                      <a:schemeClr val="accent3">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07104">
                <a:tc gridSpan="8">
                  <a:txBody>
                    <a:bodyPr/>
                    <a:lstStyle/>
                    <a:p>
                      <a:pPr algn="l"/>
                      <a:r>
                        <a:rPr lang="fr-FR" sz="1050" b="1" dirty="0" smtClean="0"/>
                        <a:t>Opération 4 : expression formalisée du besoin</a:t>
                      </a:r>
                      <a:endParaRPr lang="fr-FR" sz="1050" b="1" dirty="0"/>
                    </a:p>
                  </a:txBody>
                  <a:tcPr anchor="ctr">
                    <a:solidFill>
                      <a:schemeClr val="accent3">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391614767"/>
              </p:ext>
            </p:extLst>
          </p:nvPr>
        </p:nvGraphicFramePr>
        <p:xfrm>
          <a:off x="1835696" y="908720"/>
          <a:ext cx="6840760" cy="1259396"/>
        </p:xfrm>
        <a:graphic>
          <a:graphicData uri="http://schemas.openxmlformats.org/drawingml/2006/table">
            <a:tbl>
              <a:tblPr firstRow="1" bandRow="1">
                <a:tableStyleId>{D7AC3CCA-C797-4891-BE02-D94E43425B78}</a:tableStyleId>
              </a:tblPr>
              <a:tblGrid>
                <a:gridCol w="5040560"/>
                <a:gridCol w="1800200"/>
              </a:tblGrid>
              <a:tr h="482156">
                <a:tc gridSpan="2">
                  <a:txBody>
                    <a:bodyPr/>
                    <a:lstStyle/>
                    <a:p>
                      <a:r>
                        <a:rPr lang="fr-FR" sz="1800" dirty="0" smtClean="0"/>
                        <a:t>GRILLE D’AUTOCONTROLE</a:t>
                      </a:r>
                      <a:endParaRPr lang="fr-FR" sz="1800" dirty="0"/>
                    </a:p>
                  </a:txBody>
                  <a:tcPr anchor="ctr"/>
                </a:tc>
                <a:tc hMerge="1">
                  <a:txBody>
                    <a:bodyPr/>
                    <a:lstStyle/>
                    <a:p>
                      <a:endParaRPr lang="fr-FR" sz="1100" dirty="0"/>
                    </a:p>
                  </a:txBody>
                  <a:tcPr/>
                </a:tc>
              </a:tr>
              <a:tr h="216024">
                <a:tc>
                  <a:txBody>
                    <a:bodyPr/>
                    <a:lstStyle/>
                    <a:p>
                      <a:r>
                        <a:rPr lang="fr-FR" sz="1100" dirty="0" smtClean="0"/>
                        <a:t>Service</a:t>
                      </a:r>
                      <a:endParaRPr lang="fr-FR" sz="1100" dirty="0"/>
                    </a:p>
                  </a:txBody>
                  <a:tcPr/>
                </a:tc>
                <a:tc>
                  <a:txBody>
                    <a:bodyPr/>
                    <a:lstStyle/>
                    <a:p>
                      <a:r>
                        <a:rPr lang="fr-FR" sz="1100" dirty="0" smtClean="0"/>
                        <a:t>DIFA</a:t>
                      </a:r>
                      <a:endParaRPr lang="fr-FR" sz="1100" dirty="0"/>
                    </a:p>
                  </a:txBody>
                  <a:tcPr/>
                </a:tc>
              </a:tr>
              <a:tr h="216024">
                <a:tc>
                  <a:txBody>
                    <a:bodyPr/>
                    <a:lstStyle/>
                    <a:p>
                      <a:r>
                        <a:rPr lang="fr-FR" sz="1100" b="1" dirty="0" smtClean="0"/>
                        <a:t>Version du document</a:t>
                      </a:r>
                      <a:endParaRPr lang="fr-FR" sz="1100" b="1" dirty="0"/>
                    </a:p>
                  </a:txBody>
                  <a:tcPr/>
                </a:tc>
                <a:tc>
                  <a:txBody>
                    <a:bodyPr/>
                    <a:lstStyle/>
                    <a:p>
                      <a:endParaRPr lang="fr-FR" sz="1100" dirty="0"/>
                    </a:p>
                  </a:txBody>
                  <a:tcPr/>
                </a:tc>
              </a:tr>
              <a:tr h="171440">
                <a:tc>
                  <a:txBody>
                    <a:bodyPr/>
                    <a:lstStyle/>
                    <a:p>
                      <a:r>
                        <a:rPr lang="fr-FR" sz="1100" b="1" dirty="0" smtClean="0"/>
                        <a:t>Date de la mise à jour du document</a:t>
                      </a:r>
                      <a:endParaRPr lang="fr-FR" sz="1100" b="1" dirty="0"/>
                    </a:p>
                  </a:txBody>
                  <a:tcPr/>
                </a:tc>
                <a:tc>
                  <a:txBody>
                    <a:bodyPr/>
                    <a:lstStyle/>
                    <a:p>
                      <a:endParaRPr lang="fr-FR" sz="1100" dirty="0"/>
                    </a:p>
                  </a:txBody>
                  <a:tcPr/>
                </a:tc>
              </a:tr>
            </a:tbl>
          </a:graphicData>
        </a:graphic>
      </p:graphicFrame>
      <p:sp>
        <p:nvSpPr>
          <p:cNvPr id="7" name="Flèche vers le bas 6"/>
          <p:cNvSpPr/>
          <p:nvPr/>
        </p:nvSpPr>
        <p:spPr>
          <a:xfrm>
            <a:off x="3879987" y="5085184"/>
            <a:ext cx="783143" cy="792088"/>
          </a:xfrm>
          <a:prstGeom prst="downArrow">
            <a:avLst/>
          </a:prstGeom>
          <a:solidFill>
            <a:srgbClr val="FF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98634" y="260648"/>
            <a:ext cx="5760640" cy="400110"/>
          </a:xfrm>
          <a:prstGeom prst="rect">
            <a:avLst/>
          </a:prstGeom>
          <a:noFill/>
        </p:spPr>
        <p:txBody>
          <a:bodyPr wrap="square" rtlCol="0">
            <a:spAutoFit/>
          </a:bodyPr>
          <a:lstStyle/>
          <a:p>
            <a:r>
              <a:rPr lang="fr-FR" sz="2000" u="sng" dirty="0" smtClean="0"/>
              <a:t>Exemple d’une fiche d’autocontrôle</a:t>
            </a:r>
            <a:endParaRPr lang="fr-FR" sz="2000" u="sng" dirty="0"/>
          </a:p>
        </p:txBody>
      </p:sp>
      <p:sp>
        <p:nvSpPr>
          <p:cNvPr id="10" name="ZoneTexte 9"/>
          <p:cNvSpPr txBox="1"/>
          <p:nvPr/>
        </p:nvSpPr>
        <p:spPr>
          <a:xfrm>
            <a:off x="1318260" y="5877272"/>
            <a:ext cx="6192688" cy="307777"/>
          </a:xfrm>
          <a:prstGeom prst="rect">
            <a:avLst/>
          </a:prstGeom>
          <a:noFill/>
        </p:spPr>
        <p:txBody>
          <a:bodyPr wrap="square" rtlCol="0">
            <a:spAutoFit/>
          </a:bodyPr>
          <a:lstStyle/>
          <a:p>
            <a:pPr algn="ctr"/>
            <a:r>
              <a:rPr lang="fr-FR" sz="1400" dirty="0" smtClean="0"/>
              <a:t>Suite des opérations du processus commande publique</a:t>
            </a:r>
            <a:endParaRPr lang="fr-FR" sz="1400" dirty="0"/>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44</a:t>
            </a:fld>
            <a:endParaRPr lang="fr-FR"/>
          </a:p>
        </p:txBody>
      </p:sp>
      <p:sp>
        <p:nvSpPr>
          <p:cNvPr id="11" name="Rectangle 10"/>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75" y="836712"/>
            <a:ext cx="1089699" cy="1368152"/>
          </a:xfrm>
          <a:prstGeom prst="rect">
            <a:avLst/>
          </a:prstGeom>
        </p:spPr>
      </p:pic>
      <p:sp>
        <p:nvSpPr>
          <p:cNvPr id="14" name="Rectangle 13"/>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Tree>
    <p:extLst>
      <p:ext uri="{BB962C8B-B14F-4D97-AF65-F5344CB8AC3E}">
        <p14:creationId xmlns:p14="http://schemas.microsoft.com/office/powerpoint/2010/main" val="4240507870"/>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45</a:t>
            </a:fld>
            <a:endParaRPr lang="fr-FR"/>
          </a:p>
        </p:txBody>
      </p:sp>
      <p:sp>
        <p:nvSpPr>
          <p:cNvPr id="5" name="Rectangle 4"/>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2"/>
          <p:cNvSpPr txBox="1">
            <a:spLocks noChangeArrowheads="1"/>
          </p:cNvSpPr>
          <p:nvPr/>
        </p:nvSpPr>
        <p:spPr>
          <a:xfrm>
            <a:off x="323528" y="908720"/>
            <a:ext cx="8568952" cy="532859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u="sng" dirty="0" smtClean="0">
                <a:solidFill>
                  <a:srgbClr val="00B050"/>
                </a:solidFill>
              </a:rPr>
              <a:t>Les contrôles de supervision contemporains </a:t>
            </a:r>
            <a:r>
              <a:rPr lang="fr-FR" dirty="0" smtClean="0">
                <a:solidFill>
                  <a:srgbClr val="00B050"/>
                </a:solidFill>
              </a:rPr>
              <a:t>:</a:t>
            </a:r>
          </a:p>
          <a:p>
            <a:endParaRPr lang="fr-FR" dirty="0" smtClean="0"/>
          </a:p>
          <a:p>
            <a:pPr lvl="1" algn="just">
              <a:lnSpc>
                <a:spcPct val="110000"/>
              </a:lnSpc>
              <a:buFontTx/>
              <a:buChar char="–"/>
            </a:pPr>
            <a:r>
              <a:rPr lang="fr-FR" sz="2200" dirty="0" smtClean="0"/>
              <a:t> Ils constituent un « passage obligé », un contrôle clef intégré au déroulement de la procédure. Ils peuvent conduire au rejet d’une opération avant son imputation définitive en comptabilité, par exemple.</a:t>
            </a:r>
          </a:p>
          <a:p>
            <a:pPr lvl="1" algn="just">
              <a:lnSpc>
                <a:spcPct val="110000"/>
              </a:lnSpc>
              <a:buFontTx/>
              <a:buChar char="–"/>
            </a:pPr>
            <a:endParaRPr lang="fr-FR" sz="2200" dirty="0" smtClean="0"/>
          </a:p>
          <a:p>
            <a:pPr lvl="1" algn="just">
              <a:lnSpc>
                <a:spcPct val="110000"/>
              </a:lnSpc>
              <a:buFontTx/>
              <a:buChar char="–"/>
            </a:pPr>
            <a:r>
              <a:rPr lang="fr-FR" sz="2200" dirty="0" smtClean="0"/>
              <a:t>  Ces contrôles prennent deux formes :</a:t>
            </a:r>
          </a:p>
          <a:p>
            <a:pPr lvl="2" algn="just">
              <a:lnSpc>
                <a:spcPct val="110000"/>
              </a:lnSpc>
            </a:pPr>
            <a:r>
              <a:rPr lang="fr-FR" sz="2200" dirty="0" smtClean="0">
                <a:solidFill>
                  <a:schemeClr val="accent1">
                    <a:lumMod val="75000"/>
                  </a:schemeClr>
                </a:solidFill>
              </a:rPr>
              <a:t>une validation informatique des opérations lorsqu’un profil le permet ;</a:t>
            </a:r>
          </a:p>
          <a:p>
            <a:pPr lvl="2" algn="just">
              <a:lnSpc>
                <a:spcPct val="110000"/>
              </a:lnSpc>
            </a:pPr>
            <a:r>
              <a:rPr lang="fr-FR" sz="2200" dirty="0" smtClean="0">
                <a:solidFill>
                  <a:schemeClr val="accent1">
                    <a:lumMod val="75000"/>
                  </a:schemeClr>
                </a:solidFill>
              </a:rPr>
              <a:t>une validation de documents au vu des pièces justificatives.</a:t>
            </a:r>
          </a:p>
          <a:p>
            <a:pPr lvl="2" algn="just">
              <a:lnSpc>
                <a:spcPct val="110000"/>
              </a:lnSpc>
            </a:pPr>
            <a:endParaRPr lang="fr-FR" sz="2200" dirty="0" smtClean="0"/>
          </a:p>
          <a:p>
            <a:pPr lvl="1" algn="just">
              <a:lnSpc>
                <a:spcPct val="110000"/>
              </a:lnSpc>
              <a:buFontTx/>
              <a:buChar char="–"/>
            </a:pPr>
            <a:r>
              <a:rPr lang="fr-FR" sz="2200" dirty="0" smtClean="0"/>
              <a:t>  Ils sont exhaustifs. Ils ne répondent pas à une périodicité donnée car ils sont directement liés à la mise en œuvre d’une procédure nécessitant une validation (informatique et / ou scripturale).</a:t>
            </a:r>
          </a:p>
          <a:p>
            <a:pPr lvl="1" algn="just">
              <a:lnSpc>
                <a:spcPct val="110000"/>
              </a:lnSpc>
              <a:buFontTx/>
              <a:buChar char="–"/>
            </a:pPr>
            <a:endParaRPr lang="fr-FR" sz="2200" dirty="0" smtClean="0"/>
          </a:p>
          <a:p>
            <a:pPr lvl="1" algn="just">
              <a:lnSpc>
                <a:spcPct val="110000"/>
              </a:lnSpc>
              <a:buFontTx/>
              <a:buChar char="–"/>
            </a:pPr>
            <a:r>
              <a:rPr lang="fr-FR" sz="2200" dirty="0" smtClean="0"/>
              <a:t> Les contrôles de supervision contemporains sont matérialisés </a:t>
            </a:r>
            <a:r>
              <a:rPr lang="fr-FR" sz="2200" u="sng" dirty="0" smtClean="0">
                <a:solidFill>
                  <a:schemeClr val="accent1">
                    <a:lumMod val="75000"/>
                  </a:schemeClr>
                </a:solidFill>
              </a:rPr>
              <a:t>par la signature sur le document ou par la validation informatique.</a:t>
            </a:r>
          </a:p>
          <a:p>
            <a:pPr lvl="1">
              <a:lnSpc>
                <a:spcPct val="110000"/>
              </a:lnSpc>
              <a:buFontTx/>
              <a:buChar char="–"/>
            </a:pPr>
            <a:endParaRPr lang="fr-FR" sz="1800" dirty="0"/>
          </a:p>
        </p:txBody>
      </p:sp>
      <p:sp>
        <p:nvSpPr>
          <p:cNvPr id="8" name="Rectangle 7"/>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Tree>
    <p:extLst>
      <p:ext uri="{BB962C8B-B14F-4D97-AF65-F5344CB8AC3E}">
        <p14:creationId xmlns:p14="http://schemas.microsoft.com/office/powerpoint/2010/main" val="84700828"/>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46</a:t>
            </a:fld>
            <a:endParaRPr lang="fr-FR"/>
          </a:p>
        </p:txBody>
      </p:sp>
      <p:sp>
        <p:nvSpPr>
          <p:cNvPr id="5" name="Rectangle 2"/>
          <p:cNvSpPr txBox="1">
            <a:spLocks noChangeArrowheads="1"/>
          </p:cNvSpPr>
          <p:nvPr/>
        </p:nvSpPr>
        <p:spPr>
          <a:xfrm>
            <a:off x="228592" y="332656"/>
            <a:ext cx="8458200" cy="5372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700" u="sng" dirty="0" smtClean="0">
                <a:solidFill>
                  <a:srgbClr val="00B050"/>
                </a:solidFill>
              </a:rPr>
              <a:t>Les contrôles de supervision </a:t>
            </a:r>
            <a:r>
              <a:rPr lang="fr-FR" sz="2700" i="1" u="sng" dirty="0" smtClean="0">
                <a:solidFill>
                  <a:srgbClr val="00B050"/>
                </a:solidFill>
              </a:rPr>
              <a:t>a posteriori</a:t>
            </a:r>
            <a:r>
              <a:rPr lang="fr-FR" sz="2700" u="sng" dirty="0" smtClean="0">
                <a:solidFill>
                  <a:srgbClr val="00B050"/>
                </a:solidFill>
              </a:rPr>
              <a:t> </a:t>
            </a:r>
            <a:r>
              <a:rPr lang="fr-FR" sz="2700" dirty="0" smtClean="0">
                <a:solidFill>
                  <a:srgbClr val="00B050"/>
                </a:solidFill>
              </a:rPr>
              <a:t>:</a:t>
            </a:r>
          </a:p>
          <a:p>
            <a:pPr marL="914400" lvl="2" indent="0" algn="just">
              <a:lnSpc>
                <a:spcPct val="110000"/>
              </a:lnSpc>
              <a:buNone/>
            </a:pPr>
            <a:endParaRPr lang="fr-FR" sz="1800" b="1" dirty="0" smtClean="0"/>
          </a:p>
          <a:p>
            <a:pPr lvl="2" algn="just">
              <a:lnSpc>
                <a:spcPct val="110000"/>
              </a:lnSpc>
            </a:pPr>
            <a:endParaRPr lang="fr-FR" sz="1800" b="1" dirty="0" smtClean="0"/>
          </a:p>
          <a:p>
            <a:pPr lvl="2" algn="just">
              <a:lnSpc>
                <a:spcPct val="110000"/>
              </a:lnSpc>
              <a:buFont typeface="Wingdings" pitchFamily="2" charset="2"/>
              <a:buNone/>
            </a:pPr>
            <a:endParaRPr lang="fr-FR" sz="1800" dirty="0"/>
          </a:p>
        </p:txBody>
      </p:sp>
      <p:sp>
        <p:nvSpPr>
          <p:cNvPr id="6" name="Rectangle 5"/>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
        <p:nvSpPr>
          <p:cNvPr id="9" name="Rectangle 2"/>
          <p:cNvSpPr txBox="1">
            <a:spLocks noChangeArrowheads="1"/>
          </p:cNvSpPr>
          <p:nvPr/>
        </p:nvSpPr>
        <p:spPr>
          <a:xfrm>
            <a:off x="159259" y="1124744"/>
            <a:ext cx="8733222"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10000"/>
              </a:lnSpc>
              <a:buFontTx/>
              <a:buChar char="–"/>
            </a:pPr>
            <a:r>
              <a:rPr lang="fr-FR" sz="2000" b="1" dirty="0" smtClean="0"/>
              <a:t> Ils sont extérieurs à une procédure donnée.</a:t>
            </a:r>
          </a:p>
          <a:p>
            <a:pPr lvl="1" algn="just">
              <a:lnSpc>
                <a:spcPct val="110000"/>
              </a:lnSpc>
              <a:buFontTx/>
              <a:buChar char="–"/>
            </a:pPr>
            <a:r>
              <a:rPr lang="fr-FR" sz="2000" b="1" dirty="0" smtClean="0"/>
              <a:t> </a:t>
            </a:r>
            <a:r>
              <a:rPr lang="fr-FR" sz="2000" b="1" u="sng" dirty="0" smtClean="0">
                <a:solidFill>
                  <a:schemeClr val="accent1">
                    <a:lumMod val="75000"/>
                  </a:schemeClr>
                </a:solidFill>
              </a:rPr>
              <a:t>Objectifs</a:t>
            </a:r>
            <a:r>
              <a:rPr lang="fr-FR" sz="2000" b="1" dirty="0" smtClean="0">
                <a:solidFill>
                  <a:schemeClr val="accent1">
                    <a:lumMod val="75000"/>
                  </a:schemeClr>
                </a:solidFill>
              </a:rPr>
              <a:t> :</a:t>
            </a:r>
          </a:p>
          <a:p>
            <a:pPr lvl="2" algn="just">
              <a:lnSpc>
                <a:spcPct val="90000"/>
              </a:lnSpc>
            </a:pPr>
            <a:r>
              <a:rPr lang="fr-FR" sz="2000" dirty="0" smtClean="0"/>
              <a:t>permettre à l’encadrement de s’assurer du respect, par les opérationnels, des directives données dans le cadre du traitement des opérations et de la qualité de ces dernières ;</a:t>
            </a:r>
          </a:p>
          <a:p>
            <a:pPr lvl="2" algn="just">
              <a:lnSpc>
                <a:spcPct val="80000"/>
              </a:lnSpc>
              <a:spcBef>
                <a:spcPts val="1413"/>
              </a:spcBef>
              <a:spcAft>
                <a:spcPts val="1413"/>
              </a:spcAft>
            </a:pPr>
            <a:r>
              <a:rPr lang="fr-FR" sz="2000" dirty="0" smtClean="0"/>
              <a:t>appréhender le degré de maîtrise des risques au sein de son service, mais aussi la pertinence et l’efficacité des choix mis en œuvre pour couvrir les risques détectés. </a:t>
            </a:r>
          </a:p>
          <a:p>
            <a:pPr lvl="1" algn="just">
              <a:lnSpc>
                <a:spcPct val="110000"/>
              </a:lnSpc>
              <a:buFontTx/>
              <a:buChar char="–"/>
            </a:pPr>
            <a:r>
              <a:rPr lang="fr-FR" sz="2000" b="1" dirty="0" smtClean="0"/>
              <a:t> </a:t>
            </a:r>
            <a:r>
              <a:rPr lang="fr-FR" sz="2000" b="1" u="sng" dirty="0" smtClean="0">
                <a:solidFill>
                  <a:schemeClr val="accent1">
                    <a:lumMod val="75000"/>
                  </a:schemeClr>
                </a:solidFill>
              </a:rPr>
              <a:t>Des contrôles adaptés aux risques et aux enjeux : </a:t>
            </a:r>
          </a:p>
          <a:p>
            <a:pPr lvl="2" algn="just">
              <a:lnSpc>
                <a:spcPct val="80000"/>
              </a:lnSpc>
              <a:spcBef>
                <a:spcPts val="1413"/>
              </a:spcBef>
              <a:spcAft>
                <a:spcPts val="1413"/>
              </a:spcAft>
            </a:pPr>
            <a:r>
              <a:rPr lang="fr-FR" sz="2000" dirty="0" smtClean="0"/>
              <a:t>Le contrôle de supervision </a:t>
            </a:r>
            <a:r>
              <a:rPr lang="fr-FR" sz="2000" i="1" dirty="0" smtClean="0"/>
              <a:t>a posteriori</a:t>
            </a:r>
            <a:r>
              <a:rPr lang="fr-FR" sz="2000" dirty="0" smtClean="0"/>
              <a:t> doit être « dosé », il est modulable et non systématique. Il doit être adapté aux risques et aux enjeux.</a:t>
            </a:r>
          </a:p>
          <a:p>
            <a:pPr lvl="2" algn="just">
              <a:lnSpc>
                <a:spcPct val="90000"/>
              </a:lnSpc>
              <a:spcBef>
                <a:spcPts val="1413"/>
              </a:spcBef>
              <a:spcAft>
                <a:spcPts val="1413"/>
              </a:spcAft>
            </a:pPr>
            <a:r>
              <a:rPr lang="fr-FR" sz="2000" dirty="0" smtClean="0"/>
              <a:t>Il peut être exhaustif ou par sondage (à partir d’un échantillon d’opérations).</a:t>
            </a:r>
          </a:p>
          <a:p>
            <a:pPr lvl="1" algn="just">
              <a:lnSpc>
                <a:spcPct val="80000"/>
              </a:lnSpc>
              <a:spcBef>
                <a:spcPts val="1413"/>
              </a:spcBef>
              <a:spcAft>
                <a:spcPts val="1413"/>
              </a:spcAft>
            </a:pPr>
            <a:endParaRPr lang="fr-FR" sz="2000" b="1" dirty="0" smtClean="0"/>
          </a:p>
          <a:p>
            <a:pPr lvl="2">
              <a:spcBef>
                <a:spcPts val="1413"/>
              </a:spcBef>
              <a:spcAft>
                <a:spcPts val="1413"/>
              </a:spcAft>
            </a:pPr>
            <a:endParaRPr lang="fr-FR" sz="2000" b="1" dirty="0" smtClean="0"/>
          </a:p>
          <a:p>
            <a:pPr lvl="2" algn="just">
              <a:lnSpc>
                <a:spcPct val="110000"/>
              </a:lnSpc>
            </a:pPr>
            <a:endParaRPr lang="fr-FR" sz="2000" b="1" dirty="0" smtClean="0"/>
          </a:p>
          <a:p>
            <a:pPr lvl="2" algn="just">
              <a:lnSpc>
                <a:spcPct val="110000"/>
              </a:lnSpc>
            </a:pPr>
            <a:endParaRPr lang="fr-FR" sz="2000" b="1" dirty="0" smtClean="0"/>
          </a:p>
          <a:p>
            <a:pPr lvl="2" algn="just">
              <a:lnSpc>
                <a:spcPct val="110000"/>
              </a:lnSpc>
              <a:buFont typeface="Wingdings" pitchFamily="2" charset="2"/>
              <a:buNone/>
            </a:pPr>
            <a:endParaRPr lang="fr-FR" sz="2000" dirty="0"/>
          </a:p>
        </p:txBody>
      </p:sp>
    </p:spTree>
    <p:extLst>
      <p:ext uri="{BB962C8B-B14F-4D97-AF65-F5344CB8AC3E}">
        <p14:creationId xmlns:p14="http://schemas.microsoft.com/office/powerpoint/2010/main" val="1081411661"/>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47</a:t>
            </a:fld>
            <a:endParaRPr lang="fr-FR"/>
          </a:p>
        </p:txBody>
      </p:sp>
      <p:sp>
        <p:nvSpPr>
          <p:cNvPr id="5" name="Rectangle 4"/>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97" y="474570"/>
            <a:ext cx="8280920" cy="590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Tree>
    <p:extLst>
      <p:ext uri="{BB962C8B-B14F-4D97-AF65-F5344CB8AC3E}">
        <p14:creationId xmlns:p14="http://schemas.microsoft.com/office/powerpoint/2010/main" val="865657082"/>
      </p:ext>
    </p:extLst>
  </p:cSld>
  <p:clrMapOvr>
    <a:masterClrMapping/>
  </p:clrMapOvr>
  <p:transition spd="slow">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48</a:t>
            </a:fld>
            <a:endParaRPr lang="fr-FR"/>
          </a:p>
        </p:txBody>
      </p:sp>
      <p:sp>
        <p:nvSpPr>
          <p:cNvPr id="5" name="Rectangle 4"/>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77" y="1112138"/>
            <a:ext cx="8640960" cy="506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Tree>
    <p:extLst>
      <p:ext uri="{BB962C8B-B14F-4D97-AF65-F5344CB8AC3E}">
        <p14:creationId xmlns:p14="http://schemas.microsoft.com/office/powerpoint/2010/main" val="3485537276"/>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49</a:t>
            </a:fld>
            <a:endParaRPr lang="fr-FR"/>
          </a:p>
        </p:txBody>
      </p:sp>
      <p:sp>
        <p:nvSpPr>
          <p:cNvPr id="6" name="Rectangle 5"/>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58" y="286626"/>
            <a:ext cx="8281397" cy="339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01" y="3789040"/>
            <a:ext cx="853251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1</a:t>
            </a:r>
            <a:endParaRPr lang="fr-FR" sz="1600" b="1" dirty="0">
              <a:solidFill>
                <a:schemeClr val="tx1"/>
              </a:solidFill>
            </a:endParaRPr>
          </a:p>
        </p:txBody>
      </p:sp>
    </p:spTree>
    <p:extLst>
      <p:ext uri="{BB962C8B-B14F-4D97-AF65-F5344CB8AC3E}">
        <p14:creationId xmlns:p14="http://schemas.microsoft.com/office/powerpoint/2010/main" val="36548094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518" y="1124744"/>
            <a:ext cx="5003439" cy="1938992"/>
          </a:xfrm>
          <a:prstGeom prst="rect">
            <a:avLst/>
          </a:prstGeom>
        </p:spPr>
        <p:txBody>
          <a:bodyPr wrap="square">
            <a:spAutoFit/>
          </a:bodyPr>
          <a:lstStyle/>
          <a:p>
            <a:r>
              <a:rPr lang="fr-FR" sz="2400" dirty="0"/>
              <a:t>L</a:t>
            </a:r>
            <a:r>
              <a:rPr lang="fr-FR" sz="2400" dirty="0" smtClean="0"/>
              <a:t>a </a:t>
            </a:r>
            <a:r>
              <a:rPr lang="fr-FR" sz="2400" dirty="0"/>
              <a:t>loi organique relative aux lois de finances </a:t>
            </a:r>
            <a:r>
              <a:rPr lang="fr-FR" sz="2400" dirty="0" smtClean="0"/>
              <a:t>(</a:t>
            </a:r>
            <a:r>
              <a:rPr lang="fr-FR" sz="2400" dirty="0"/>
              <a:t>LOLF) n’aborde pas la notion de contrôle interne </a:t>
            </a:r>
            <a:r>
              <a:rPr lang="fr-FR" sz="2400" dirty="0" smtClean="0"/>
              <a:t>comptable mais définit pour la première fois l’objectif </a:t>
            </a:r>
            <a:r>
              <a:rPr lang="fr-FR" sz="2400" dirty="0"/>
              <a:t>de </a:t>
            </a:r>
            <a:r>
              <a:rPr lang="fr-FR" sz="2400" dirty="0" smtClean="0"/>
              <a:t>« qualité comptable ».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522" y="610184"/>
            <a:ext cx="3333750" cy="2276475"/>
          </a:xfrm>
          <a:prstGeom prst="rect">
            <a:avLst/>
          </a:prstGeom>
        </p:spPr>
      </p:pic>
      <p:sp>
        <p:nvSpPr>
          <p:cNvPr id="6" name="Rectangle 5"/>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936713" y="3578514"/>
            <a:ext cx="7344816" cy="1569660"/>
          </a:xfrm>
          <a:prstGeom prst="rect">
            <a:avLst/>
          </a:prstGeom>
        </p:spPr>
        <p:txBody>
          <a:bodyPr wrap="square">
            <a:spAutoFit/>
          </a:bodyPr>
          <a:lstStyle/>
          <a:p>
            <a:r>
              <a:rPr lang="fr-FR" sz="2400" dirty="0" smtClean="0"/>
              <a:t>En </a:t>
            </a:r>
            <a:r>
              <a:rPr lang="fr-FR" sz="2400" dirty="0"/>
              <a:t>effet, dans son article 27, la LOLF dispose que </a:t>
            </a:r>
            <a:r>
              <a:rPr lang="fr-FR" sz="2400" b="1" dirty="0">
                <a:solidFill>
                  <a:srgbClr val="FF0000"/>
                </a:solidFill>
              </a:rPr>
              <a:t>«les comptes de l’État doivent être réguliers, sincères et donner une image fidèle de son patrimoine et de sa situation financière».</a:t>
            </a:r>
          </a:p>
        </p:txBody>
      </p:sp>
      <p:sp>
        <p:nvSpPr>
          <p:cNvPr id="3" name="Espace réservé du numéro de diapositive 2"/>
          <p:cNvSpPr>
            <a:spLocks noGrp="1"/>
          </p:cNvSpPr>
          <p:nvPr>
            <p:ph type="sldNum" sz="quarter" idx="12"/>
          </p:nvPr>
        </p:nvSpPr>
        <p:spPr/>
        <p:txBody>
          <a:bodyPr/>
          <a:lstStyle/>
          <a:p>
            <a:fld id="{F9CE1214-D67D-47E3-87C5-8F82D27BF67C}" type="slidenum">
              <a:rPr lang="fr-FR" smtClean="0"/>
              <a:t>5</a:t>
            </a:fld>
            <a:endParaRPr lang="fr-FR"/>
          </a:p>
        </p:txBody>
      </p:sp>
      <p:sp>
        <p:nvSpPr>
          <p:cNvPr id="9" name="Rectangle 8"/>
          <p:cNvSpPr/>
          <p:nvPr/>
        </p:nvSpPr>
        <p:spPr>
          <a:xfrm>
            <a:off x="323528"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2216640657"/>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50</a:t>
            </a:fld>
            <a:endParaRPr lang="fr-FR"/>
          </a:p>
        </p:txBody>
      </p:sp>
      <p:sp>
        <p:nvSpPr>
          <p:cNvPr id="5" name="Rectangle 4"/>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51520" y="476672"/>
            <a:ext cx="7416824" cy="461665"/>
          </a:xfrm>
          <a:prstGeom prst="rect">
            <a:avLst/>
          </a:prstGeom>
          <a:noFill/>
        </p:spPr>
        <p:txBody>
          <a:bodyPr wrap="square" rtlCol="0">
            <a:spAutoFit/>
          </a:bodyPr>
          <a:lstStyle/>
          <a:p>
            <a:r>
              <a:rPr lang="fr-FR" sz="2400" b="1" dirty="0" smtClean="0">
                <a:solidFill>
                  <a:schemeClr val="accent1">
                    <a:lumMod val="50000"/>
                  </a:schemeClr>
                </a:solidFill>
              </a:rPr>
              <a:t>Levier 2 =&gt; La documentation des acteurs</a:t>
            </a:r>
            <a:endParaRPr lang="fr-FR" sz="2400" b="1" dirty="0">
              <a:solidFill>
                <a:schemeClr val="accent1">
                  <a:lumMod val="50000"/>
                </a:schemeClr>
              </a:solidFill>
            </a:endParaRPr>
          </a:p>
        </p:txBody>
      </p:sp>
      <p:sp>
        <p:nvSpPr>
          <p:cNvPr id="8" name="ZoneTexte 7"/>
          <p:cNvSpPr txBox="1"/>
          <p:nvPr/>
        </p:nvSpPr>
        <p:spPr>
          <a:xfrm>
            <a:off x="539552" y="1700808"/>
            <a:ext cx="5760640" cy="400110"/>
          </a:xfrm>
          <a:prstGeom prst="rect">
            <a:avLst/>
          </a:prstGeom>
          <a:noFill/>
        </p:spPr>
        <p:txBody>
          <a:bodyPr wrap="square" rtlCol="0">
            <a:spAutoFit/>
          </a:bodyPr>
          <a:lstStyle/>
          <a:p>
            <a:r>
              <a:rPr lang="fr-FR" sz="2000" b="1" u="sng" dirty="0" smtClean="0">
                <a:solidFill>
                  <a:srgbClr val="C00000"/>
                </a:solidFill>
              </a:rPr>
              <a:t>- L’organigramme fonctionnel (rappel levier 1)</a:t>
            </a:r>
            <a:endParaRPr lang="fr-FR" sz="2000" b="1" u="sng" dirty="0">
              <a:solidFill>
                <a:srgbClr val="C00000"/>
              </a:solidFill>
            </a:endParaRPr>
          </a:p>
        </p:txBody>
      </p:sp>
      <p:sp>
        <p:nvSpPr>
          <p:cNvPr id="10" name="Rectangle 1027"/>
          <p:cNvSpPr txBox="1">
            <a:spLocks noChangeArrowheads="1"/>
          </p:cNvSpPr>
          <p:nvPr/>
        </p:nvSpPr>
        <p:spPr bwMode="auto">
          <a:xfrm>
            <a:off x="212433" y="3284984"/>
            <a:ext cx="853440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r>
              <a:rPr kumimoji="0" lang="fr-FR" altLang="fr-FR" sz="1800" b="1" i="0" u="none" strike="noStrike" kern="0" cap="none" spc="0" normalizeH="0" baseline="0" noProof="0" dirty="0" smtClean="0">
                <a:ln>
                  <a:noFill/>
                </a:ln>
                <a:solidFill>
                  <a:srgbClr val="00B050"/>
                </a:solidFill>
                <a:effectLst/>
                <a:uLnTx/>
                <a:uFillTx/>
                <a:latin typeface="Arial"/>
                <a:ea typeface="+mn-ea"/>
                <a:cs typeface="+mn-cs"/>
              </a:rPr>
              <a:t>La démarche de documentation des procédures consiste </a:t>
            </a:r>
            <a:r>
              <a:rPr kumimoji="0" lang="fr-FR" altLang="fr-FR" sz="1800" b="1" i="0" u="none" strike="noStrike" kern="0" cap="none" spc="0" normalizeH="0" baseline="0" noProof="0" dirty="0" smtClean="0">
                <a:ln>
                  <a:noFill/>
                </a:ln>
                <a:solidFill>
                  <a:schemeClr val="tx1"/>
                </a:solidFill>
                <a:effectLst/>
                <a:uLnTx/>
                <a:uFillTx/>
                <a:latin typeface="Arial"/>
                <a:ea typeface="+mn-ea"/>
                <a:cs typeface="+mn-cs"/>
              </a:rPr>
              <a:t>:</a:t>
            </a:r>
          </a:p>
          <a:p>
            <a:pPr marL="800100" marR="0" lvl="3" indent="0" algn="just" defTabSz="914400" rtl="0" eaLnBrk="1" fontAlgn="base" latinLnBrk="0" hangingPunct="1">
              <a:lnSpc>
                <a:spcPct val="100000"/>
              </a:lnSpc>
              <a:spcBef>
                <a:spcPct val="20000"/>
              </a:spcBef>
              <a:spcAft>
                <a:spcPct val="20000"/>
              </a:spcAft>
              <a:buClrTx/>
              <a:buSzTx/>
              <a:buFontTx/>
              <a:buChar char="–"/>
              <a:tabLst/>
              <a:defRPr/>
            </a:pPr>
            <a:r>
              <a:rPr kumimoji="0" lang="fr-FR" altLang="fr-FR" sz="1800" b="0" i="0" u="none" strike="noStrike" kern="0" cap="none" spc="0" normalizeH="0" baseline="0" noProof="0" dirty="0" smtClean="0">
                <a:ln>
                  <a:noFill/>
                </a:ln>
                <a:solidFill>
                  <a:schemeClr val="tx1"/>
                </a:solidFill>
                <a:effectLst/>
                <a:uLnTx/>
                <a:uFillTx/>
                <a:latin typeface="Arial"/>
              </a:rPr>
              <a:t> à décrire au niveau le plus fin, tant sous les aspects « </a:t>
            </a:r>
            <a:r>
              <a:rPr kumimoji="0" lang="fr-FR" altLang="fr-FR" sz="1800" b="1" i="0" u="none" strike="noStrike" kern="0" cap="none" spc="0" normalizeH="0" baseline="0" noProof="0" dirty="0" smtClean="0">
                <a:ln>
                  <a:noFill/>
                </a:ln>
                <a:solidFill>
                  <a:schemeClr val="tx1"/>
                </a:solidFill>
                <a:effectLst/>
                <a:uLnTx/>
                <a:uFillTx/>
                <a:latin typeface="Arial"/>
              </a:rPr>
              <a:t>métiers</a:t>
            </a:r>
            <a:r>
              <a:rPr kumimoji="0" lang="fr-FR" altLang="fr-FR" sz="1800" b="0" i="0" u="none" strike="noStrike" kern="0" cap="none" spc="0" normalizeH="0" baseline="0" noProof="0" dirty="0" smtClean="0">
                <a:ln>
                  <a:noFill/>
                </a:ln>
                <a:solidFill>
                  <a:schemeClr val="tx1"/>
                </a:solidFill>
                <a:effectLst/>
                <a:uLnTx/>
                <a:uFillTx/>
                <a:latin typeface="Arial"/>
              </a:rPr>
              <a:t> » qu’« </a:t>
            </a:r>
            <a:r>
              <a:rPr kumimoji="0" lang="fr-FR" altLang="fr-FR" sz="1800" b="1" i="0" u="none" strike="noStrike" kern="0" cap="none" spc="0" normalizeH="0" baseline="0" noProof="0" dirty="0" smtClean="0">
                <a:ln>
                  <a:noFill/>
                </a:ln>
                <a:solidFill>
                  <a:schemeClr val="tx1"/>
                </a:solidFill>
                <a:effectLst/>
                <a:uLnTx/>
                <a:uFillTx/>
                <a:latin typeface="Arial"/>
              </a:rPr>
              <a:t>outils</a:t>
            </a:r>
            <a:r>
              <a:rPr kumimoji="0" lang="fr-FR" altLang="fr-FR" sz="1800" b="0" i="0" u="none" strike="noStrike" kern="0" cap="none" spc="0" normalizeH="0" baseline="0" noProof="0" dirty="0" smtClean="0">
                <a:ln>
                  <a:noFill/>
                </a:ln>
                <a:solidFill>
                  <a:schemeClr val="tx1"/>
                </a:solidFill>
                <a:effectLst/>
                <a:uLnTx/>
                <a:uFillTx/>
                <a:latin typeface="Arial"/>
              </a:rPr>
              <a:t> », les </a:t>
            </a:r>
            <a:r>
              <a:rPr kumimoji="0" lang="fr-FR" altLang="fr-FR" sz="1800" b="1" i="0" u="none" strike="noStrike" kern="0" cap="none" spc="0" normalizeH="0" baseline="0" noProof="0" dirty="0" smtClean="0">
                <a:ln>
                  <a:noFill/>
                </a:ln>
                <a:solidFill>
                  <a:schemeClr val="tx1"/>
                </a:solidFill>
                <a:effectLst/>
                <a:uLnTx/>
                <a:uFillTx/>
                <a:latin typeface="Arial"/>
              </a:rPr>
              <a:t>opérations</a:t>
            </a:r>
            <a:r>
              <a:rPr kumimoji="0" lang="fr-FR" altLang="fr-FR" sz="1800" b="0" i="0" u="none" strike="noStrike" kern="0" cap="none" spc="0" normalizeH="0" baseline="0" noProof="0" dirty="0" smtClean="0">
                <a:ln>
                  <a:noFill/>
                </a:ln>
                <a:solidFill>
                  <a:schemeClr val="tx1"/>
                </a:solidFill>
                <a:effectLst/>
                <a:uLnTx/>
                <a:uFillTx/>
                <a:latin typeface="Arial"/>
              </a:rPr>
              <a:t> composant la procédure…</a:t>
            </a:r>
          </a:p>
          <a:p>
            <a:pPr marL="800100" marR="0" lvl="3" indent="0" algn="just" defTabSz="914400" rtl="0" eaLnBrk="1" fontAlgn="base" latinLnBrk="0" hangingPunct="1">
              <a:lnSpc>
                <a:spcPct val="100000"/>
              </a:lnSpc>
              <a:spcBef>
                <a:spcPct val="20000"/>
              </a:spcBef>
              <a:spcAft>
                <a:spcPct val="20000"/>
              </a:spcAft>
              <a:buClrTx/>
              <a:buSzTx/>
              <a:buFontTx/>
              <a:buChar char="–"/>
              <a:tabLst/>
              <a:defRPr/>
            </a:pPr>
            <a:r>
              <a:rPr kumimoji="0" lang="fr-FR" altLang="fr-FR" sz="1800" b="0" i="0" u="none" strike="noStrike" kern="0" cap="none" spc="0" normalizeH="0" baseline="0" noProof="0" dirty="0" smtClean="0">
                <a:ln>
                  <a:noFill/>
                </a:ln>
                <a:solidFill>
                  <a:schemeClr val="tx1"/>
                </a:solidFill>
                <a:effectLst/>
                <a:uLnTx/>
                <a:uFillTx/>
                <a:latin typeface="Arial"/>
              </a:rPr>
              <a:t> ...tout en présentant leur </a:t>
            </a:r>
            <a:r>
              <a:rPr kumimoji="0" lang="fr-FR" altLang="fr-FR" sz="1800" b="1" i="0" u="none" strike="noStrike" kern="0" cap="none" spc="0" normalizeH="0" baseline="0" noProof="0" dirty="0" smtClean="0">
                <a:ln>
                  <a:noFill/>
                </a:ln>
                <a:solidFill>
                  <a:schemeClr val="tx1"/>
                </a:solidFill>
                <a:effectLst/>
                <a:uLnTx/>
                <a:uFillTx/>
                <a:latin typeface="Arial"/>
              </a:rPr>
              <a:t>enchaînement</a:t>
            </a:r>
            <a:r>
              <a:rPr kumimoji="0" lang="fr-FR" altLang="fr-FR" sz="1800" b="0" i="0" u="none" strike="noStrike" kern="0" cap="none" spc="0" normalizeH="0" baseline="0" noProof="0" dirty="0" smtClean="0">
                <a:ln>
                  <a:noFill/>
                </a:ln>
                <a:solidFill>
                  <a:schemeClr val="tx1"/>
                </a:solidFill>
                <a:effectLst/>
                <a:uLnTx/>
                <a:uFillTx/>
                <a:latin typeface="Arial"/>
              </a:rPr>
              <a:t> au sein de celle-ci…</a:t>
            </a:r>
          </a:p>
          <a:p>
            <a:pPr marL="800100" marR="0" lvl="3" indent="0" algn="just" defTabSz="914400" rtl="0" eaLnBrk="1" fontAlgn="base" latinLnBrk="0" hangingPunct="1">
              <a:lnSpc>
                <a:spcPct val="100000"/>
              </a:lnSpc>
              <a:spcBef>
                <a:spcPct val="20000"/>
              </a:spcBef>
              <a:spcAft>
                <a:spcPct val="20000"/>
              </a:spcAft>
              <a:buClrTx/>
              <a:buSzTx/>
              <a:buFontTx/>
              <a:buChar char="–"/>
              <a:tabLst/>
              <a:defRPr/>
            </a:pPr>
            <a:r>
              <a:rPr kumimoji="0" lang="fr-FR" altLang="fr-FR" sz="1800" b="0" i="0" u="none" strike="noStrike" kern="0" cap="none" spc="0" normalizeH="0" baseline="0" noProof="0" dirty="0" smtClean="0">
                <a:ln>
                  <a:noFill/>
                </a:ln>
                <a:solidFill>
                  <a:schemeClr val="tx1"/>
                </a:solidFill>
                <a:effectLst/>
                <a:uLnTx/>
                <a:uFillTx/>
                <a:latin typeface="Arial"/>
              </a:rPr>
              <a:t> ...et en identifiant, pour chacune d ’elle, les </a:t>
            </a:r>
            <a:r>
              <a:rPr kumimoji="0" lang="fr-FR" altLang="fr-FR" sz="1800" b="1" i="0" u="none" strike="noStrike" kern="0" cap="none" spc="0" normalizeH="0" baseline="0" noProof="0" dirty="0" smtClean="0">
                <a:ln>
                  <a:noFill/>
                </a:ln>
                <a:solidFill>
                  <a:schemeClr val="tx1"/>
                </a:solidFill>
                <a:effectLst/>
                <a:uLnTx/>
                <a:uFillTx/>
                <a:latin typeface="Arial"/>
              </a:rPr>
              <a:t>acteurs</a:t>
            </a:r>
            <a:r>
              <a:rPr kumimoji="0" lang="fr-FR" altLang="fr-FR" sz="1800" b="0" i="0" u="none" strike="noStrike" kern="0" cap="none" spc="0" normalizeH="0" baseline="0" noProof="0" dirty="0" smtClean="0">
                <a:ln>
                  <a:noFill/>
                </a:ln>
                <a:solidFill>
                  <a:schemeClr val="tx1"/>
                </a:solidFill>
                <a:effectLst/>
                <a:uLnTx/>
                <a:uFillTx/>
                <a:latin typeface="Arial"/>
              </a:rPr>
              <a:t> concernés et les </a:t>
            </a:r>
            <a:r>
              <a:rPr kumimoji="0" lang="fr-FR" altLang="fr-FR" sz="1800" b="1" i="0" u="none" strike="noStrike" kern="0" cap="none" spc="0" normalizeH="0" baseline="0" noProof="0" dirty="0" smtClean="0">
                <a:ln>
                  <a:noFill/>
                </a:ln>
                <a:solidFill>
                  <a:schemeClr val="tx1"/>
                </a:solidFill>
                <a:effectLst/>
                <a:uLnTx/>
                <a:uFillTx/>
                <a:latin typeface="Arial"/>
              </a:rPr>
              <a:t>contrôles</a:t>
            </a:r>
            <a:r>
              <a:rPr kumimoji="0" lang="fr-FR" altLang="fr-FR" sz="1800" b="0" i="0" u="none" strike="noStrike" kern="0" cap="none" spc="0" normalizeH="0" baseline="0" noProof="0" dirty="0" smtClean="0">
                <a:ln>
                  <a:noFill/>
                </a:ln>
                <a:solidFill>
                  <a:schemeClr val="tx1"/>
                </a:solidFill>
                <a:effectLst/>
                <a:uLnTx/>
                <a:uFillTx/>
                <a:latin typeface="Arial"/>
              </a:rPr>
              <a:t> élémentaires devant être réalisés.</a:t>
            </a:r>
            <a:endParaRPr kumimoji="0" lang="fr-FR" sz="1800" b="0" i="0" u="none" strike="noStrike" kern="0" cap="none" spc="0" normalizeH="0" baseline="0" noProof="0" dirty="0" smtClean="0">
              <a:ln>
                <a:noFill/>
              </a:ln>
              <a:solidFill>
                <a:schemeClr val="tx1"/>
              </a:solidFill>
              <a:effectLst/>
              <a:uLnTx/>
              <a:uFillTx/>
              <a:latin typeface="Arial"/>
            </a:endParaRPr>
          </a:p>
        </p:txBody>
      </p:sp>
      <p:sp>
        <p:nvSpPr>
          <p:cNvPr id="13" name="Rectangle 12"/>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2</a:t>
            </a:r>
            <a:endParaRPr lang="fr-FR" sz="1600" b="1" dirty="0">
              <a:solidFill>
                <a:schemeClr val="tx1"/>
              </a:solidFill>
            </a:endParaRP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825475"/>
            <a:ext cx="1542151" cy="2150775"/>
          </a:xfrm>
          <a:prstGeom prst="rect">
            <a:avLst/>
          </a:prstGeom>
        </p:spPr>
      </p:pic>
    </p:spTree>
    <p:extLst>
      <p:ext uri="{BB962C8B-B14F-4D97-AF65-F5344CB8AC3E}">
        <p14:creationId xmlns:p14="http://schemas.microsoft.com/office/powerpoint/2010/main" val="1139896045"/>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51</a:t>
            </a:fld>
            <a:endParaRPr lang="fr-FR"/>
          </a:p>
        </p:txBody>
      </p:sp>
      <p:sp>
        <p:nvSpPr>
          <p:cNvPr id="5" name="Rectangle 4"/>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2</a:t>
            </a:r>
            <a:endParaRPr lang="fr-FR" sz="1600" b="1" dirty="0">
              <a:solidFill>
                <a:schemeClr val="tx1"/>
              </a:solidFill>
            </a:endParaRPr>
          </a:p>
        </p:txBody>
      </p:sp>
      <p:sp>
        <p:nvSpPr>
          <p:cNvPr id="7" name="Rectangle 1027"/>
          <p:cNvSpPr txBox="1">
            <a:spLocks noChangeArrowheads="1"/>
          </p:cNvSpPr>
          <p:nvPr/>
        </p:nvSpPr>
        <p:spPr bwMode="auto">
          <a:xfrm>
            <a:off x="3131840" y="908720"/>
            <a:ext cx="5662651" cy="65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0" marR="0" lvl="0" indent="0" algn="just" defTabSz="914400" rtl="0" eaLnBrk="1" fontAlgn="base" latinLnBrk="0" hangingPunct="1">
              <a:lnSpc>
                <a:spcPct val="100000"/>
              </a:lnSpc>
              <a:spcBef>
                <a:spcPct val="70000"/>
              </a:spcBef>
              <a:spcAft>
                <a:spcPct val="20000"/>
              </a:spcAft>
              <a:buClr>
                <a:srgbClr val="003855"/>
              </a:buClr>
              <a:buSzTx/>
              <a:buNone/>
              <a:tabLst/>
              <a:defRPr/>
            </a:pPr>
            <a:r>
              <a:rPr kumimoji="0" lang="fr-FR" altLang="fr-FR" sz="2000" b="1" i="0" u="none" strike="noStrike" kern="0" cap="none" spc="0" normalizeH="0" baseline="0" noProof="0" dirty="0" smtClean="0">
                <a:ln>
                  <a:noFill/>
                </a:ln>
                <a:solidFill>
                  <a:srgbClr val="00B050"/>
                </a:solidFill>
                <a:effectLst/>
                <a:uLnTx/>
                <a:uFillTx/>
                <a:latin typeface="Arial"/>
                <a:ea typeface="+mn-ea"/>
                <a:cs typeface="+mn-cs"/>
              </a:rPr>
              <a:t>Il existe</a:t>
            </a:r>
            <a:r>
              <a:rPr kumimoji="0" lang="fr-FR" altLang="fr-FR" sz="2000" b="1" i="0" u="none" strike="noStrike" kern="0" cap="none" spc="0" normalizeH="0" noProof="0" dirty="0" smtClean="0">
                <a:ln>
                  <a:noFill/>
                </a:ln>
                <a:solidFill>
                  <a:srgbClr val="00B050"/>
                </a:solidFill>
                <a:effectLst/>
                <a:uLnTx/>
                <a:uFillTx/>
                <a:latin typeface="Arial"/>
                <a:ea typeface="+mn-ea"/>
                <a:cs typeface="+mn-cs"/>
              </a:rPr>
              <a:t> deux formats de documentation des procédures :</a:t>
            </a:r>
            <a:endParaRPr kumimoji="0" lang="fr-FR" sz="1600" b="0" i="0" u="none" strike="noStrike" kern="0" cap="none" spc="0" normalizeH="0" baseline="0" noProof="0" dirty="0" smtClean="0">
              <a:ln>
                <a:noFill/>
              </a:ln>
              <a:solidFill>
                <a:schemeClr val="tx1"/>
              </a:solidFill>
              <a:effectLst/>
              <a:uLnTx/>
              <a:uFillTx/>
              <a:latin typeface="Arial"/>
            </a:endParaRPr>
          </a:p>
        </p:txBody>
      </p:sp>
      <p:sp>
        <p:nvSpPr>
          <p:cNvPr id="8" name="Rectangle 1027"/>
          <p:cNvSpPr txBox="1">
            <a:spLocks noChangeArrowheads="1"/>
          </p:cNvSpPr>
          <p:nvPr/>
        </p:nvSpPr>
        <p:spPr bwMode="auto">
          <a:xfrm>
            <a:off x="2918583" y="1844824"/>
            <a:ext cx="5760640" cy="177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r>
              <a:rPr kumimoji="0" lang="fr-FR" altLang="fr-FR" sz="1800" b="0" i="0" u="none" strike="noStrike" kern="0" cap="none" spc="0" normalizeH="0" baseline="0" noProof="0" dirty="0" smtClean="0">
                <a:ln>
                  <a:noFill/>
                </a:ln>
                <a:solidFill>
                  <a:schemeClr val="tx1"/>
                </a:solidFill>
                <a:effectLst/>
                <a:uLnTx/>
                <a:uFillTx/>
                <a:latin typeface="Arial"/>
              </a:rPr>
              <a:t>Le </a:t>
            </a:r>
            <a:r>
              <a:rPr kumimoji="0" lang="fr-FR" altLang="fr-FR" sz="1800" i="0" u="none" strike="noStrike" kern="0" cap="none" spc="0" normalizeH="0" baseline="0" noProof="0" dirty="0" smtClean="0">
                <a:ln>
                  <a:noFill/>
                </a:ln>
                <a:solidFill>
                  <a:schemeClr val="accent1">
                    <a:lumMod val="75000"/>
                  </a:schemeClr>
                </a:solidFill>
                <a:effectLst/>
                <a:uLnTx/>
                <a:uFillTx/>
                <a:latin typeface="Arial"/>
              </a:rPr>
              <a:t>format</a:t>
            </a:r>
            <a:r>
              <a:rPr kumimoji="0" lang="fr-FR" altLang="fr-FR" sz="1800" i="0" u="none" strike="noStrike" kern="0" cap="none" spc="0" normalizeH="0" noProof="0" dirty="0" smtClean="0">
                <a:ln>
                  <a:noFill/>
                </a:ln>
                <a:solidFill>
                  <a:schemeClr val="accent1">
                    <a:lumMod val="75000"/>
                  </a:schemeClr>
                </a:solidFill>
                <a:effectLst/>
                <a:uLnTx/>
                <a:uFillTx/>
                <a:latin typeface="Arial"/>
              </a:rPr>
              <a:t> papier </a:t>
            </a:r>
            <a:r>
              <a:rPr kumimoji="0" lang="fr-FR" altLang="fr-FR" sz="1800" b="0" i="0" u="none" strike="noStrike" kern="0" cap="none" spc="0" normalizeH="0" noProof="0" dirty="0" smtClean="0">
                <a:ln>
                  <a:noFill/>
                </a:ln>
                <a:solidFill>
                  <a:schemeClr val="tx1"/>
                </a:solidFill>
                <a:effectLst/>
                <a:uLnTx/>
                <a:uFillTx/>
                <a:latin typeface="Arial"/>
              </a:rPr>
              <a:t>qui se traduit par l’existence de fiches ou de guides de procédures</a:t>
            </a: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r>
              <a:rPr lang="fr-FR" b="0" kern="0" baseline="0" dirty="0" smtClean="0">
                <a:solidFill>
                  <a:schemeClr val="tx1"/>
                </a:solidFill>
                <a:latin typeface="Arial"/>
              </a:rPr>
              <a:t>Le </a:t>
            </a:r>
            <a:r>
              <a:rPr lang="fr-FR" kern="0" baseline="0" dirty="0" smtClean="0">
                <a:solidFill>
                  <a:schemeClr val="accent1">
                    <a:lumMod val="75000"/>
                  </a:schemeClr>
                </a:solidFill>
                <a:latin typeface="Arial"/>
              </a:rPr>
              <a:t>format web </a:t>
            </a:r>
            <a:r>
              <a:rPr lang="fr-FR" b="0" kern="0" baseline="0" dirty="0" smtClean="0">
                <a:solidFill>
                  <a:schemeClr val="tx1"/>
                </a:solidFill>
                <a:latin typeface="Arial"/>
              </a:rPr>
              <a:t>privilégiant</a:t>
            </a:r>
            <a:r>
              <a:rPr lang="fr-FR" b="0" kern="0" dirty="0" smtClean="0">
                <a:solidFill>
                  <a:schemeClr val="tx1"/>
                </a:solidFill>
                <a:latin typeface="Arial"/>
              </a:rPr>
              <a:t> une approche globale sur un site dédié avec pour objectif de disposer d’une information :</a:t>
            </a:r>
          </a:p>
          <a:p>
            <a:pPr marL="0" marR="0" lvl="0" indent="0" algn="just" defTabSz="914400" rtl="0" eaLnBrk="1" fontAlgn="base" latinLnBrk="0" hangingPunct="1">
              <a:lnSpc>
                <a:spcPct val="100000"/>
              </a:lnSpc>
              <a:spcBef>
                <a:spcPct val="70000"/>
              </a:spcBef>
              <a:spcAft>
                <a:spcPct val="20000"/>
              </a:spcAft>
              <a:buClr>
                <a:srgbClr val="003855"/>
              </a:buClr>
              <a:buSzTx/>
              <a:buNone/>
              <a:tabLst/>
              <a:defRPr/>
            </a:pPr>
            <a:endParaRPr lang="fr-FR" kern="0" dirty="0" smtClean="0">
              <a:solidFill>
                <a:schemeClr val="tx1"/>
              </a:solidFill>
              <a:latin typeface="Arial"/>
            </a:endParaRP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endParaRPr lang="fr-FR" kern="0" dirty="0">
              <a:solidFill>
                <a:schemeClr val="tx1"/>
              </a:solidFill>
              <a:latin typeface="Arial"/>
            </a:endParaRP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endParaRPr lang="fr-FR" kern="0" dirty="0" smtClean="0">
              <a:solidFill>
                <a:schemeClr val="tx1"/>
              </a:solidFill>
              <a:latin typeface="Arial"/>
            </a:endParaRP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endParaRPr kumimoji="0" lang="fr-FR" sz="1800" b="0" i="0" u="none" strike="noStrike" kern="0" cap="none" spc="0" normalizeH="0" baseline="0" noProof="0" dirty="0" smtClean="0">
              <a:ln>
                <a:noFill/>
              </a:ln>
              <a:solidFill>
                <a:schemeClr val="tx1"/>
              </a:solidFill>
              <a:effectLst/>
              <a:uLnTx/>
              <a:uFillTx/>
              <a:latin typeface="Aria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7" y="764704"/>
            <a:ext cx="2598807" cy="2324836"/>
          </a:xfrm>
          <a:prstGeom prst="rect">
            <a:avLst/>
          </a:prstGeom>
        </p:spPr>
      </p:pic>
      <p:sp>
        <p:nvSpPr>
          <p:cNvPr id="10" name="Rectangle 1027"/>
          <p:cNvSpPr txBox="1">
            <a:spLocks noChangeArrowheads="1"/>
          </p:cNvSpPr>
          <p:nvPr/>
        </p:nvSpPr>
        <p:spPr bwMode="auto">
          <a:xfrm>
            <a:off x="453019" y="3933056"/>
            <a:ext cx="834147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0" marR="0" lvl="0" indent="0" algn="just" defTabSz="914400" rtl="0" eaLnBrk="1" fontAlgn="base" latinLnBrk="0" hangingPunct="1">
              <a:lnSpc>
                <a:spcPct val="100000"/>
              </a:lnSpc>
              <a:spcBef>
                <a:spcPct val="70000"/>
              </a:spcBef>
              <a:spcAft>
                <a:spcPct val="20000"/>
              </a:spcAft>
              <a:buClr>
                <a:srgbClr val="003855"/>
              </a:buClr>
              <a:buSzTx/>
              <a:buNone/>
              <a:tabLst/>
              <a:defRPr/>
            </a:pPr>
            <a:r>
              <a:rPr lang="fr-FR" sz="1600" b="0" kern="0" baseline="0" dirty="0" smtClean="0">
                <a:solidFill>
                  <a:schemeClr val="tx1"/>
                </a:solidFill>
                <a:latin typeface="Arial"/>
              </a:rPr>
              <a:t>- </a:t>
            </a:r>
            <a:r>
              <a:rPr lang="fr-FR" sz="1600" b="0" u="sng" kern="0" baseline="0" dirty="0" smtClean="0">
                <a:solidFill>
                  <a:srgbClr val="C00000"/>
                </a:solidFill>
                <a:latin typeface="Arial"/>
              </a:rPr>
              <a:t>Précise</a:t>
            </a:r>
            <a:r>
              <a:rPr lang="fr-FR" sz="1600" b="0" kern="0" dirty="0" smtClean="0">
                <a:solidFill>
                  <a:schemeClr val="tx1"/>
                </a:solidFill>
                <a:latin typeface="Arial"/>
              </a:rPr>
              <a:t> : décrire au niveau le plus fin les opérations élémentaires à réaliser</a:t>
            </a:r>
          </a:p>
          <a:p>
            <a:pPr marL="0" marR="0" lvl="0" indent="0" algn="just" defTabSz="914400" rtl="0" eaLnBrk="1" fontAlgn="base" latinLnBrk="0" hangingPunct="1">
              <a:lnSpc>
                <a:spcPct val="100000"/>
              </a:lnSpc>
              <a:spcBef>
                <a:spcPct val="70000"/>
              </a:spcBef>
              <a:spcAft>
                <a:spcPct val="20000"/>
              </a:spcAft>
              <a:buClr>
                <a:srgbClr val="003855"/>
              </a:buClr>
              <a:buSzTx/>
              <a:buNone/>
              <a:tabLst/>
              <a:defRPr/>
            </a:pPr>
            <a:r>
              <a:rPr lang="fr-FR" sz="1600" b="0" kern="0" dirty="0" smtClean="0">
                <a:solidFill>
                  <a:schemeClr val="tx1"/>
                </a:solidFill>
                <a:latin typeface="Arial"/>
              </a:rPr>
              <a:t>- </a:t>
            </a:r>
            <a:r>
              <a:rPr lang="fr-FR" sz="1600" b="0" u="sng" kern="0" dirty="0" smtClean="0">
                <a:solidFill>
                  <a:srgbClr val="C00000"/>
                </a:solidFill>
                <a:latin typeface="Arial"/>
              </a:rPr>
              <a:t>Unique</a:t>
            </a:r>
            <a:r>
              <a:rPr lang="fr-FR" sz="1600" b="0" kern="0" dirty="0" smtClean="0">
                <a:solidFill>
                  <a:schemeClr val="tx1"/>
                </a:solidFill>
                <a:latin typeface="Arial"/>
              </a:rPr>
              <a:t> : rassembler dans un fonds documentaire toute la réglementation se rapportant à un processus</a:t>
            </a:r>
          </a:p>
          <a:p>
            <a:pPr marL="0" marR="0" lvl="0" indent="0" algn="just" defTabSz="914400" rtl="0" eaLnBrk="1" fontAlgn="base" latinLnBrk="0" hangingPunct="1">
              <a:lnSpc>
                <a:spcPct val="100000"/>
              </a:lnSpc>
              <a:spcBef>
                <a:spcPct val="70000"/>
              </a:spcBef>
              <a:spcAft>
                <a:spcPct val="20000"/>
              </a:spcAft>
              <a:buClr>
                <a:srgbClr val="003855"/>
              </a:buClr>
              <a:buSzTx/>
              <a:buNone/>
              <a:tabLst/>
              <a:defRPr/>
            </a:pPr>
            <a:r>
              <a:rPr lang="fr-FR" sz="1600" b="0" kern="0" dirty="0" smtClean="0">
                <a:solidFill>
                  <a:schemeClr val="tx1"/>
                </a:solidFill>
                <a:latin typeface="Arial"/>
              </a:rPr>
              <a:t>- </a:t>
            </a:r>
            <a:r>
              <a:rPr lang="fr-FR" sz="1600" b="0" u="sng" kern="0" dirty="0" smtClean="0">
                <a:solidFill>
                  <a:srgbClr val="C00000"/>
                </a:solidFill>
                <a:latin typeface="Arial"/>
              </a:rPr>
              <a:t>Complète</a:t>
            </a:r>
            <a:r>
              <a:rPr lang="fr-FR" sz="1600" b="0" u="sng" kern="0" dirty="0" smtClean="0">
                <a:solidFill>
                  <a:schemeClr val="tx1"/>
                </a:solidFill>
                <a:latin typeface="Arial"/>
              </a:rPr>
              <a:t> </a:t>
            </a:r>
            <a:r>
              <a:rPr lang="fr-FR" sz="1600" b="0" kern="0" dirty="0" smtClean="0">
                <a:solidFill>
                  <a:schemeClr val="tx1"/>
                </a:solidFill>
                <a:latin typeface="Arial"/>
              </a:rPr>
              <a:t>: couvrir les aspects métier et outil</a:t>
            </a:r>
          </a:p>
          <a:p>
            <a:pPr marL="0" marR="0" lvl="0" indent="0" algn="just" defTabSz="914400" rtl="0" eaLnBrk="1" fontAlgn="base" latinLnBrk="0" hangingPunct="1">
              <a:lnSpc>
                <a:spcPct val="100000"/>
              </a:lnSpc>
              <a:spcBef>
                <a:spcPct val="70000"/>
              </a:spcBef>
              <a:spcAft>
                <a:spcPct val="20000"/>
              </a:spcAft>
              <a:buClr>
                <a:srgbClr val="003855"/>
              </a:buClr>
              <a:buSzTx/>
              <a:buNone/>
              <a:tabLst/>
              <a:defRPr/>
            </a:pPr>
            <a:r>
              <a:rPr lang="fr-FR" sz="1600" b="0" kern="0" dirty="0" smtClean="0">
                <a:solidFill>
                  <a:schemeClr val="tx1"/>
                </a:solidFill>
                <a:latin typeface="Arial"/>
              </a:rPr>
              <a:t>- </a:t>
            </a:r>
            <a:r>
              <a:rPr lang="fr-FR" sz="1600" b="0" u="sng" kern="0" dirty="0" smtClean="0">
                <a:solidFill>
                  <a:srgbClr val="C00000"/>
                </a:solidFill>
                <a:latin typeface="Arial"/>
              </a:rPr>
              <a:t>Actualisée</a:t>
            </a:r>
            <a:r>
              <a:rPr lang="fr-FR" sz="1600" b="0" kern="0" dirty="0" smtClean="0">
                <a:solidFill>
                  <a:schemeClr val="tx1"/>
                </a:solidFill>
                <a:latin typeface="Arial"/>
              </a:rPr>
              <a:t> : toutes les nouveautés intégrées en temps réel</a:t>
            </a:r>
          </a:p>
        </p:txBody>
      </p:sp>
      <p:sp>
        <p:nvSpPr>
          <p:cNvPr id="11" name="ZoneTexte 10"/>
          <p:cNvSpPr txBox="1"/>
          <p:nvPr/>
        </p:nvSpPr>
        <p:spPr>
          <a:xfrm rot="1347145">
            <a:off x="1634216" y="2035593"/>
            <a:ext cx="1264053" cy="707886"/>
          </a:xfrm>
          <a:prstGeom prst="rect">
            <a:avLst/>
          </a:prstGeom>
          <a:noFill/>
        </p:spPr>
        <p:txBody>
          <a:bodyPr wrap="square" rtlCol="0">
            <a:spAutoFit/>
          </a:bodyPr>
          <a:lstStyle/>
          <a:p>
            <a:r>
              <a:rPr lang="fr-FR" sz="4000" b="1" dirty="0" smtClean="0">
                <a:solidFill>
                  <a:schemeClr val="bg1"/>
                </a:solidFill>
              </a:rPr>
              <a:t>CIC</a:t>
            </a:r>
            <a:endParaRPr lang="fr-FR" sz="4000" b="1" dirty="0">
              <a:solidFill>
                <a:schemeClr val="bg1"/>
              </a:solidFill>
            </a:endParaRPr>
          </a:p>
        </p:txBody>
      </p:sp>
    </p:spTree>
    <p:extLst>
      <p:ext uri="{BB962C8B-B14F-4D97-AF65-F5344CB8AC3E}">
        <p14:creationId xmlns:p14="http://schemas.microsoft.com/office/powerpoint/2010/main" val="4193533538"/>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52</a:t>
            </a:fld>
            <a:endParaRPr lang="fr-FR"/>
          </a:p>
        </p:txBody>
      </p:sp>
      <p:sp>
        <p:nvSpPr>
          <p:cNvPr id="5" name="Rectangle 4"/>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2</a:t>
            </a:r>
            <a:endParaRPr lang="fr-FR" sz="1600" b="1" dirty="0">
              <a:solidFill>
                <a:schemeClr val="tx1"/>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82" y="548680"/>
            <a:ext cx="2408272" cy="2236253"/>
          </a:xfrm>
          <a:prstGeom prst="rect">
            <a:avLst/>
          </a:prstGeom>
        </p:spPr>
      </p:pic>
      <p:sp>
        <p:nvSpPr>
          <p:cNvPr id="8" name="Rectangle 1027"/>
          <p:cNvSpPr txBox="1">
            <a:spLocks noChangeArrowheads="1"/>
          </p:cNvSpPr>
          <p:nvPr/>
        </p:nvSpPr>
        <p:spPr bwMode="auto">
          <a:xfrm>
            <a:off x="2391507" y="2803470"/>
            <a:ext cx="5760640" cy="230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r>
              <a:rPr kumimoji="0" lang="fr-FR" altLang="fr-FR" sz="2000" b="0" i="0" u="none" strike="noStrike" kern="0" cap="none" spc="0" normalizeH="0" baseline="0" noProof="0" dirty="0" smtClean="0">
                <a:ln>
                  <a:noFill/>
                </a:ln>
                <a:solidFill>
                  <a:schemeClr val="tx1"/>
                </a:solidFill>
                <a:effectLst/>
                <a:uLnTx/>
                <a:uFillTx/>
                <a:latin typeface="Arial"/>
              </a:rPr>
              <a:t>La formation constitue le complément à la documentation des organisations,</a:t>
            </a:r>
            <a:r>
              <a:rPr kumimoji="0" lang="fr-FR" altLang="fr-FR" sz="2000" b="0" i="0" u="none" strike="noStrike" kern="0" cap="none" spc="0" normalizeH="0" noProof="0" dirty="0" smtClean="0">
                <a:ln>
                  <a:noFill/>
                </a:ln>
                <a:solidFill>
                  <a:schemeClr val="tx1"/>
                </a:solidFill>
                <a:effectLst/>
                <a:uLnTx/>
                <a:uFillTx/>
                <a:latin typeface="Arial"/>
              </a:rPr>
              <a:t> des procédures et des risques</a:t>
            </a: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r>
              <a:rPr lang="fr-FR" sz="2000" b="0" kern="0" dirty="0" smtClean="0">
                <a:solidFill>
                  <a:schemeClr val="tx1"/>
                </a:solidFill>
                <a:latin typeface="Arial"/>
              </a:rPr>
              <a:t>Tout changement de méthode, de SI, de mission, doit donner lieu à une conduite de changement intégrant un volet formation</a:t>
            </a:r>
          </a:p>
          <a:p>
            <a:pPr marL="0" marR="0" lvl="0" indent="0" algn="just" defTabSz="914400" rtl="0" eaLnBrk="1" fontAlgn="base" latinLnBrk="0" hangingPunct="1">
              <a:lnSpc>
                <a:spcPct val="100000"/>
              </a:lnSpc>
              <a:spcBef>
                <a:spcPct val="70000"/>
              </a:spcBef>
              <a:spcAft>
                <a:spcPct val="20000"/>
              </a:spcAft>
              <a:buClr>
                <a:srgbClr val="003855"/>
              </a:buClr>
              <a:buSzTx/>
              <a:buNone/>
              <a:tabLst/>
              <a:defRPr/>
            </a:pPr>
            <a:endParaRPr lang="fr-FR" sz="2000" kern="0" dirty="0" smtClean="0">
              <a:solidFill>
                <a:schemeClr val="tx1"/>
              </a:solidFill>
              <a:latin typeface="Arial"/>
            </a:endParaRP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endParaRPr lang="fr-FR" sz="2000" kern="0" dirty="0">
              <a:solidFill>
                <a:schemeClr val="tx1"/>
              </a:solidFill>
              <a:latin typeface="Arial"/>
            </a:endParaRP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endParaRPr lang="fr-FR" sz="2000" kern="0" dirty="0" smtClean="0">
              <a:solidFill>
                <a:schemeClr val="tx1"/>
              </a:solidFill>
              <a:latin typeface="Arial"/>
            </a:endParaRP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endParaRPr kumimoji="0" lang="fr-FR" sz="2000" b="0" i="0" u="none" strike="noStrike" kern="0" cap="none" spc="0" normalizeH="0" baseline="0" noProof="0" dirty="0" smtClean="0">
              <a:ln>
                <a:noFill/>
              </a:ln>
              <a:solidFill>
                <a:schemeClr val="tx1"/>
              </a:solidFill>
              <a:effectLst/>
              <a:uLnTx/>
              <a:uFillTx/>
              <a:latin typeface="Arial"/>
            </a:endParaRPr>
          </a:p>
        </p:txBody>
      </p:sp>
      <p:sp>
        <p:nvSpPr>
          <p:cNvPr id="9" name="Rectangle 1027"/>
          <p:cNvSpPr txBox="1">
            <a:spLocks noChangeArrowheads="1"/>
          </p:cNvSpPr>
          <p:nvPr/>
        </p:nvSpPr>
        <p:spPr bwMode="auto">
          <a:xfrm>
            <a:off x="2970295" y="1504108"/>
            <a:ext cx="5662651" cy="41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0" marR="0" lvl="0" indent="0" algn="just" defTabSz="914400" rtl="0" eaLnBrk="1" fontAlgn="base" latinLnBrk="0" hangingPunct="1">
              <a:lnSpc>
                <a:spcPct val="100000"/>
              </a:lnSpc>
              <a:spcBef>
                <a:spcPct val="70000"/>
              </a:spcBef>
              <a:spcAft>
                <a:spcPct val="20000"/>
              </a:spcAft>
              <a:buClr>
                <a:srgbClr val="003855"/>
              </a:buClr>
              <a:buSzTx/>
              <a:buNone/>
              <a:tabLst/>
              <a:defRPr/>
            </a:pPr>
            <a:r>
              <a:rPr kumimoji="0" lang="fr-FR" altLang="fr-FR" sz="2400" b="1" i="0" u="none" strike="noStrike" kern="0" cap="none" spc="0" normalizeH="0" baseline="0" noProof="0" dirty="0" smtClean="0">
                <a:ln>
                  <a:noFill/>
                </a:ln>
                <a:solidFill>
                  <a:srgbClr val="00B050"/>
                </a:solidFill>
                <a:effectLst/>
                <a:uLnTx/>
                <a:uFillTx/>
                <a:latin typeface="Arial"/>
                <a:ea typeface="+mn-ea"/>
                <a:cs typeface="+mn-cs"/>
              </a:rPr>
              <a:t>La formation</a:t>
            </a:r>
            <a:endParaRPr kumimoji="0" lang="fr-FR" b="0" i="0" u="none" strike="noStrike" kern="0" cap="none" spc="0" normalizeH="0" baseline="0" noProof="0" dirty="0" smtClean="0">
              <a:ln>
                <a:noFill/>
              </a:ln>
              <a:solidFill>
                <a:schemeClr val="tx1"/>
              </a:solidFill>
              <a:effectLst/>
              <a:uLnTx/>
              <a:uFillTx/>
              <a:latin typeface="Arial"/>
            </a:endParaRPr>
          </a:p>
        </p:txBody>
      </p:sp>
    </p:spTree>
    <p:extLst>
      <p:ext uri="{BB962C8B-B14F-4D97-AF65-F5344CB8AC3E}">
        <p14:creationId xmlns:p14="http://schemas.microsoft.com/office/powerpoint/2010/main" val="3686361897"/>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53</a:t>
            </a:fld>
            <a:endParaRPr lang="fr-FR"/>
          </a:p>
        </p:txBody>
      </p:sp>
      <p:sp>
        <p:nvSpPr>
          <p:cNvPr id="5" name="Rectangle 4"/>
          <p:cNvSpPr/>
          <p:nvPr/>
        </p:nvSpPr>
        <p:spPr>
          <a:xfrm>
            <a:off x="159259" y="260648"/>
            <a:ext cx="8733221"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2"/>
          <p:cNvSpPr txBox="1">
            <a:spLocks noChangeArrowheads="1"/>
          </p:cNvSpPr>
          <p:nvPr/>
        </p:nvSpPr>
        <p:spPr bwMode="auto">
          <a:xfrm>
            <a:off x="258669" y="1484784"/>
            <a:ext cx="8534400"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5" tIns="41473" rIns="82945" bIns="41473"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266700" marR="0" lvl="0" indent="-266700" algn="just" defTabSz="914400" rtl="0" eaLnBrk="1" fontAlgn="base" latinLnBrk="0" hangingPunct="1">
              <a:lnSpc>
                <a:spcPct val="0"/>
              </a:lnSpc>
              <a:spcBef>
                <a:spcPct val="70000"/>
              </a:spcBef>
              <a:spcAft>
                <a:spcPct val="20000"/>
              </a:spcAft>
              <a:buClr>
                <a:srgbClr val="003855"/>
              </a:buClr>
              <a:buSzTx/>
              <a:buFont typeface="Times" pitchFamily="-64" charset="0"/>
              <a:buNone/>
              <a:tabLst/>
              <a:defRPr/>
            </a:pPr>
            <a:endParaRPr kumimoji="0" lang="fr-FR" altLang="fr-FR" sz="1800" b="0" i="0" u="none" strike="noStrike" kern="0" cap="none" spc="0" normalizeH="0" baseline="0" noProof="0" dirty="0" smtClean="0">
              <a:ln>
                <a:noFill/>
              </a:ln>
              <a:solidFill>
                <a:schemeClr val="tx1"/>
              </a:solidFill>
              <a:effectLst/>
              <a:uLnTx/>
              <a:uFillTx/>
              <a:latin typeface="Arial"/>
              <a:ea typeface="+mn-ea"/>
              <a:cs typeface="+mn-cs"/>
            </a:endParaRP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None/>
              <a:tabLst/>
              <a:defRPr/>
            </a:pPr>
            <a:r>
              <a:rPr kumimoji="0" lang="fr-FR" altLang="fr-FR" sz="1800" b="1" i="0" u="sng" strike="noStrike" kern="0" cap="none" spc="0" normalizeH="0" baseline="0" noProof="0" dirty="0" smtClean="0">
                <a:ln>
                  <a:noFill/>
                </a:ln>
                <a:solidFill>
                  <a:srgbClr val="C00000"/>
                </a:solidFill>
                <a:effectLst/>
                <a:uLnTx/>
                <a:uFillTx/>
                <a:latin typeface="Arial"/>
                <a:ea typeface="+mn-ea"/>
                <a:cs typeface="+mn-cs"/>
              </a:rPr>
              <a:t>Un document stratégique regroupant l’ensemble des éléments constitutifs du contrôle interne comptable et financier pour couvrir les risques.</a:t>
            </a:r>
            <a:endParaRPr kumimoji="0" lang="fr-FR" altLang="fr-FR" sz="1800" b="1" i="0" u="none" strike="noStrike" kern="0" cap="none" spc="0" normalizeH="0" baseline="0" noProof="0" dirty="0" smtClean="0">
              <a:ln>
                <a:noFill/>
              </a:ln>
              <a:solidFill>
                <a:srgbClr val="C00000"/>
              </a:solidFill>
              <a:effectLst/>
              <a:uLnTx/>
              <a:uFillTx/>
              <a:latin typeface="Arial"/>
              <a:ea typeface="+mn-ea"/>
              <a:cs typeface="+mn-cs"/>
            </a:endParaRPr>
          </a:p>
          <a:p>
            <a:pPr marL="266700" marR="0" lvl="0" indent="-266700" algn="just" defTabSz="914400" rtl="0" eaLnBrk="1" fontAlgn="base" latinLnBrk="0" hangingPunct="1">
              <a:lnSpc>
                <a:spcPct val="0"/>
              </a:lnSpc>
              <a:spcBef>
                <a:spcPct val="70000"/>
              </a:spcBef>
              <a:spcAft>
                <a:spcPct val="20000"/>
              </a:spcAft>
              <a:buClr>
                <a:srgbClr val="003855"/>
              </a:buClr>
              <a:buSzTx/>
              <a:buFont typeface="Times" pitchFamily="-64" charset="0"/>
              <a:buNone/>
              <a:tabLst/>
              <a:defRPr/>
            </a:pPr>
            <a:endParaRPr kumimoji="0" lang="fr-FR" altLang="fr-FR" sz="1800" b="1" i="0" u="none" strike="noStrike" kern="0" cap="none" spc="0" normalizeH="0" baseline="0" noProof="0" dirty="0" smtClean="0">
              <a:ln>
                <a:noFill/>
              </a:ln>
              <a:solidFill>
                <a:schemeClr val="tx1"/>
              </a:solidFill>
              <a:effectLst/>
              <a:uLnTx/>
              <a:uFillTx/>
              <a:latin typeface="Arial"/>
              <a:ea typeface="+mn-ea"/>
              <a:cs typeface="+mn-cs"/>
            </a:endParaRP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r>
              <a:rPr kumimoji="0" lang="fr-FR" altLang="fr-FR" sz="1800" b="1" i="0" u="none" strike="noStrike" kern="0" cap="none" spc="0" normalizeH="0" baseline="0" noProof="0" dirty="0" smtClean="0">
                <a:ln>
                  <a:noFill/>
                </a:ln>
                <a:solidFill>
                  <a:schemeClr val="tx1"/>
                </a:solidFill>
                <a:effectLst/>
                <a:uLnTx/>
                <a:uFillTx/>
                <a:latin typeface="Arial"/>
                <a:ea typeface="+mn-ea"/>
                <a:cs typeface="+mn-cs"/>
              </a:rPr>
              <a:t>Chaque référentiel de </a:t>
            </a:r>
            <a:r>
              <a:rPr kumimoji="0" lang="fr-FR" sz="1800" b="1" i="0" u="none" strike="noStrike" kern="0" cap="none" spc="0" normalizeH="0" baseline="0" noProof="0" dirty="0" smtClean="0">
                <a:ln>
                  <a:noFill/>
                </a:ln>
                <a:solidFill>
                  <a:schemeClr val="tx1"/>
                </a:solidFill>
                <a:effectLst/>
                <a:uLnTx/>
                <a:uFillTx/>
                <a:latin typeface="Arial"/>
                <a:ea typeface="+mn-ea"/>
                <a:cs typeface="+mn-cs"/>
              </a:rPr>
              <a:t>contrôle interne comptable et financier </a:t>
            </a:r>
            <a:r>
              <a:rPr kumimoji="0" lang="fr-FR" altLang="fr-FR" sz="1800" b="1" i="0" u="none" strike="noStrike" kern="0" cap="none" spc="0" normalizeH="0" baseline="0" noProof="0" dirty="0" smtClean="0">
                <a:ln>
                  <a:noFill/>
                </a:ln>
                <a:solidFill>
                  <a:schemeClr val="tx1"/>
                </a:solidFill>
                <a:effectLst/>
                <a:uLnTx/>
                <a:uFillTx/>
                <a:latin typeface="Arial"/>
                <a:ea typeface="+mn-ea"/>
                <a:cs typeface="+mn-cs"/>
              </a:rPr>
              <a:t>apporte, </a:t>
            </a:r>
            <a:r>
              <a:rPr kumimoji="0" lang="fr-FR" altLang="fr-FR" sz="1800" b="1" i="0" u="sng" strike="noStrike" kern="0" cap="none" spc="0" normalizeH="0" baseline="0" noProof="0" dirty="0" smtClean="0">
                <a:ln>
                  <a:noFill/>
                </a:ln>
                <a:solidFill>
                  <a:schemeClr val="tx1"/>
                </a:solidFill>
                <a:effectLst/>
                <a:uLnTx/>
                <a:uFillTx/>
                <a:latin typeface="Arial"/>
                <a:ea typeface="+mn-ea"/>
                <a:cs typeface="+mn-cs"/>
              </a:rPr>
              <a:t>par processus</a:t>
            </a:r>
            <a:r>
              <a:rPr kumimoji="0" lang="fr-FR" altLang="fr-FR" sz="1800" b="1" i="0" u="none" strike="noStrike" kern="0" cap="none" spc="0" normalizeH="0" baseline="0" noProof="0" dirty="0" smtClean="0">
                <a:ln>
                  <a:noFill/>
                </a:ln>
                <a:solidFill>
                  <a:schemeClr val="tx1"/>
                </a:solidFill>
                <a:effectLst/>
                <a:uLnTx/>
                <a:uFillTx/>
                <a:latin typeface="Arial"/>
                <a:ea typeface="+mn-ea"/>
                <a:cs typeface="+mn-cs"/>
              </a:rPr>
              <a:t> , les éléments suivants :</a:t>
            </a:r>
          </a:p>
          <a:p>
            <a:pPr marL="268288" marR="0" lvl="1" indent="0" algn="just" defTabSz="914400" rtl="0" eaLnBrk="1" fontAlgn="base" latinLnBrk="0" hangingPunct="1">
              <a:lnSpc>
                <a:spcPct val="10000"/>
              </a:lnSpc>
              <a:spcBef>
                <a:spcPct val="20000"/>
              </a:spcBef>
              <a:spcAft>
                <a:spcPct val="20000"/>
              </a:spcAft>
              <a:buClrTx/>
              <a:buSzTx/>
              <a:buFontTx/>
              <a:buNone/>
              <a:tabLst/>
              <a:defRPr/>
            </a:pPr>
            <a:endParaRPr kumimoji="0" lang="fr-FR" altLang="fr-FR" sz="1500" b="0" i="0" u="none" strike="noStrike" kern="0" cap="none" spc="0" normalizeH="0" baseline="0" noProof="0" dirty="0" smtClean="0">
              <a:ln>
                <a:noFill/>
              </a:ln>
              <a:solidFill>
                <a:schemeClr val="tx1"/>
              </a:solidFill>
              <a:effectLst/>
              <a:uLnTx/>
              <a:uFillTx/>
              <a:latin typeface="Arial"/>
            </a:endParaRPr>
          </a:p>
          <a:p>
            <a:pPr marL="268288" marR="0" lvl="1" indent="0" algn="just" defTabSz="914400" rtl="0" eaLnBrk="1" fontAlgn="base" latinLnBrk="0" hangingPunct="1">
              <a:lnSpc>
                <a:spcPct val="100000"/>
              </a:lnSpc>
              <a:spcBef>
                <a:spcPct val="20000"/>
              </a:spcBef>
              <a:spcAft>
                <a:spcPct val="20000"/>
              </a:spcAft>
              <a:buClrTx/>
              <a:buSzTx/>
              <a:buFontTx/>
              <a:buChar char="–"/>
              <a:tabLst/>
              <a:defRPr/>
            </a:pPr>
            <a:r>
              <a:rPr kumimoji="0" lang="fr-FR" altLang="fr-FR" sz="1800" b="0" i="0" u="none" strike="noStrike" kern="0" cap="none" spc="0" normalizeH="0" baseline="0" noProof="0" dirty="0" smtClean="0">
                <a:ln>
                  <a:noFill/>
                </a:ln>
                <a:solidFill>
                  <a:schemeClr val="tx1"/>
                </a:solidFill>
                <a:effectLst/>
                <a:uLnTx/>
                <a:uFillTx/>
                <a:latin typeface="Arial"/>
              </a:rPr>
              <a:t> Les références documentaires (instructions, notes de services) ;</a:t>
            </a:r>
          </a:p>
          <a:p>
            <a:pPr marL="268288" marR="0" lvl="1" indent="0" algn="just" defTabSz="914400" rtl="0" eaLnBrk="1" fontAlgn="base" latinLnBrk="0" hangingPunct="1">
              <a:lnSpc>
                <a:spcPct val="100000"/>
              </a:lnSpc>
              <a:spcBef>
                <a:spcPct val="20000"/>
              </a:spcBef>
              <a:spcAft>
                <a:spcPct val="20000"/>
              </a:spcAft>
              <a:buClrTx/>
              <a:buSzTx/>
              <a:buFontTx/>
              <a:buChar char="–"/>
              <a:tabLst/>
              <a:defRPr/>
            </a:pPr>
            <a:r>
              <a:rPr kumimoji="0" lang="fr-FR" altLang="fr-FR" sz="1800" b="0" i="0" u="none" strike="noStrike" kern="0" cap="none" spc="0" normalizeH="0" baseline="0" noProof="0" dirty="0" smtClean="0">
                <a:ln>
                  <a:noFill/>
                </a:ln>
                <a:solidFill>
                  <a:schemeClr val="tx1"/>
                </a:solidFill>
                <a:effectLst/>
                <a:uLnTx/>
                <a:uFillTx/>
                <a:latin typeface="Arial"/>
              </a:rPr>
              <a:t> Une synthèse des principales informations ayant trait au fonctionnement de la procédure ;</a:t>
            </a:r>
          </a:p>
          <a:p>
            <a:pPr marL="268288" marR="0" lvl="1" indent="0" algn="just" defTabSz="914400" rtl="0" eaLnBrk="1" fontAlgn="base" latinLnBrk="0" hangingPunct="1">
              <a:lnSpc>
                <a:spcPct val="100000"/>
              </a:lnSpc>
              <a:spcBef>
                <a:spcPct val="20000"/>
              </a:spcBef>
              <a:spcAft>
                <a:spcPct val="20000"/>
              </a:spcAft>
              <a:buClrTx/>
              <a:buSzTx/>
              <a:buFontTx/>
              <a:buChar char="–"/>
              <a:tabLst/>
              <a:defRPr/>
            </a:pPr>
            <a:r>
              <a:rPr kumimoji="0" lang="fr-FR" altLang="fr-FR" sz="1800" b="0" i="0" u="none" strike="noStrike" kern="0" cap="none" spc="0" normalizeH="0" baseline="0" noProof="0" dirty="0" smtClean="0">
                <a:ln>
                  <a:noFill/>
                </a:ln>
                <a:solidFill>
                  <a:schemeClr val="tx1"/>
                </a:solidFill>
                <a:effectLst/>
                <a:uLnTx/>
                <a:uFillTx/>
                <a:latin typeface="Arial"/>
              </a:rPr>
              <a:t> Les principaux risques identifiés par tâche ;</a:t>
            </a:r>
          </a:p>
          <a:p>
            <a:pPr marL="268288" marR="0" lvl="1" indent="0" algn="just" defTabSz="914400" rtl="0" eaLnBrk="1" fontAlgn="base" latinLnBrk="0" hangingPunct="1">
              <a:lnSpc>
                <a:spcPct val="100000"/>
              </a:lnSpc>
              <a:spcBef>
                <a:spcPct val="20000"/>
              </a:spcBef>
              <a:spcAft>
                <a:spcPct val="20000"/>
              </a:spcAft>
              <a:buClrTx/>
              <a:buSzTx/>
              <a:buFontTx/>
              <a:buChar char="–"/>
              <a:tabLst/>
              <a:defRPr/>
            </a:pPr>
            <a:r>
              <a:rPr kumimoji="0" lang="fr-FR" altLang="fr-FR" sz="1800" b="0" i="0" u="none" strike="noStrike" kern="0" cap="none" spc="0" normalizeH="0" baseline="0" noProof="0" dirty="0" smtClean="0">
                <a:ln>
                  <a:noFill/>
                </a:ln>
                <a:solidFill>
                  <a:schemeClr val="tx1"/>
                </a:solidFill>
                <a:effectLst/>
                <a:uLnTx/>
                <a:uFillTx/>
                <a:latin typeface="Arial"/>
              </a:rPr>
              <a:t> Les dispositifs de contrôle interne comptable et financier à mettre en œuvre dans les services pour couvrir les risques</a:t>
            </a:r>
            <a:r>
              <a:rPr kumimoji="0" lang="fr-FR" altLang="fr-FR" sz="1500" b="0" i="0" u="none" strike="noStrike" kern="0" cap="none" spc="0" normalizeH="0" baseline="0" noProof="0" dirty="0" smtClean="0">
                <a:ln>
                  <a:noFill/>
                </a:ln>
                <a:solidFill>
                  <a:schemeClr val="tx1"/>
                </a:solidFill>
                <a:effectLst/>
                <a:uLnTx/>
                <a:uFillTx/>
                <a:latin typeface="Arial"/>
              </a:rPr>
              <a:t> </a:t>
            </a:r>
          </a:p>
          <a:p>
            <a:pPr marL="266700" marR="0" lvl="0" indent="-266700"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defRPr/>
            </a:pPr>
            <a:endParaRPr kumimoji="0" lang="fr-FR" sz="1800" b="1" i="0" u="none" strike="noStrike" kern="0" cap="none" spc="0" normalizeH="0" baseline="0" noProof="0" dirty="0" smtClean="0">
              <a:ln>
                <a:noFill/>
              </a:ln>
              <a:solidFill>
                <a:schemeClr val="tx1"/>
              </a:solidFill>
              <a:effectLst/>
              <a:uLnTx/>
              <a:uFillTx/>
              <a:latin typeface="Arial"/>
              <a:ea typeface="+mn-ea"/>
              <a:cs typeface="+mn-cs"/>
            </a:endParaRPr>
          </a:p>
          <a:p>
            <a:pPr marL="268288" marR="0" lvl="1" indent="0" algn="just" defTabSz="914400" rtl="0" eaLnBrk="1" fontAlgn="base" latinLnBrk="0" hangingPunct="1">
              <a:lnSpc>
                <a:spcPct val="100000"/>
              </a:lnSpc>
              <a:spcBef>
                <a:spcPct val="20000"/>
              </a:spcBef>
              <a:spcAft>
                <a:spcPct val="20000"/>
              </a:spcAft>
              <a:buClrTx/>
              <a:buSzTx/>
              <a:buFontTx/>
              <a:buNone/>
              <a:tabLst/>
              <a:defRPr/>
            </a:pPr>
            <a:r>
              <a:rPr kumimoji="0" lang="fr-FR" sz="1600" b="0" i="0" u="none" strike="noStrike" kern="0" cap="none" spc="0" normalizeH="0" baseline="0" noProof="0" dirty="0" smtClean="0">
                <a:ln>
                  <a:noFill/>
                </a:ln>
                <a:solidFill>
                  <a:schemeClr val="tx1"/>
                </a:solidFill>
                <a:effectLst/>
                <a:uLnTx/>
                <a:uFillTx/>
                <a:latin typeface="Arial"/>
              </a:rPr>
              <a:t> </a:t>
            </a:r>
          </a:p>
        </p:txBody>
      </p:sp>
      <p:sp>
        <p:nvSpPr>
          <p:cNvPr id="7" name="Rectangle 1027"/>
          <p:cNvSpPr txBox="1">
            <a:spLocks noChangeArrowheads="1"/>
          </p:cNvSpPr>
          <p:nvPr/>
        </p:nvSpPr>
        <p:spPr bwMode="auto">
          <a:xfrm>
            <a:off x="279402" y="764704"/>
            <a:ext cx="5662651" cy="41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0" marR="0" lvl="0" indent="0" algn="just" defTabSz="914400" rtl="0" eaLnBrk="1" fontAlgn="base" latinLnBrk="0" hangingPunct="1">
              <a:lnSpc>
                <a:spcPct val="100000"/>
              </a:lnSpc>
              <a:spcBef>
                <a:spcPct val="70000"/>
              </a:spcBef>
              <a:spcAft>
                <a:spcPct val="20000"/>
              </a:spcAft>
              <a:buClr>
                <a:srgbClr val="003855"/>
              </a:buClr>
              <a:buSzTx/>
              <a:buNone/>
              <a:tabLst/>
              <a:defRPr/>
            </a:pPr>
            <a:r>
              <a:rPr kumimoji="0" lang="fr-FR" altLang="fr-FR" sz="2400" b="1" i="0" u="none" strike="noStrike" kern="0" cap="none" spc="0" normalizeH="0" baseline="0" noProof="0" dirty="0" smtClean="0">
                <a:ln>
                  <a:noFill/>
                </a:ln>
                <a:solidFill>
                  <a:srgbClr val="00B050"/>
                </a:solidFill>
                <a:effectLst/>
                <a:uLnTx/>
                <a:uFillTx/>
                <a:latin typeface="Arial"/>
                <a:ea typeface="+mn-ea"/>
                <a:cs typeface="+mn-cs"/>
              </a:rPr>
              <a:t>Le référentiel de contrôle</a:t>
            </a:r>
            <a:r>
              <a:rPr kumimoji="0" lang="fr-FR" altLang="fr-FR" sz="2400" b="1" i="0" u="none" strike="noStrike" kern="0" cap="none" spc="0" normalizeH="0" noProof="0" dirty="0" smtClean="0">
                <a:ln>
                  <a:noFill/>
                </a:ln>
                <a:solidFill>
                  <a:srgbClr val="00B050"/>
                </a:solidFill>
                <a:effectLst/>
                <a:uLnTx/>
                <a:uFillTx/>
                <a:latin typeface="Arial"/>
                <a:ea typeface="+mn-ea"/>
                <a:cs typeface="+mn-cs"/>
              </a:rPr>
              <a:t> interne</a:t>
            </a:r>
            <a:endParaRPr kumimoji="0" lang="fr-FR" b="0" i="0" u="none" strike="noStrike" kern="0" cap="none" spc="0" normalizeH="0" baseline="0" noProof="0" dirty="0" smtClean="0">
              <a:ln>
                <a:noFill/>
              </a:ln>
              <a:solidFill>
                <a:schemeClr val="tx1"/>
              </a:solidFill>
              <a:effectLst/>
              <a:uLnTx/>
              <a:uFillTx/>
              <a:latin typeface="Arial"/>
            </a:endParaRPr>
          </a:p>
        </p:txBody>
      </p:sp>
    </p:spTree>
    <p:extLst>
      <p:ext uri="{BB962C8B-B14F-4D97-AF65-F5344CB8AC3E}">
        <p14:creationId xmlns:p14="http://schemas.microsoft.com/office/powerpoint/2010/main" val="928683437"/>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54</a:t>
            </a:fld>
            <a:endParaRPr lang="fr-FR"/>
          </a:p>
        </p:txBody>
      </p:sp>
      <p:sp>
        <p:nvSpPr>
          <p:cNvPr id="5" name="Rectangle 4"/>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3</a:t>
            </a:r>
            <a:endParaRPr lang="fr-FR" sz="1600" b="1" dirty="0">
              <a:solidFill>
                <a:schemeClr val="tx1"/>
              </a:solidFill>
            </a:endParaRPr>
          </a:p>
        </p:txBody>
      </p:sp>
      <p:sp>
        <p:nvSpPr>
          <p:cNvPr id="6" name="ZoneTexte 5"/>
          <p:cNvSpPr txBox="1"/>
          <p:nvPr/>
        </p:nvSpPr>
        <p:spPr>
          <a:xfrm>
            <a:off x="251520" y="476672"/>
            <a:ext cx="8640960" cy="461665"/>
          </a:xfrm>
          <a:prstGeom prst="rect">
            <a:avLst/>
          </a:prstGeom>
          <a:noFill/>
        </p:spPr>
        <p:txBody>
          <a:bodyPr wrap="square" rtlCol="0">
            <a:spAutoFit/>
          </a:bodyPr>
          <a:lstStyle/>
          <a:p>
            <a:r>
              <a:rPr lang="fr-FR" sz="2400" b="1" dirty="0" smtClean="0">
                <a:solidFill>
                  <a:schemeClr val="accent1">
                    <a:lumMod val="50000"/>
                  </a:schemeClr>
                </a:solidFill>
              </a:rPr>
              <a:t>Levier 3 =&gt; La traçabilité des opérations financières et comptables</a:t>
            </a:r>
            <a:endParaRPr lang="fr-FR" sz="2400" b="1" dirty="0">
              <a:solidFill>
                <a:schemeClr val="accent1">
                  <a:lumMod val="50000"/>
                </a:schemeClr>
              </a:solidFill>
            </a:endParaRPr>
          </a:p>
        </p:txBody>
      </p:sp>
      <p:sp>
        <p:nvSpPr>
          <p:cNvPr id="8" name="Rectangle 2"/>
          <p:cNvSpPr txBox="1">
            <a:spLocks noChangeArrowheads="1"/>
          </p:cNvSpPr>
          <p:nvPr/>
        </p:nvSpPr>
        <p:spPr bwMode="auto">
          <a:xfrm>
            <a:off x="381000" y="12192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287338" marR="0" lvl="0" indent="-287338"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tab pos="8670925" algn="l"/>
              </a:tabLst>
              <a:defRPr/>
            </a:pPr>
            <a:r>
              <a:rPr kumimoji="0" lang="fr-FR" altLang="fr-FR" sz="1800" b="1" i="0" u="none" strike="noStrike" kern="0" cap="none" spc="0" normalizeH="0" baseline="0" noProof="0" dirty="0" smtClean="0">
                <a:ln>
                  <a:noFill/>
                </a:ln>
                <a:solidFill>
                  <a:srgbClr val="C00000"/>
                </a:solidFill>
                <a:effectLst/>
                <a:uLnTx/>
                <a:uFillTx/>
                <a:latin typeface="Arial"/>
                <a:ea typeface="+mn-ea"/>
                <a:cs typeface="+mn-cs"/>
              </a:rPr>
              <a:t>Objectif</a:t>
            </a:r>
            <a:r>
              <a:rPr kumimoji="0" lang="fr-FR" altLang="fr-FR" sz="1800" b="1" i="0" u="none" strike="noStrike" kern="0" cap="none" spc="0" normalizeH="0" baseline="0" noProof="0" dirty="0" smtClean="0">
                <a:ln>
                  <a:noFill/>
                </a:ln>
                <a:solidFill>
                  <a:schemeClr val="tx1"/>
                </a:solidFill>
                <a:effectLst/>
                <a:uLnTx/>
                <a:uFillTx/>
                <a:latin typeface="Arial"/>
                <a:ea typeface="+mn-ea"/>
                <a:cs typeface="+mn-cs"/>
              </a:rPr>
              <a:t> : permettre à tout moment et à toute personne de </a:t>
            </a:r>
            <a:r>
              <a:rPr kumimoji="0" lang="fr-FR" altLang="fr-FR" sz="1800" b="1" i="0" u="sng" strike="noStrike" kern="0" cap="none" spc="0" normalizeH="0" baseline="0" noProof="0" dirty="0" smtClean="0">
                <a:ln>
                  <a:noFill/>
                </a:ln>
                <a:solidFill>
                  <a:schemeClr val="tx1"/>
                </a:solidFill>
                <a:effectLst/>
                <a:uLnTx/>
                <a:uFillTx/>
                <a:latin typeface="Arial"/>
                <a:ea typeface="+mn-ea"/>
                <a:cs typeface="+mn-cs"/>
              </a:rPr>
              <a:t>justifier une opération comptable</a:t>
            </a:r>
            <a:r>
              <a:rPr kumimoji="0" lang="fr-FR" altLang="fr-FR" sz="1800" b="1" i="0" u="none" strike="noStrike" kern="0" cap="none" spc="0" normalizeH="0" baseline="0" noProof="0" dirty="0" smtClean="0">
                <a:ln>
                  <a:noFill/>
                </a:ln>
                <a:solidFill>
                  <a:schemeClr val="tx1"/>
                </a:solidFill>
                <a:effectLst/>
                <a:uLnTx/>
                <a:uFillTx/>
                <a:latin typeface="Arial"/>
                <a:ea typeface="+mn-ea"/>
                <a:cs typeface="+mn-cs"/>
              </a:rPr>
              <a:t> en remontant de l’enregistrement en comptabilité jusqu’</a:t>
            </a:r>
            <a:r>
              <a:rPr kumimoji="0" lang="fr-FR" altLang="fr-FR" sz="1800" b="1" i="1" u="none" strike="noStrike" kern="0" cap="none" spc="0" normalizeH="0" baseline="0" noProof="0" dirty="0" smtClean="0">
                <a:ln>
                  <a:noFill/>
                </a:ln>
                <a:solidFill>
                  <a:schemeClr val="tx1"/>
                </a:solidFill>
                <a:effectLst/>
                <a:uLnTx/>
                <a:uFillTx/>
                <a:latin typeface="Arial"/>
                <a:ea typeface="+mn-ea"/>
                <a:cs typeface="+mn-cs"/>
              </a:rPr>
              <a:t>au fait générateur de l’opération </a:t>
            </a:r>
            <a:r>
              <a:rPr kumimoji="0" lang="fr-FR" altLang="fr-FR" sz="1800" b="1" i="0" u="none" strike="noStrike" kern="0" cap="none" spc="0" normalizeH="0" baseline="0" noProof="0" dirty="0" smtClean="0">
                <a:ln>
                  <a:noFill/>
                </a:ln>
                <a:solidFill>
                  <a:schemeClr val="tx1"/>
                </a:solidFill>
                <a:effectLst/>
                <a:uLnTx/>
                <a:uFillTx/>
                <a:latin typeface="Arial"/>
                <a:ea typeface="+mn-ea"/>
                <a:cs typeface="+mn-cs"/>
              </a:rPr>
              <a:t>et inversement.</a:t>
            </a:r>
          </a:p>
          <a:p>
            <a:pPr marL="287338" marR="0" lvl="0" indent="-287338"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tab pos="8670925" algn="l"/>
              </a:tabLst>
              <a:defRPr/>
            </a:pPr>
            <a:r>
              <a:rPr kumimoji="0" lang="fr-FR" altLang="fr-FR" sz="1800" b="1" i="0" u="sng" strike="noStrike" kern="0" cap="none" spc="0" normalizeH="0" baseline="0" noProof="0" dirty="0" smtClean="0">
                <a:ln>
                  <a:noFill/>
                </a:ln>
                <a:solidFill>
                  <a:srgbClr val="C00000"/>
                </a:solidFill>
                <a:effectLst/>
                <a:uLnTx/>
                <a:uFillTx/>
                <a:latin typeface="Arial"/>
                <a:ea typeface="+mn-ea"/>
                <a:cs typeface="+mn-cs"/>
              </a:rPr>
              <a:t>Enjeux :</a:t>
            </a:r>
            <a:r>
              <a:rPr kumimoji="0" lang="fr-FR" altLang="fr-FR" sz="1800" b="1" i="0" u="none" strike="noStrike" kern="0" cap="none" spc="0" normalizeH="0" baseline="0" noProof="0" dirty="0" smtClean="0">
                <a:ln>
                  <a:noFill/>
                </a:ln>
                <a:solidFill>
                  <a:srgbClr val="C00000"/>
                </a:solidFill>
                <a:effectLst/>
                <a:uLnTx/>
                <a:uFillTx/>
                <a:latin typeface="Arial"/>
                <a:ea typeface="+mn-ea"/>
                <a:cs typeface="+mn-cs"/>
              </a:rPr>
              <a:t> C’est un élément essentiel dans</a:t>
            </a:r>
            <a:r>
              <a:rPr kumimoji="0" lang="fr-FR" altLang="fr-FR" sz="1800" b="0" i="0" u="none" strike="noStrike" kern="0" cap="none" spc="0" normalizeH="0" baseline="0" noProof="0" dirty="0" smtClean="0">
                <a:ln>
                  <a:noFill/>
                </a:ln>
                <a:solidFill>
                  <a:srgbClr val="C00000"/>
                </a:solidFill>
                <a:effectLst/>
                <a:uLnTx/>
                <a:uFillTx/>
                <a:latin typeface="Arial"/>
                <a:ea typeface="+mn-ea"/>
                <a:cs typeface="+mn-cs"/>
              </a:rPr>
              <a:t> </a:t>
            </a:r>
            <a:r>
              <a:rPr kumimoji="0" lang="fr-FR" altLang="fr-FR" sz="1800" b="0" i="0" u="none" strike="noStrike" kern="0" cap="none" spc="0" normalizeH="0" baseline="0" noProof="0" dirty="0" smtClean="0">
                <a:ln>
                  <a:noFill/>
                </a:ln>
                <a:solidFill>
                  <a:schemeClr val="tx1"/>
                </a:solidFill>
                <a:effectLst/>
                <a:uLnTx/>
                <a:uFillTx/>
                <a:latin typeface="Arial"/>
                <a:ea typeface="+mn-ea"/>
                <a:cs typeface="+mn-cs"/>
              </a:rPr>
              <a:t>:</a:t>
            </a:r>
          </a:p>
          <a:p>
            <a:pPr marL="757238" marR="0" lvl="1" indent="-279400" algn="just" defTabSz="914400" rtl="0" eaLnBrk="1" fontAlgn="base" latinLnBrk="0" hangingPunct="1">
              <a:lnSpc>
                <a:spcPct val="100000"/>
              </a:lnSpc>
              <a:spcBef>
                <a:spcPct val="20000"/>
              </a:spcBef>
              <a:spcAft>
                <a:spcPct val="20000"/>
              </a:spcAft>
              <a:buClrTx/>
              <a:buSzTx/>
              <a:buFontTx/>
              <a:buChar char="–"/>
              <a:tabLst>
                <a:tab pos="8670925" algn="l"/>
              </a:tabLst>
              <a:defRPr/>
            </a:pPr>
            <a:r>
              <a:rPr kumimoji="0" lang="fr-FR" altLang="fr-FR" sz="1800" b="0" i="0" u="none" strike="noStrike" kern="0" cap="none" spc="0" normalizeH="0" baseline="0" noProof="0" dirty="0" smtClean="0">
                <a:ln>
                  <a:noFill/>
                </a:ln>
                <a:solidFill>
                  <a:schemeClr val="tx1"/>
                </a:solidFill>
                <a:effectLst/>
                <a:uLnTx/>
                <a:uFillTx/>
                <a:latin typeface="Arial"/>
              </a:rPr>
              <a:t>la </a:t>
            </a:r>
            <a:r>
              <a:rPr kumimoji="0" lang="fr-FR" altLang="fr-FR" sz="1800" b="1" i="0" u="none" strike="noStrike" kern="0" cap="none" spc="0" normalizeH="0" baseline="0" noProof="0" dirty="0" smtClean="0">
                <a:ln>
                  <a:noFill/>
                </a:ln>
                <a:solidFill>
                  <a:schemeClr val="accent1">
                    <a:lumMod val="50000"/>
                  </a:schemeClr>
                </a:solidFill>
                <a:effectLst/>
                <a:uLnTx/>
                <a:uFillTx/>
                <a:latin typeface="Arial"/>
              </a:rPr>
              <a:t>planification des tâches</a:t>
            </a:r>
            <a:r>
              <a:rPr kumimoji="0" lang="fr-FR" altLang="fr-FR" sz="1800" b="0" i="0" u="none" strike="noStrike" kern="0" cap="none" spc="0" normalizeH="0" baseline="0" noProof="0" dirty="0" smtClean="0">
                <a:ln>
                  <a:noFill/>
                </a:ln>
                <a:solidFill>
                  <a:schemeClr val="accent1">
                    <a:lumMod val="50000"/>
                  </a:schemeClr>
                </a:solidFill>
                <a:effectLst/>
                <a:uLnTx/>
                <a:uFillTx/>
                <a:latin typeface="Arial"/>
              </a:rPr>
              <a:t> </a:t>
            </a:r>
            <a:r>
              <a:rPr kumimoji="0" lang="fr-FR" altLang="fr-FR" sz="1800" b="0" i="0" u="none" strike="noStrike" kern="0" cap="none" spc="0" normalizeH="0" baseline="0" noProof="0" dirty="0" smtClean="0">
                <a:ln>
                  <a:noFill/>
                </a:ln>
                <a:solidFill>
                  <a:schemeClr val="tx1"/>
                </a:solidFill>
                <a:effectLst/>
                <a:uLnTx/>
                <a:uFillTx/>
                <a:latin typeface="Arial"/>
              </a:rPr>
              <a:t>: efficacité des contrôles, suivi et formalisation des opérations, identification des interventions, « mémoire » du service, etc. </a:t>
            </a:r>
          </a:p>
          <a:p>
            <a:pPr marL="757238" marR="0" lvl="1" indent="-279400" algn="l" defTabSz="914400" rtl="0" eaLnBrk="1" fontAlgn="base" latinLnBrk="0" hangingPunct="1">
              <a:lnSpc>
                <a:spcPct val="100000"/>
              </a:lnSpc>
              <a:spcBef>
                <a:spcPct val="20000"/>
              </a:spcBef>
              <a:spcAft>
                <a:spcPct val="20000"/>
              </a:spcAft>
              <a:buClrTx/>
              <a:buSzTx/>
              <a:buFontTx/>
              <a:buNone/>
              <a:tabLst>
                <a:tab pos="8670925" algn="l"/>
              </a:tabLst>
              <a:defRPr/>
            </a:pPr>
            <a:r>
              <a:rPr kumimoji="0" lang="fr-FR" altLang="fr-FR" sz="1600" b="0" i="1" u="none" strike="noStrike" kern="0" cap="none" spc="0" normalizeH="0" baseline="0" noProof="0" dirty="0" smtClean="0">
                <a:ln>
                  <a:noFill/>
                </a:ln>
                <a:solidFill>
                  <a:schemeClr val="tx1"/>
                </a:solidFill>
                <a:effectLst/>
                <a:uLnTx/>
                <a:uFillTx/>
                <a:latin typeface="Arial"/>
              </a:rPr>
              <a:t>	En pratique, la traçabilité des acteurs et des opérations comptables est de plus en plus fréquemment portée par les systèmes d ’information (sous réserve du respect du dispositif d ’habilitations).</a:t>
            </a:r>
          </a:p>
          <a:p>
            <a:pPr marL="757238" marR="0" lvl="1" indent="-279400" algn="l" defTabSz="914400" rtl="0" eaLnBrk="1" fontAlgn="base" latinLnBrk="0" hangingPunct="1">
              <a:lnSpc>
                <a:spcPct val="100000"/>
              </a:lnSpc>
              <a:spcBef>
                <a:spcPct val="20000"/>
              </a:spcBef>
              <a:spcAft>
                <a:spcPct val="20000"/>
              </a:spcAft>
              <a:buClrTx/>
              <a:buSzTx/>
              <a:buFontTx/>
              <a:buNone/>
              <a:tabLst>
                <a:tab pos="8670925" algn="l"/>
              </a:tabLst>
              <a:defRPr/>
            </a:pPr>
            <a:r>
              <a:rPr kumimoji="0" lang="fr-FR" altLang="fr-FR" sz="1600" b="0" i="1" u="none" strike="noStrike" kern="0" cap="none" spc="0" normalizeH="0" baseline="0" noProof="0" dirty="0" smtClean="0">
                <a:ln>
                  <a:noFill/>
                </a:ln>
                <a:solidFill>
                  <a:schemeClr val="tx1"/>
                </a:solidFill>
                <a:effectLst/>
                <a:uLnTx/>
                <a:uFillTx/>
                <a:latin typeface="Arial"/>
              </a:rPr>
              <a:t>	Point de vigilance : la traçabilité des acteurs n ’est pas assurée, en cas de mots de passe partagés ou emprunts de codes utilisateurs.</a:t>
            </a:r>
            <a:endParaRPr kumimoji="0" lang="fr-FR" altLang="fr-FR" sz="1800" b="0" i="0" u="none" strike="noStrike" kern="0" cap="none" spc="0" normalizeH="0" baseline="0" noProof="0" dirty="0" smtClean="0">
              <a:ln>
                <a:noFill/>
              </a:ln>
              <a:solidFill>
                <a:schemeClr val="tx1"/>
              </a:solidFill>
              <a:effectLst/>
              <a:uLnTx/>
              <a:uFillTx/>
              <a:latin typeface="Arial"/>
            </a:endParaRPr>
          </a:p>
          <a:p>
            <a:pPr marL="757238" marR="0" lvl="1" indent="-279400" algn="just" defTabSz="914400" rtl="0" eaLnBrk="1" fontAlgn="base" latinLnBrk="0" hangingPunct="1">
              <a:lnSpc>
                <a:spcPct val="100000"/>
              </a:lnSpc>
              <a:spcBef>
                <a:spcPct val="20000"/>
              </a:spcBef>
              <a:spcAft>
                <a:spcPct val="20000"/>
              </a:spcAft>
              <a:buClrTx/>
              <a:buSzTx/>
              <a:buFontTx/>
              <a:buChar char="–"/>
              <a:tabLst>
                <a:tab pos="8670925" algn="l"/>
              </a:tabLst>
              <a:defRPr/>
            </a:pPr>
            <a:r>
              <a:rPr kumimoji="0" lang="fr-FR" altLang="fr-FR" sz="1800" b="0" i="0" u="none" strike="noStrike" kern="0" cap="none" spc="0" normalizeH="0" baseline="0" noProof="0" dirty="0" smtClean="0">
                <a:ln>
                  <a:noFill/>
                </a:ln>
                <a:solidFill>
                  <a:schemeClr val="tx1"/>
                </a:solidFill>
                <a:effectLst/>
                <a:uLnTx/>
                <a:uFillTx/>
                <a:latin typeface="Arial"/>
              </a:rPr>
              <a:t>le </a:t>
            </a:r>
            <a:r>
              <a:rPr kumimoji="0" lang="fr-FR" altLang="fr-FR" sz="1800" b="1" i="0" u="none" strike="noStrike" kern="0" cap="none" spc="0" normalizeH="0" baseline="0" noProof="0" dirty="0" smtClean="0">
                <a:ln>
                  <a:noFill/>
                </a:ln>
                <a:solidFill>
                  <a:schemeClr val="accent1">
                    <a:lumMod val="50000"/>
                  </a:schemeClr>
                </a:solidFill>
                <a:effectLst/>
                <a:uLnTx/>
                <a:uFillTx/>
                <a:latin typeface="Arial"/>
              </a:rPr>
              <a:t>processus de certification des comptes</a:t>
            </a:r>
            <a:r>
              <a:rPr kumimoji="0" lang="fr-FR" altLang="fr-FR" sz="1800" b="0" i="0" u="none" strike="noStrike" kern="0" cap="none" spc="0" normalizeH="0" baseline="0" noProof="0" dirty="0" smtClean="0">
                <a:ln>
                  <a:noFill/>
                </a:ln>
                <a:solidFill>
                  <a:schemeClr val="accent1">
                    <a:lumMod val="50000"/>
                  </a:schemeClr>
                </a:solidFill>
                <a:effectLst/>
                <a:uLnTx/>
                <a:uFillTx/>
                <a:latin typeface="Arial"/>
              </a:rPr>
              <a:t> </a:t>
            </a:r>
            <a:r>
              <a:rPr kumimoji="0" lang="fr-FR" altLang="fr-FR" sz="1800" b="0" i="0" u="none" strike="noStrike" kern="0" cap="none" spc="0" normalizeH="0" baseline="0" noProof="0" dirty="0" smtClean="0">
                <a:ln>
                  <a:noFill/>
                </a:ln>
                <a:solidFill>
                  <a:schemeClr val="tx1"/>
                </a:solidFill>
                <a:effectLst/>
                <a:uLnTx/>
                <a:uFillTx/>
                <a:latin typeface="Arial"/>
              </a:rPr>
              <a:t>: appui décisif pour les auditeurs, internes comme externes.</a:t>
            </a:r>
          </a:p>
          <a:p>
            <a:pPr marL="287338" marR="0" lvl="0" indent="-287338" algn="just" defTabSz="914400" rtl="0" eaLnBrk="1" fontAlgn="base" latinLnBrk="0" hangingPunct="1">
              <a:lnSpc>
                <a:spcPct val="100000"/>
              </a:lnSpc>
              <a:spcBef>
                <a:spcPct val="70000"/>
              </a:spcBef>
              <a:spcAft>
                <a:spcPct val="20000"/>
              </a:spcAft>
              <a:buClr>
                <a:srgbClr val="003855"/>
              </a:buClr>
              <a:buSzTx/>
              <a:buFont typeface="Times" pitchFamily="-64" charset="0"/>
              <a:buNone/>
              <a:tabLst>
                <a:tab pos="8670925" algn="l"/>
              </a:tabLst>
              <a:defRPr/>
            </a:pPr>
            <a:r>
              <a:rPr kumimoji="0" lang="fr-FR" altLang="fr-FR" sz="1500" b="0" i="1" u="none" strike="noStrike" kern="0" cap="none" spc="0" normalizeH="0" baseline="0" noProof="0" dirty="0" smtClean="0">
                <a:ln>
                  <a:noFill/>
                </a:ln>
                <a:solidFill>
                  <a:srgbClr val="000099"/>
                </a:solidFill>
                <a:effectLst/>
                <a:uLnTx/>
                <a:uFillTx/>
                <a:latin typeface="Arial"/>
                <a:ea typeface="+mn-ea"/>
                <a:cs typeface="+mn-cs"/>
              </a:rPr>
              <a:t>	</a:t>
            </a:r>
          </a:p>
        </p:txBody>
      </p:sp>
    </p:spTree>
    <p:extLst>
      <p:ext uri="{BB962C8B-B14F-4D97-AF65-F5344CB8AC3E}">
        <p14:creationId xmlns:p14="http://schemas.microsoft.com/office/powerpoint/2010/main" val="3300830246"/>
      </p:ext>
    </p:extLst>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55</a:t>
            </a:fld>
            <a:endParaRPr lang="fr-FR"/>
          </a:p>
        </p:txBody>
      </p:sp>
      <p:sp>
        <p:nvSpPr>
          <p:cNvPr id="5" name="Rectangle 4"/>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9259"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5) Les </a:t>
            </a:r>
            <a:r>
              <a:rPr lang="fr-FR" sz="1600" b="1" dirty="0">
                <a:solidFill>
                  <a:schemeClr val="tx1"/>
                </a:solidFill>
              </a:rPr>
              <a:t>trois leviers de la démarche de </a:t>
            </a:r>
            <a:r>
              <a:rPr lang="fr-FR" sz="1600" b="1" dirty="0" smtClean="0">
                <a:solidFill>
                  <a:schemeClr val="tx1"/>
                </a:solidFill>
              </a:rPr>
              <a:t>CIC – levier 3</a:t>
            </a:r>
            <a:endParaRPr lang="fr-FR" sz="1600" b="1" dirty="0">
              <a:solidFill>
                <a:schemeClr val="tx1"/>
              </a:solidFill>
            </a:endParaRPr>
          </a:p>
        </p:txBody>
      </p:sp>
      <p:sp>
        <p:nvSpPr>
          <p:cNvPr id="7" name="Rectangle 2"/>
          <p:cNvSpPr txBox="1">
            <a:spLocks noChangeArrowheads="1"/>
          </p:cNvSpPr>
          <p:nvPr/>
        </p:nvSpPr>
        <p:spPr bwMode="auto">
          <a:xfrm>
            <a:off x="359636" y="914400"/>
            <a:ext cx="8305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rtl="0" fontAlgn="base">
              <a:spcBef>
                <a:spcPct val="70000"/>
              </a:spcBef>
              <a:spcAft>
                <a:spcPct val="20000"/>
              </a:spcAft>
              <a:buClr>
                <a:srgbClr val="003855"/>
              </a:buClr>
              <a:buFont typeface="Times" pitchFamily="-64" charset="0"/>
              <a:buChar char="•"/>
              <a:defRPr b="1">
                <a:solidFill>
                  <a:srgbClr val="C49026"/>
                </a:solidFill>
                <a:latin typeface="+mn-lt"/>
                <a:ea typeface="+mn-ea"/>
                <a:cs typeface="+mn-cs"/>
              </a:defRPr>
            </a:lvl1pPr>
            <a:lvl2pPr marL="268288" algn="l" rtl="0" fontAlgn="base">
              <a:spcBef>
                <a:spcPct val="20000"/>
              </a:spcBef>
              <a:spcAft>
                <a:spcPct val="20000"/>
              </a:spcAft>
              <a:defRPr sz="1500">
                <a:solidFill>
                  <a:srgbClr val="003855"/>
                </a:solidFill>
                <a:latin typeface="+mn-lt"/>
              </a:defRPr>
            </a:lvl2pPr>
            <a:lvl3pPr marL="798513" indent="-257175" algn="l" rtl="0" fontAlgn="base">
              <a:spcBef>
                <a:spcPct val="20000"/>
              </a:spcBef>
              <a:spcAft>
                <a:spcPct val="20000"/>
              </a:spcAft>
              <a:buClr>
                <a:srgbClr val="C49026"/>
              </a:buClr>
              <a:buFont typeface="Wingdings" pitchFamily="2" charset="2"/>
              <a:buChar char="§"/>
              <a:defRPr sz="1500">
                <a:solidFill>
                  <a:srgbClr val="003855"/>
                </a:solidFill>
                <a:latin typeface="+mn-lt"/>
              </a:defRPr>
            </a:lvl3pPr>
            <a:lvl4pPr marL="809625" indent="-9525" algn="l" rtl="0" fontAlgn="base">
              <a:spcBef>
                <a:spcPct val="20000"/>
              </a:spcBef>
              <a:spcAft>
                <a:spcPct val="20000"/>
              </a:spcAft>
              <a:defRPr sz="1500">
                <a:solidFill>
                  <a:srgbClr val="003855"/>
                </a:solidFill>
                <a:latin typeface="+mn-lt"/>
              </a:defRPr>
            </a:lvl4pPr>
            <a:lvl5pPr marL="13144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5pPr>
            <a:lvl6pPr marL="17716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6pPr>
            <a:lvl7pPr marL="22288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7pPr>
            <a:lvl8pPr marL="26860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8pPr>
            <a:lvl9pPr marL="3143250" indent="-238125" algn="l" rtl="0" fontAlgn="base">
              <a:spcBef>
                <a:spcPct val="20000"/>
              </a:spcBef>
              <a:spcAft>
                <a:spcPct val="20000"/>
              </a:spcAft>
              <a:buClr>
                <a:srgbClr val="C49026"/>
              </a:buClr>
              <a:buFont typeface="Times" pitchFamily="-64" charset="0"/>
              <a:buChar char="•"/>
              <a:defRPr sz="1500">
                <a:solidFill>
                  <a:srgbClr val="003855"/>
                </a:solidFill>
                <a:latin typeface="+mn-lt"/>
              </a:defRPr>
            </a:lvl9pPr>
          </a:lstStyle>
          <a:p>
            <a:pPr marL="287338" marR="0" lvl="0" indent="-287338" algn="just" defTabSz="914400" rtl="0" eaLnBrk="1" fontAlgn="base" latinLnBrk="0" hangingPunct="1">
              <a:lnSpc>
                <a:spcPct val="100000"/>
              </a:lnSpc>
              <a:spcBef>
                <a:spcPct val="70000"/>
              </a:spcBef>
              <a:spcAft>
                <a:spcPct val="20000"/>
              </a:spcAft>
              <a:buClr>
                <a:srgbClr val="003855"/>
              </a:buClr>
              <a:buSzTx/>
              <a:buFont typeface="Times" pitchFamily="-64" charset="0"/>
              <a:buChar char="•"/>
              <a:tabLst>
                <a:tab pos="8670925" algn="l"/>
              </a:tabLst>
              <a:defRPr/>
            </a:pPr>
            <a:r>
              <a:rPr kumimoji="0" lang="fr-FR" altLang="fr-FR" sz="1800" b="1" i="0" u="sng" strike="noStrike" kern="0" cap="none" spc="0" normalizeH="0" baseline="0" noProof="0" dirty="0" smtClean="0">
                <a:ln>
                  <a:noFill/>
                </a:ln>
                <a:solidFill>
                  <a:srgbClr val="C00000"/>
                </a:solidFill>
                <a:effectLst/>
                <a:uLnTx/>
                <a:uFillTx/>
                <a:latin typeface="Arial"/>
                <a:ea typeface="+mn-ea"/>
                <a:cs typeface="+mn-cs"/>
              </a:rPr>
              <a:t>Application</a:t>
            </a:r>
            <a:r>
              <a:rPr kumimoji="0" lang="fr-FR" altLang="fr-FR" sz="1800" b="1" i="0" u="none" strike="noStrike" kern="0" cap="none" spc="0" normalizeH="0" baseline="0" noProof="0" dirty="0" smtClean="0">
                <a:ln>
                  <a:noFill/>
                </a:ln>
                <a:solidFill>
                  <a:srgbClr val="C00000"/>
                </a:solidFill>
                <a:effectLst/>
                <a:uLnTx/>
                <a:uFillTx/>
                <a:latin typeface="Arial"/>
                <a:ea typeface="+mn-ea"/>
                <a:cs typeface="+mn-cs"/>
              </a:rPr>
              <a:t> : renforcer le dispositif de traces et d’archivage</a:t>
            </a:r>
          </a:p>
          <a:p>
            <a:pPr marL="757238" marR="0" lvl="1" indent="-279400" algn="just" defTabSz="914400" rtl="0" eaLnBrk="1" fontAlgn="base" latinLnBrk="0" hangingPunct="1">
              <a:lnSpc>
                <a:spcPct val="100000"/>
              </a:lnSpc>
              <a:spcBef>
                <a:spcPct val="20000"/>
              </a:spcBef>
              <a:spcAft>
                <a:spcPct val="20000"/>
              </a:spcAft>
              <a:buClrTx/>
              <a:buSzTx/>
              <a:buFontTx/>
              <a:buChar char="–"/>
              <a:tabLst>
                <a:tab pos="8670925" algn="l"/>
              </a:tabLst>
              <a:defRPr/>
            </a:pPr>
            <a:r>
              <a:rPr kumimoji="0" lang="fr-FR" altLang="fr-FR" sz="1800" b="0" i="0" u="none" strike="noStrike" kern="0" cap="none" spc="0" normalizeH="0" baseline="0" noProof="0" dirty="0" smtClean="0">
                <a:ln>
                  <a:noFill/>
                </a:ln>
                <a:solidFill>
                  <a:schemeClr val="tx1"/>
                </a:solidFill>
                <a:effectLst/>
                <a:uLnTx/>
                <a:uFillTx/>
                <a:latin typeface="Arial"/>
              </a:rPr>
              <a:t>La normalisation du </a:t>
            </a:r>
            <a:r>
              <a:rPr kumimoji="0" lang="fr-FR" altLang="fr-FR" sz="1800" b="1" i="0" u="none" strike="noStrike" kern="0" cap="none" spc="0" normalizeH="0" baseline="0" noProof="0" dirty="0" smtClean="0">
                <a:ln>
                  <a:noFill/>
                </a:ln>
                <a:solidFill>
                  <a:schemeClr val="tx1"/>
                </a:solidFill>
                <a:effectLst/>
                <a:uLnTx/>
                <a:uFillTx/>
                <a:latin typeface="Arial"/>
              </a:rPr>
              <a:t>renseignement des documents comptables</a:t>
            </a:r>
            <a:r>
              <a:rPr kumimoji="0" lang="fr-FR" altLang="fr-FR" sz="1800" b="0" i="0" u="none" strike="noStrike" kern="0" cap="none" spc="0" normalizeH="0" baseline="0" noProof="0" dirty="0" smtClean="0">
                <a:ln>
                  <a:noFill/>
                </a:ln>
                <a:solidFill>
                  <a:schemeClr val="tx1"/>
                </a:solidFill>
                <a:effectLst/>
                <a:uLnTx/>
                <a:uFillTx/>
                <a:latin typeface="Arial"/>
              </a:rPr>
              <a:t> (libellé, références aux pièces justificatives...) </a:t>
            </a:r>
          </a:p>
          <a:p>
            <a:pPr marL="1231900" marR="0" lvl="2" indent="-284163" algn="just" defTabSz="914400" rtl="0" eaLnBrk="1" fontAlgn="base" latinLnBrk="0" hangingPunct="1">
              <a:lnSpc>
                <a:spcPct val="100000"/>
              </a:lnSpc>
              <a:spcBef>
                <a:spcPct val="20000"/>
              </a:spcBef>
              <a:spcAft>
                <a:spcPct val="20000"/>
              </a:spcAft>
              <a:buClr>
                <a:srgbClr val="C49026"/>
              </a:buClr>
              <a:buSzTx/>
              <a:buFont typeface="Wingdings" pitchFamily="2" charset="2"/>
              <a:buChar char="§"/>
              <a:tabLst>
                <a:tab pos="8670925" algn="l"/>
              </a:tabLst>
              <a:defRPr/>
            </a:pPr>
            <a:r>
              <a:rPr kumimoji="0" lang="fr-FR" altLang="fr-FR" sz="1600" b="0" i="0" u="sng" strike="noStrike" kern="0" cap="none" spc="0" normalizeH="0" baseline="0" noProof="0" dirty="0" smtClean="0">
                <a:ln>
                  <a:noFill/>
                </a:ln>
                <a:solidFill>
                  <a:schemeClr val="tx1"/>
                </a:solidFill>
                <a:effectLst/>
                <a:uLnTx/>
                <a:uFillTx/>
                <a:latin typeface="Arial"/>
              </a:rPr>
              <a:t>Ex </a:t>
            </a:r>
            <a:r>
              <a:rPr kumimoji="0" lang="fr-FR" altLang="fr-FR" sz="1600" b="0" i="0" u="none" strike="noStrike" kern="0" cap="none" spc="0" normalizeH="0" baseline="0" noProof="0" dirty="0" smtClean="0">
                <a:ln>
                  <a:noFill/>
                </a:ln>
                <a:solidFill>
                  <a:schemeClr val="tx1"/>
                </a:solidFill>
                <a:effectLst/>
                <a:uLnTx/>
                <a:uFillTx/>
                <a:latin typeface="Arial"/>
              </a:rPr>
              <a:t>: </a:t>
            </a:r>
            <a:r>
              <a:rPr kumimoji="0" lang="fr-FR" altLang="fr-FR" sz="1600" b="0" i="1" u="none" strike="noStrike" kern="0" cap="none" spc="0" normalizeH="0" baseline="0" noProof="0" dirty="0" smtClean="0">
                <a:ln>
                  <a:noFill/>
                </a:ln>
                <a:solidFill>
                  <a:schemeClr val="tx1"/>
                </a:solidFill>
                <a:effectLst/>
                <a:uLnTx/>
                <a:uFillTx/>
                <a:latin typeface="Arial"/>
              </a:rPr>
              <a:t>dossier justificatif à renseigner dans le cadre des travaux de recensement et de valorisation du parc immobilier</a:t>
            </a:r>
            <a:endParaRPr kumimoji="0" lang="fr-FR" altLang="fr-FR" sz="1800" b="0" i="0" u="none" strike="noStrike" kern="0" cap="none" spc="0" normalizeH="0" baseline="0" noProof="0" dirty="0" smtClean="0">
              <a:ln>
                <a:noFill/>
              </a:ln>
              <a:solidFill>
                <a:schemeClr val="tx1"/>
              </a:solidFill>
              <a:effectLst/>
              <a:uLnTx/>
              <a:uFillTx/>
              <a:latin typeface="Arial"/>
            </a:endParaRPr>
          </a:p>
          <a:p>
            <a:pPr marL="757238" marR="0" lvl="1" indent="-279400" algn="just" defTabSz="914400" rtl="0" eaLnBrk="1" fontAlgn="base" latinLnBrk="0" hangingPunct="1">
              <a:lnSpc>
                <a:spcPct val="100000"/>
              </a:lnSpc>
              <a:spcBef>
                <a:spcPts val="700"/>
              </a:spcBef>
              <a:spcAft>
                <a:spcPct val="20000"/>
              </a:spcAft>
              <a:buClrTx/>
              <a:buSzTx/>
              <a:buFontTx/>
              <a:buChar char="–"/>
              <a:tabLst>
                <a:tab pos="8670925" algn="l"/>
              </a:tabLst>
              <a:defRPr/>
            </a:pPr>
            <a:r>
              <a:rPr kumimoji="0" lang="fr-FR" altLang="fr-FR" sz="1800" b="0" i="0" u="none" strike="noStrike" kern="0" cap="none" spc="0" normalizeH="0" baseline="0" noProof="0" dirty="0" smtClean="0">
                <a:ln>
                  <a:noFill/>
                </a:ln>
                <a:solidFill>
                  <a:schemeClr val="tx1"/>
                </a:solidFill>
                <a:effectLst/>
                <a:uLnTx/>
                <a:uFillTx/>
                <a:latin typeface="Arial"/>
              </a:rPr>
              <a:t>La </a:t>
            </a:r>
            <a:r>
              <a:rPr kumimoji="0" lang="fr-FR" altLang="fr-FR" sz="1800" b="1" i="0" u="none" strike="noStrike" kern="0" cap="none" spc="0" normalizeH="0" baseline="0" noProof="0" dirty="0" smtClean="0">
                <a:ln>
                  <a:noFill/>
                </a:ln>
                <a:solidFill>
                  <a:schemeClr val="accent1">
                    <a:lumMod val="50000"/>
                  </a:schemeClr>
                </a:solidFill>
                <a:effectLst/>
                <a:uLnTx/>
                <a:uFillTx/>
                <a:latin typeface="Arial"/>
              </a:rPr>
              <a:t>traçabilité des intervenants</a:t>
            </a:r>
            <a:r>
              <a:rPr kumimoji="0" lang="fr-FR" altLang="fr-FR" sz="1800" b="0" i="0" u="none" strike="noStrike" kern="0" cap="none" spc="0" normalizeH="0" baseline="0" noProof="0" dirty="0" smtClean="0">
                <a:ln>
                  <a:noFill/>
                </a:ln>
                <a:solidFill>
                  <a:schemeClr val="accent1">
                    <a:lumMod val="50000"/>
                  </a:schemeClr>
                </a:solidFill>
                <a:effectLst/>
                <a:uLnTx/>
                <a:uFillTx/>
                <a:latin typeface="Arial"/>
              </a:rPr>
              <a:t> </a:t>
            </a:r>
            <a:r>
              <a:rPr kumimoji="0" lang="fr-FR" altLang="fr-FR" sz="1800" b="0" i="0" u="none" strike="noStrike" kern="0" cap="none" spc="0" normalizeH="0" baseline="0" noProof="0" dirty="0" smtClean="0">
                <a:ln>
                  <a:noFill/>
                </a:ln>
                <a:solidFill>
                  <a:schemeClr val="tx1"/>
                </a:solidFill>
                <a:effectLst/>
                <a:uLnTx/>
                <a:uFillTx/>
                <a:latin typeface="Arial"/>
              </a:rPr>
              <a:t>(règles d’identification : gestion des mots de passe, habilitations informatiques, seuils, etc.)</a:t>
            </a:r>
          </a:p>
          <a:p>
            <a:pPr marL="757238" marR="0" lvl="1" indent="-279400" algn="just" defTabSz="914400" rtl="0" eaLnBrk="1" fontAlgn="base" latinLnBrk="0" hangingPunct="1">
              <a:lnSpc>
                <a:spcPct val="90000"/>
              </a:lnSpc>
              <a:spcBef>
                <a:spcPts val="700"/>
              </a:spcBef>
              <a:spcAft>
                <a:spcPct val="20000"/>
              </a:spcAft>
              <a:buClrTx/>
              <a:buSzTx/>
              <a:buFontTx/>
              <a:buChar char="–"/>
              <a:tabLst>
                <a:tab pos="8670925" algn="l"/>
              </a:tabLst>
              <a:defRPr/>
            </a:pPr>
            <a:r>
              <a:rPr kumimoji="0" lang="fr-FR" altLang="fr-FR" sz="1800" b="0" i="0" u="none" strike="noStrike" kern="0" cap="none" spc="0" normalizeH="0" baseline="0" noProof="0" dirty="0" smtClean="0">
                <a:ln>
                  <a:noFill/>
                </a:ln>
                <a:solidFill>
                  <a:schemeClr val="tx1"/>
                </a:solidFill>
                <a:effectLst/>
                <a:uLnTx/>
                <a:uFillTx/>
                <a:latin typeface="Arial"/>
              </a:rPr>
              <a:t>La </a:t>
            </a:r>
            <a:r>
              <a:rPr kumimoji="0" lang="fr-FR" altLang="fr-FR" sz="1800" b="1" i="0" u="none" strike="noStrike" kern="0" cap="none" spc="0" normalizeH="0" baseline="0" noProof="0" dirty="0" smtClean="0">
                <a:ln>
                  <a:noFill/>
                </a:ln>
                <a:solidFill>
                  <a:schemeClr val="accent1">
                    <a:lumMod val="50000"/>
                  </a:schemeClr>
                </a:solidFill>
                <a:effectLst/>
                <a:uLnTx/>
                <a:uFillTx/>
                <a:latin typeface="Arial"/>
              </a:rPr>
              <a:t>traçabilité des interventions</a:t>
            </a:r>
            <a:r>
              <a:rPr kumimoji="0" lang="fr-FR" altLang="fr-FR" sz="1800" b="0" i="0" u="none" strike="noStrike" kern="0" cap="none" spc="0" normalizeH="0" baseline="0" noProof="0" dirty="0" smtClean="0">
                <a:ln>
                  <a:noFill/>
                </a:ln>
                <a:solidFill>
                  <a:schemeClr val="accent1">
                    <a:lumMod val="50000"/>
                  </a:schemeClr>
                </a:solidFill>
                <a:effectLst/>
                <a:uLnTx/>
                <a:uFillTx/>
                <a:latin typeface="Arial"/>
              </a:rPr>
              <a:t> </a:t>
            </a:r>
            <a:r>
              <a:rPr kumimoji="0" lang="fr-FR" altLang="fr-FR" sz="1800" b="0" i="0" u="none" strike="noStrike" kern="0" cap="none" spc="0" normalizeH="0" baseline="0" noProof="0" dirty="0" smtClean="0">
                <a:ln>
                  <a:noFill/>
                </a:ln>
                <a:solidFill>
                  <a:schemeClr val="tx1"/>
                </a:solidFill>
                <a:effectLst/>
                <a:uLnTx/>
                <a:uFillTx/>
                <a:latin typeface="Arial"/>
              </a:rPr>
              <a:t>: souvent portée par le système informatique (à condition qu’il y ait un historique des interventions), sauf dans le cas d’applications non interfacées, auquel cas il y a un risque de rupture dans la piste d’audit à maîtriser (</a:t>
            </a:r>
            <a:r>
              <a:rPr kumimoji="0" lang="fr-FR" altLang="fr-FR" sz="1800" b="0" i="1" u="none" strike="noStrike" kern="0" cap="none" spc="0" normalizeH="0" baseline="0" noProof="0" dirty="0" smtClean="0">
                <a:ln>
                  <a:noFill/>
                </a:ln>
                <a:solidFill>
                  <a:schemeClr val="tx1"/>
                </a:solidFill>
                <a:effectLst/>
                <a:uLnTx/>
                <a:uFillTx/>
                <a:latin typeface="Arial"/>
              </a:rPr>
              <a:t>ex : mise en place de déclarations de conformité</a:t>
            </a:r>
            <a:r>
              <a:rPr kumimoji="0" lang="fr-FR" altLang="fr-FR" sz="1800" b="0" i="0" u="none" strike="noStrike" kern="0" cap="none" spc="0" normalizeH="0" baseline="0" noProof="0" dirty="0" smtClean="0">
                <a:ln>
                  <a:noFill/>
                </a:ln>
                <a:solidFill>
                  <a:schemeClr val="tx1"/>
                </a:solidFill>
                <a:effectLst/>
                <a:uLnTx/>
                <a:uFillTx/>
                <a:latin typeface="Arial"/>
              </a:rPr>
              <a:t>).</a:t>
            </a:r>
          </a:p>
          <a:p>
            <a:pPr marL="757238" marR="0" lvl="1" indent="-279400" algn="just" defTabSz="914400" rtl="0" eaLnBrk="1" fontAlgn="base" latinLnBrk="0" hangingPunct="1">
              <a:lnSpc>
                <a:spcPct val="90000"/>
              </a:lnSpc>
              <a:spcBef>
                <a:spcPts val="700"/>
              </a:spcBef>
              <a:spcAft>
                <a:spcPct val="20000"/>
              </a:spcAft>
              <a:buClrTx/>
              <a:buSzTx/>
              <a:buFontTx/>
              <a:buChar char="–"/>
              <a:tabLst>
                <a:tab pos="8670925" algn="l"/>
              </a:tabLst>
              <a:defRPr/>
            </a:pPr>
            <a:r>
              <a:rPr kumimoji="0" lang="fr-FR" altLang="fr-FR" sz="1800" b="0" i="0" u="none" strike="noStrike" kern="0" cap="none" spc="0" normalizeH="0" baseline="0" noProof="0" dirty="0" smtClean="0">
                <a:ln>
                  <a:noFill/>
                </a:ln>
                <a:solidFill>
                  <a:schemeClr val="tx1"/>
                </a:solidFill>
                <a:effectLst/>
                <a:uLnTx/>
                <a:uFillTx/>
                <a:latin typeface="Arial"/>
              </a:rPr>
              <a:t>La </a:t>
            </a:r>
            <a:r>
              <a:rPr kumimoji="0" lang="fr-FR" altLang="fr-FR" sz="1800" b="1" i="0" u="none" strike="noStrike" kern="0" cap="none" spc="0" normalizeH="0" baseline="0" noProof="0" dirty="0" smtClean="0">
                <a:ln>
                  <a:noFill/>
                </a:ln>
                <a:solidFill>
                  <a:schemeClr val="accent1">
                    <a:lumMod val="50000"/>
                  </a:schemeClr>
                </a:solidFill>
                <a:effectLst/>
                <a:uLnTx/>
                <a:uFillTx/>
                <a:latin typeface="Arial"/>
              </a:rPr>
              <a:t>conservation des données</a:t>
            </a:r>
            <a:r>
              <a:rPr kumimoji="0" lang="fr-FR" altLang="fr-FR" sz="1800" b="0" i="0" u="none" strike="noStrike" kern="0" cap="none" spc="0" normalizeH="0" baseline="0" noProof="0" dirty="0" smtClean="0">
                <a:ln>
                  <a:noFill/>
                </a:ln>
                <a:solidFill>
                  <a:schemeClr val="tx1"/>
                </a:solidFill>
                <a:effectLst/>
                <a:uLnTx/>
                <a:uFillTx/>
                <a:latin typeface="Arial"/>
              </a:rPr>
              <a:t>, avec notamment la problématique de l’archivage des pièces, afin d ’éviter les pertes ou destructions de pièces justificatives…ou les conservations multiples.</a:t>
            </a:r>
          </a:p>
          <a:p>
            <a:pPr marL="1231900" marR="0" lvl="2" indent="-284163" algn="just" defTabSz="914400" rtl="0" eaLnBrk="1" fontAlgn="base" latinLnBrk="0" hangingPunct="1">
              <a:lnSpc>
                <a:spcPct val="100000"/>
              </a:lnSpc>
              <a:spcBef>
                <a:spcPts val="700"/>
              </a:spcBef>
              <a:spcAft>
                <a:spcPct val="20000"/>
              </a:spcAft>
              <a:buClr>
                <a:srgbClr val="C49026"/>
              </a:buClr>
              <a:buSzTx/>
              <a:buFont typeface="Wingdings" pitchFamily="2" charset="2"/>
              <a:buChar char="§"/>
              <a:tabLst>
                <a:tab pos="8670925" algn="l"/>
              </a:tabLst>
              <a:defRPr/>
            </a:pPr>
            <a:r>
              <a:rPr kumimoji="0" lang="fr-FR" altLang="fr-FR" sz="1600" b="0" i="0" u="sng" strike="noStrike" kern="0" cap="none" spc="0" normalizeH="0" baseline="0" noProof="0" dirty="0" smtClean="0">
                <a:ln>
                  <a:noFill/>
                </a:ln>
                <a:solidFill>
                  <a:schemeClr val="tx1"/>
                </a:solidFill>
                <a:effectLst/>
                <a:uLnTx/>
                <a:uFillTx/>
                <a:latin typeface="Arial"/>
              </a:rPr>
              <a:t>Ex</a:t>
            </a:r>
            <a:r>
              <a:rPr kumimoji="0" lang="fr-FR" altLang="fr-FR" sz="1600" b="0" i="1" u="none" strike="noStrike" kern="0" cap="none" spc="0" normalizeH="0" baseline="0" noProof="0" dirty="0" smtClean="0">
                <a:ln>
                  <a:noFill/>
                </a:ln>
                <a:solidFill>
                  <a:schemeClr val="tx1"/>
                </a:solidFill>
                <a:effectLst/>
                <a:uLnTx/>
                <a:uFillTx/>
                <a:latin typeface="Arial"/>
              </a:rPr>
              <a:t> : instaurer un plan de classement, séparer les archives vivantes des archives dormantes, etc.</a:t>
            </a:r>
            <a:endParaRPr kumimoji="0" lang="fr-FR" altLang="fr-FR" sz="1100" b="1" i="1" u="none" strike="noStrike" kern="0" cap="none" spc="0" normalizeH="0" baseline="0" noProof="0" dirty="0" smtClean="0">
              <a:ln>
                <a:noFill/>
              </a:ln>
              <a:solidFill>
                <a:schemeClr val="tx1"/>
              </a:solidFill>
              <a:effectLst/>
              <a:uLnTx/>
              <a:uFillTx/>
              <a:latin typeface="Arial"/>
            </a:endParaRPr>
          </a:p>
        </p:txBody>
      </p:sp>
    </p:spTree>
    <p:extLst>
      <p:ext uri="{BB962C8B-B14F-4D97-AF65-F5344CB8AC3E}">
        <p14:creationId xmlns:p14="http://schemas.microsoft.com/office/powerpoint/2010/main" val="1230265600"/>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56</a:t>
            </a:fld>
            <a:endParaRPr lang="fr-FR"/>
          </a:p>
        </p:txBody>
      </p:sp>
      <p:sp>
        <p:nvSpPr>
          <p:cNvPr id="5" name="Rectangle 4"/>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70371" y="2674947"/>
            <a:ext cx="8496944" cy="1508105"/>
          </a:xfrm>
          <a:prstGeom prst="rect">
            <a:avLst/>
          </a:prstGeom>
        </p:spPr>
        <p:txBody>
          <a:bodyPr wrap="square">
            <a:spAutoFit/>
          </a:bodyPr>
          <a:lstStyle/>
          <a:p>
            <a:r>
              <a:rPr lang="fr-FR" sz="3600" b="1" u="sng" dirty="0" smtClean="0">
                <a:solidFill>
                  <a:schemeClr val="accent1">
                    <a:lumMod val="50000"/>
                  </a:schemeClr>
                </a:solidFill>
              </a:rPr>
              <a:t>6</a:t>
            </a:r>
            <a:r>
              <a:rPr lang="fr-FR" sz="3600" b="1" u="sng" dirty="0">
                <a:solidFill>
                  <a:schemeClr val="accent1">
                    <a:lumMod val="50000"/>
                  </a:schemeClr>
                </a:solidFill>
              </a:rPr>
              <a:t>) Rappel de l’organisation et animation du CIC dans l’académie </a:t>
            </a:r>
            <a:r>
              <a:rPr lang="fr-FR" sz="2000" b="1" dirty="0" smtClean="0"/>
              <a:t>          </a:t>
            </a:r>
            <a:r>
              <a:rPr lang="fr-FR" sz="2000" b="1" u="sng" dirty="0"/>
              <a:t/>
            </a:r>
            <a:br>
              <a:rPr lang="fr-FR" sz="2000" b="1" u="sng" dirty="0"/>
            </a:br>
            <a:endParaRPr lang="fr-FR" sz="2000" b="1" u="sng" dirty="0"/>
          </a:p>
        </p:txBody>
      </p:sp>
    </p:spTree>
    <p:extLst>
      <p:ext uri="{BB962C8B-B14F-4D97-AF65-F5344CB8AC3E}">
        <p14:creationId xmlns:p14="http://schemas.microsoft.com/office/powerpoint/2010/main" val="1412896165"/>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57</a:t>
            </a:fld>
            <a:endParaRPr lang="fr-FR"/>
          </a:p>
        </p:txBody>
      </p:sp>
      <p:sp>
        <p:nvSpPr>
          <p:cNvPr id="5" name="Rectangle 4"/>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135938" cy="545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903109"/>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58</a:t>
            </a:fld>
            <a:endParaRPr lang="fr-F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164122"/>
            <a:ext cx="8154987"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67544" y="692696"/>
            <a:ext cx="7488832" cy="369332"/>
          </a:xfrm>
          <a:prstGeom prst="rect">
            <a:avLst/>
          </a:prstGeom>
          <a:noFill/>
        </p:spPr>
        <p:txBody>
          <a:bodyPr wrap="square" rtlCol="0">
            <a:spAutoFit/>
          </a:bodyPr>
          <a:lstStyle/>
          <a:p>
            <a:r>
              <a:rPr lang="fr-FR" b="1" u="sng" dirty="0" smtClean="0">
                <a:solidFill>
                  <a:srgbClr val="C00000"/>
                </a:solidFill>
              </a:rPr>
              <a:t>Les correspondants du contrôle interne comptable dans l’académie</a:t>
            </a:r>
            <a:endParaRPr lang="fr-FR" b="1" u="sng" dirty="0">
              <a:solidFill>
                <a:srgbClr val="C00000"/>
              </a:solidFill>
            </a:endParaRPr>
          </a:p>
        </p:txBody>
      </p:sp>
    </p:spTree>
    <p:extLst>
      <p:ext uri="{BB962C8B-B14F-4D97-AF65-F5344CB8AC3E}">
        <p14:creationId xmlns:p14="http://schemas.microsoft.com/office/powerpoint/2010/main" val="2534349414"/>
      </p:ext>
    </p:extLst>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CE1214-D67D-47E3-87C5-8F82D27BF67C}" type="slidenum">
              <a:rPr lang="fr-FR" smtClean="0"/>
              <a:t>59</a:t>
            </a:fld>
            <a:endParaRPr lang="fr-FR"/>
          </a:p>
        </p:txBody>
      </p:sp>
      <p:sp>
        <p:nvSpPr>
          <p:cNvPr id="5" name="Rectangle 4"/>
          <p:cNvSpPr/>
          <p:nvPr/>
        </p:nvSpPr>
        <p:spPr>
          <a:xfrm>
            <a:off x="145207" y="188640"/>
            <a:ext cx="8747273" cy="648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610781"/>
            <a:ext cx="5480446" cy="3636437"/>
          </a:xfrm>
          <a:prstGeom prst="rect">
            <a:avLst/>
          </a:prstGeom>
        </p:spPr>
      </p:pic>
    </p:spTree>
    <p:extLst>
      <p:ext uri="{BB962C8B-B14F-4D97-AF65-F5344CB8AC3E}">
        <p14:creationId xmlns:p14="http://schemas.microsoft.com/office/powerpoint/2010/main" val="12165477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64428"/>
            <a:ext cx="5040560" cy="879368"/>
          </a:xfrm>
          <a:prstGeom prst="rect">
            <a:avLst/>
          </a:prstGeom>
        </p:spPr>
      </p:pic>
      <p:sp>
        <p:nvSpPr>
          <p:cNvPr id="6" name="ZoneTexte 5"/>
          <p:cNvSpPr txBox="1"/>
          <p:nvPr/>
        </p:nvSpPr>
        <p:spPr>
          <a:xfrm>
            <a:off x="1979712" y="3140968"/>
            <a:ext cx="6660740" cy="1938992"/>
          </a:xfrm>
          <a:prstGeom prst="rect">
            <a:avLst/>
          </a:prstGeom>
          <a:noFill/>
        </p:spPr>
        <p:txBody>
          <a:bodyPr wrap="square" rtlCol="0">
            <a:spAutoFit/>
          </a:bodyPr>
          <a:lstStyle/>
          <a:p>
            <a:r>
              <a:rPr lang="fr-FR" sz="2400" dirty="0" smtClean="0"/>
              <a:t>L’article 47-2 de la Constitution dispose que « les comptes des administrations publiques sont réguliers et sincères. Ils donnent une image fidèle du résultat de leur gestion, de leur patrimoine et de leur situation financière »</a:t>
            </a:r>
            <a:endParaRPr lang="fr-FR" sz="2400" dirty="0"/>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6</a:t>
            </a:fld>
            <a:endParaRPr lang="fr-FR"/>
          </a:p>
        </p:txBody>
      </p:sp>
      <p:sp>
        <p:nvSpPr>
          <p:cNvPr id="3" name="Rectangle 2"/>
          <p:cNvSpPr/>
          <p:nvPr/>
        </p:nvSpPr>
        <p:spPr>
          <a:xfrm>
            <a:off x="323528"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235609026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855" y="548680"/>
            <a:ext cx="5976664" cy="1107996"/>
          </a:xfrm>
          <a:prstGeom prst="rect">
            <a:avLst/>
          </a:prstGeom>
        </p:spPr>
        <p:txBody>
          <a:bodyPr wrap="square">
            <a:spAutoFit/>
          </a:bodyPr>
          <a:lstStyle/>
          <a:p>
            <a:r>
              <a:rPr lang="fr-FR" sz="2200" dirty="0" smtClean="0"/>
              <a:t>L’article 58-5 de la LOLF confie à la cour des comptes la mission de certification des comptes de l’Etat, en assistance au parlement.</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548680"/>
            <a:ext cx="1777380" cy="1244166"/>
          </a:xfrm>
          <a:prstGeom prst="rect">
            <a:avLst/>
          </a:prstGeom>
        </p:spPr>
      </p:pic>
      <p:sp>
        <p:nvSpPr>
          <p:cNvPr id="6" name="Rectangle 5"/>
          <p:cNvSpPr/>
          <p:nvPr/>
        </p:nvSpPr>
        <p:spPr>
          <a:xfrm>
            <a:off x="704493" y="2060848"/>
            <a:ext cx="7578323" cy="3939540"/>
          </a:xfrm>
          <a:prstGeom prst="rect">
            <a:avLst/>
          </a:prstGeom>
        </p:spPr>
        <p:txBody>
          <a:bodyPr wrap="square">
            <a:spAutoFit/>
          </a:bodyPr>
          <a:lstStyle/>
          <a:p>
            <a:r>
              <a:rPr lang="fr-FR" sz="2200" dirty="0" smtClean="0"/>
              <a:t>Ceux-ci </a:t>
            </a:r>
            <a:r>
              <a:rPr lang="fr-FR" sz="2200" dirty="0"/>
              <a:t>se fondent sur l’analyse des risques de non atteinte des </a:t>
            </a:r>
            <a:r>
              <a:rPr lang="fr-FR" sz="2200" b="1" dirty="0">
                <a:solidFill>
                  <a:srgbClr val="FF0000"/>
                </a:solidFill>
              </a:rPr>
              <a:t>critères de qualité </a:t>
            </a:r>
            <a:r>
              <a:rPr lang="fr-FR" sz="2200" b="1" dirty="0" smtClean="0">
                <a:solidFill>
                  <a:srgbClr val="FF0000"/>
                </a:solidFill>
              </a:rPr>
              <a:t>comptable et </a:t>
            </a:r>
            <a:r>
              <a:rPr lang="fr-FR" sz="2200" b="1" dirty="0">
                <a:solidFill>
                  <a:srgbClr val="FF0000"/>
                </a:solidFill>
              </a:rPr>
              <a:t>sur les dispositifs de contrôle interne comptable (CIC)</a:t>
            </a:r>
            <a:r>
              <a:rPr lang="fr-FR" sz="2200" dirty="0">
                <a:solidFill>
                  <a:srgbClr val="FF0000"/>
                </a:solidFill>
              </a:rPr>
              <a:t> </a:t>
            </a:r>
            <a:r>
              <a:rPr lang="fr-FR" sz="2200" dirty="0" smtClean="0"/>
              <a:t>mis </a:t>
            </a:r>
            <a:r>
              <a:rPr lang="fr-FR" sz="2200" dirty="0"/>
              <a:t>en œuvre au sein de chaque ministère </a:t>
            </a:r>
            <a:r>
              <a:rPr lang="fr-FR" sz="2200" dirty="0" smtClean="0"/>
              <a:t>en général et le ministère de l’éducation nationale en particulier.</a:t>
            </a:r>
          </a:p>
          <a:p>
            <a:endParaRPr lang="fr-FR" sz="2000" b="1" dirty="0"/>
          </a:p>
          <a:p>
            <a:pPr marL="342900" indent="-342900">
              <a:buFont typeface="Symbol"/>
              <a:buChar char="Þ"/>
            </a:pPr>
            <a:r>
              <a:rPr lang="fr-FR" sz="2000" dirty="0" smtClean="0"/>
              <a:t>La cour des comptes certifie les comptes à la condition que ces derniers répondent à l’objectif de qualité comptable</a:t>
            </a:r>
          </a:p>
          <a:p>
            <a:endParaRPr lang="fr-FR" sz="2000" dirty="0" smtClean="0"/>
          </a:p>
          <a:p>
            <a:pPr marL="342900" indent="-342900">
              <a:buFont typeface="Symbol"/>
              <a:buChar char="Þ"/>
            </a:pPr>
            <a:r>
              <a:rPr lang="fr-FR" sz="2000" dirty="0" smtClean="0"/>
              <a:t>La qualité comptable est appréhendée par la cour dans une logique globale : du gestionnaire au comptable en s’appuyant sur le contrôle interne</a:t>
            </a:r>
            <a:endParaRPr lang="fr-FR" sz="2000" dirty="0"/>
          </a:p>
        </p:txBody>
      </p:sp>
      <p:sp>
        <p:nvSpPr>
          <p:cNvPr id="8" name="Rectangle 7"/>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7</a:t>
            </a:fld>
            <a:endParaRPr lang="fr-FR"/>
          </a:p>
        </p:txBody>
      </p:sp>
      <p:sp>
        <p:nvSpPr>
          <p:cNvPr id="9" name="Rectangle 8"/>
          <p:cNvSpPr/>
          <p:nvPr/>
        </p:nvSpPr>
        <p:spPr>
          <a:xfrm>
            <a:off x="323528" y="6372781"/>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318364785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92" y="548680"/>
            <a:ext cx="1777380" cy="1244166"/>
          </a:xfrm>
          <a:prstGeom prst="rect">
            <a:avLst/>
          </a:prstGeom>
        </p:spPr>
      </p:pic>
      <p:sp>
        <p:nvSpPr>
          <p:cNvPr id="6" name="Rectangle 5"/>
          <p:cNvSpPr/>
          <p:nvPr/>
        </p:nvSpPr>
        <p:spPr>
          <a:xfrm>
            <a:off x="395826" y="563805"/>
            <a:ext cx="6516261" cy="954107"/>
          </a:xfrm>
          <a:prstGeom prst="rect">
            <a:avLst/>
          </a:prstGeom>
        </p:spPr>
        <p:txBody>
          <a:bodyPr wrap="square">
            <a:spAutoFit/>
          </a:bodyPr>
          <a:lstStyle/>
          <a:p>
            <a:pPr algn="ctr"/>
            <a:r>
              <a:rPr lang="fr-FR" sz="2800" b="1" u="sng" dirty="0" smtClean="0">
                <a:solidFill>
                  <a:schemeClr val="accent5">
                    <a:lumMod val="75000"/>
                  </a:schemeClr>
                </a:solidFill>
              </a:rPr>
              <a:t>Certification des comptes de l’Etat </a:t>
            </a:r>
          </a:p>
          <a:p>
            <a:pPr algn="ctr"/>
            <a:r>
              <a:rPr lang="fr-FR" sz="2800" b="1" u="sng" dirty="0" smtClean="0">
                <a:solidFill>
                  <a:schemeClr val="accent5">
                    <a:lumMod val="75000"/>
                  </a:schemeClr>
                </a:solidFill>
              </a:rPr>
              <a:t>au titre de l’année 2012</a:t>
            </a:r>
            <a:endParaRPr lang="fr-FR" sz="2800" dirty="0" smtClean="0">
              <a:solidFill>
                <a:schemeClr val="accent5">
                  <a:lumMod val="75000"/>
                </a:schemeClr>
              </a:solidFill>
            </a:endParaRPr>
          </a:p>
        </p:txBody>
      </p:sp>
      <p:sp>
        <p:nvSpPr>
          <p:cNvPr id="7" name="Rectangle 6"/>
          <p:cNvSpPr/>
          <p:nvPr/>
        </p:nvSpPr>
        <p:spPr>
          <a:xfrm>
            <a:off x="366983" y="2204864"/>
            <a:ext cx="8525497" cy="3323987"/>
          </a:xfrm>
          <a:prstGeom prst="rect">
            <a:avLst/>
          </a:prstGeom>
        </p:spPr>
        <p:txBody>
          <a:bodyPr wrap="square">
            <a:spAutoFit/>
          </a:bodyPr>
          <a:lstStyle/>
          <a:p>
            <a:r>
              <a:rPr lang="fr-FR" sz="2200" dirty="0" smtClean="0"/>
              <a:t>« La </a:t>
            </a:r>
            <a:r>
              <a:rPr lang="fr-FR" sz="2200" dirty="0"/>
              <a:t>Cour certifie qu’au regard des règles et principes comptables</a:t>
            </a:r>
          </a:p>
          <a:p>
            <a:r>
              <a:rPr lang="fr-FR" sz="2200" dirty="0"/>
              <a:t>qui lui sont applicables, le compte général de l’État de l’exercice </a:t>
            </a:r>
            <a:r>
              <a:rPr lang="fr-FR" sz="2200" dirty="0" smtClean="0"/>
              <a:t>clos le </a:t>
            </a:r>
            <a:r>
              <a:rPr lang="fr-FR" sz="2200" dirty="0"/>
              <a:t>31 décembre 2012 et arrêté le 21 mai 2013 est régulier et </a:t>
            </a:r>
            <a:r>
              <a:rPr lang="fr-FR" sz="2200" dirty="0" smtClean="0"/>
              <a:t>sincère et </a:t>
            </a:r>
            <a:r>
              <a:rPr lang="fr-FR" sz="2200" dirty="0"/>
              <a:t>donne une image fidèle de la situation financière et du </a:t>
            </a:r>
            <a:r>
              <a:rPr lang="fr-FR" sz="2200" dirty="0" smtClean="0"/>
              <a:t>patrimoine de </a:t>
            </a:r>
            <a:r>
              <a:rPr lang="fr-FR" sz="2200" dirty="0"/>
              <a:t>l’État, </a:t>
            </a:r>
            <a:r>
              <a:rPr lang="fr-FR" sz="2200" u="sng" dirty="0"/>
              <a:t>sous sept réserves – dont cinq revêtent un caractère </a:t>
            </a:r>
            <a:r>
              <a:rPr lang="fr-FR" sz="2200" u="sng" dirty="0" smtClean="0"/>
              <a:t>substantiel »</a:t>
            </a:r>
          </a:p>
          <a:p>
            <a:endParaRPr lang="fr-FR" sz="2000" b="1" dirty="0"/>
          </a:p>
          <a:p>
            <a:r>
              <a:rPr lang="fr-FR" sz="2000" b="1" i="1" dirty="0" smtClean="0">
                <a:solidFill>
                  <a:srgbClr val="C00000"/>
                </a:solidFill>
              </a:rPr>
              <a:t>Réserve n°2 =&gt;  les </a:t>
            </a:r>
            <a:r>
              <a:rPr lang="fr-FR" sz="2000" b="1" i="1" dirty="0">
                <a:solidFill>
                  <a:srgbClr val="C00000"/>
                </a:solidFill>
              </a:rPr>
              <a:t>insuffisantes effectivité et efficacité </a:t>
            </a:r>
            <a:r>
              <a:rPr lang="fr-FR" sz="2000" b="1" i="1" dirty="0" smtClean="0">
                <a:solidFill>
                  <a:srgbClr val="C00000"/>
                </a:solidFill>
              </a:rPr>
              <a:t>des dispositifs </a:t>
            </a:r>
            <a:r>
              <a:rPr lang="fr-FR" sz="2000" b="1" i="1" dirty="0">
                <a:solidFill>
                  <a:srgbClr val="C00000"/>
                </a:solidFill>
              </a:rPr>
              <a:t>ministériels de contrôle interne et d’audit interne, </a:t>
            </a:r>
            <a:r>
              <a:rPr lang="fr-FR" sz="2000" b="1" i="1" dirty="0" smtClean="0">
                <a:solidFill>
                  <a:srgbClr val="C00000"/>
                </a:solidFill>
              </a:rPr>
              <a:t>en dehors </a:t>
            </a:r>
            <a:r>
              <a:rPr lang="fr-FR" sz="2000" b="1" i="1" dirty="0">
                <a:solidFill>
                  <a:srgbClr val="C00000"/>
                </a:solidFill>
              </a:rPr>
              <a:t>de ceux relatifs au processus de la dette </a:t>
            </a:r>
            <a:r>
              <a:rPr lang="fr-FR" sz="2000" b="1" i="1" dirty="0" smtClean="0">
                <a:solidFill>
                  <a:srgbClr val="C00000"/>
                </a:solidFill>
              </a:rPr>
              <a:t>financière, conduisent </a:t>
            </a:r>
            <a:r>
              <a:rPr lang="fr-FR" sz="2000" b="1" i="1" dirty="0">
                <a:solidFill>
                  <a:srgbClr val="C00000"/>
                </a:solidFill>
              </a:rPr>
              <a:t>la Cour à maintenir une réserve </a:t>
            </a:r>
            <a:r>
              <a:rPr lang="fr-FR" sz="2000" b="1" i="1" dirty="0" smtClean="0">
                <a:solidFill>
                  <a:srgbClr val="C00000"/>
                </a:solidFill>
              </a:rPr>
              <a:t>substantielle.</a:t>
            </a:r>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8</a:t>
            </a:fld>
            <a:endParaRPr lang="fr-FR"/>
          </a:p>
        </p:txBody>
      </p:sp>
      <p:sp>
        <p:nvSpPr>
          <p:cNvPr id="9" name="Rectangle 8"/>
          <p:cNvSpPr/>
          <p:nvPr/>
        </p:nvSpPr>
        <p:spPr>
          <a:xfrm>
            <a:off x="323528" y="6389712"/>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424917334"/>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568952"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865" y="442684"/>
            <a:ext cx="2146074" cy="1512168"/>
          </a:xfrm>
          <a:prstGeom prst="rect">
            <a:avLst/>
          </a:prstGeom>
        </p:spPr>
      </p:pic>
      <p:sp>
        <p:nvSpPr>
          <p:cNvPr id="6" name="ZoneTexte 5"/>
          <p:cNvSpPr txBox="1"/>
          <p:nvPr/>
        </p:nvSpPr>
        <p:spPr>
          <a:xfrm>
            <a:off x="3131840" y="433722"/>
            <a:ext cx="5400600" cy="1938992"/>
          </a:xfrm>
          <a:prstGeom prst="rect">
            <a:avLst/>
          </a:prstGeom>
          <a:noFill/>
        </p:spPr>
        <p:txBody>
          <a:bodyPr wrap="square" rtlCol="0">
            <a:spAutoFit/>
          </a:bodyPr>
          <a:lstStyle/>
          <a:p>
            <a:r>
              <a:rPr lang="fr-FR" sz="2000" dirty="0" smtClean="0"/>
              <a:t>-  L’article 170 du décret n°2012-1246 du 7 novembre 2012 relatif à la </a:t>
            </a:r>
            <a:r>
              <a:rPr lang="fr-FR" sz="2000" dirty="0" smtClean="0">
                <a:solidFill>
                  <a:srgbClr val="C00000"/>
                </a:solidFill>
              </a:rPr>
              <a:t>gestion budgétaire et comptable publique (GBCP)</a:t>
            </a:r>
            <a:r>
              <a:rPr lang="fr-FR" sz="2000" dirty="0" smtClean="0"/>
              <a:t> rend obligatoire la mise en place de dispositifs de contrôle interne comptable afin de maîtriser les risques afférents à la poursuite des objectifs de qualité comptable.</a:t>
            </a:r>
            <a:endParaRPr lang="fr-FR" sz="2000" dirty="0"/>
          </a:p>
        </p:txBody>
      </p:sp>
      <p:sp>
        <p:nvSpPr>
          <p:cNvPr id="7" name="ZoneTexte 6"/>
          <p:cNvSpPr txBox="1"/>
          <p:nvPr/>
        </p:nvSpPr>
        <p:spPr>
          <a:xfrm>
            <a:off x="478906" y="2780928"/>
            <a:ext cx="8327678" cy="3477875"/>
          </a:xfrm>
          <a:prstGeom prst="rect">
            <a:avLst/>
          </a:prstGeom>
          <a:noFill/>
        </p:spPr>
        <p:txBody>
          <a:bodyPr wrap="square" rtlCol="0">
            <a:spAutoFit/>
          </a:bodyPr>
          <a:lstStyle/>
          <a:p>
            <a:pPr marL="285750" indent="-285750">
              <a:buFontTx/>
              <a:buChar char="-"/>
            </a:pPr>
            <a:r>
              <a:rPr lang="fr-FR" sz="2000" dirty="0" smtClean="0"/>
              <a:t>Le décret GBCP définit également la qualité comptable en application de l’article 47-2 de la constitution qui fixe un objectif de régularité, de sincérité et de fidélité des comptes publics, ainsi que l’article 27 de la LOLF.</a:t>
            </a:r>
          </a:p>
          <a:p>
            <a:pPr marL="285750" indent="-285750">
              <a:buFontTx/>
              <a:buChar char="-"/>
            </a:pPr>
            <a:endParaRPr lang="fr-FR" sz="2000" dirty="0"/>
          </a:p>
          <a:p>
            <a:pPr marL="285750" indent="-285750">
              <a:buFontTx/>
              <a:buChar char="-"/>
            </a:pPr>
            <a:r>
              <a:rPr lang="fr-FR" sz="2000" dirty="0" smtClean="0"/>
              <a:t>La qualité comptable, dont les principes sont déclinés dans le texte, est posée </a:t>
            </a:r>
            <a:r>
              <a:rPr lang="fr-FR" sz="2000" u="sng" dirty="0" smtClean="0"/>
              <a:t>comme une obligation qui doit irriguer l’ensemble de la gestion des administrations publiques</a:t>
            </a:r>
            <a:r>
              <a:rPr lang="fr-FR" sz="2000" dirty="0" smtClean="0"/>
              <a:t>.  </a:t>
            </a:r>
          </a:p>
          <a:p>
            <a:pPr marL="285750" indent="-285750">
              <a:buFontTx/>
              <a:buChar char="-"/>
            </a:pPr>
            <a:endParaRPr lang="fr-FR" sz="2000" dirty="0"/>
          </a:p>
          <a:p>
            <a:pPr marL="285750" indent="-285750">
              <a:buFontTx/>
              <a:buChar char="-"/>
            </a:pPr>
            <a:r>
              <a:rPr lang="fr-FR" sz="2000" dirty="0" smtClean="0"/>
              <a:t>L’article 57 du décret sur la GBCP fonde juridiquement les </a:t>
            </a:r>
            <a:r>
              <a:rPr lang="fr-FR" sz="2000" b="1" u="sng" dirty="0" smtClean="0">
                <a:solidFill>
                  <a:srgbClr val="C00000"/>
                </a:solidFill>
              </a:rPr>
              <a:t>10 critères </a:t>
            </a:r>
            <a:r>
              <a:rPr lang="fr-FR" sz="2000" dirty="0" smtClean="0"/>
              <a:t>de la qualité comptable qui permettent de concrétiser l’objectif général de qualité comptable</a:t>
            </a:r>
            <a:endParaRPr lang="fr-FR" sz="2000" dirty="0"/>
          </a:p>
        </p:txBody>
      </p:sp>
      <p:sp>
        <p:nvSpPr>
          <p:cNvPr id="2" name="Espace réservé du numéro de diapositive 1"/>
          <p:cNvSpPr>
            <a:spLocks noGrp="1"/>
          </p:cNvSpPr>
          <p:nvPr>
            <p:ph type="sldNum" sz="quarter" idx="12"/>
          </p:nvPr>
        </p:nvSpPr>
        <p:spPr/>
        <p:txBody>
          <a:bodyPr/>
          <a:lstStyle/>
          <a:p>
            <a:fld id="{F9CE1214-D67D-47E3-87C5-8F82D27BF67C}" type="slidenum">
              <a:rPr lang="fr-FR" smtClean="0"/>
              <a:t>9</a:t>
            </a:fld>
            <a:endParaRPr lang="fr-FR"/>
          </a:p>
        </p:txBody>
      </p:sp>
      <p:sp>
        <p:nvSpPr>
          <p:cNvPr id="9" name="Rectangle 8"/>
          <p:cNvSpPr/>
          <p:nvPr/>
        </p:nvSpPr>
        <p:spPr>
          <a:xfrm>
            <a:off x="323528" y="6381328"/>
            <a:ext cx="44644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Environnement </a:t>
            </a:r>
            <a:r>
              <a:rPr lang="fr-FR" sz="1600" b="1" dirty="0">
                <a:solidFill>
                  <a:schemeClr val="tx1"/>
                </a:solidFill>
              </a:rPr>
              <a:t>réglementaire et enjeux du CIC</a:t>
            </a:r>
          </a:p>
        </p:txBody>
      </p:sp>
    </p:spTree>
    <p:extLst>
      <p:ext uri="{BB962C8B-B14F-4D97-AF65-F5344CB8AC3E}">
        <p14:creationId xmlns:p14="http://schemas.microsoft.com/office/powerpoint/2010/main" val="39110114"/>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3744</TotalTime>
  <Words>4635</Words>
  <Application>Microsoft Office PowerPoint</Application>
  <PresentationFormat>Affichage à l'écran (4:3)</PresentationFormat>
  <Paragraphs>612</Paragraphs>
  <Slides>59</Slides>
  <Notes>5</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Thème Office</vt:lpstr>
      <vt:lpstr>Présentation PowerPoint</vt:lpstr>
      <vt:lpstr> 1 – Propos introductifs   2 - Environnement réglementaire et enjeux  3 - Le contrôle interne comptable : concepts de base                                    -  Définition et périmètre du contrôle interne comptable                                    -  Principales caractéristiques du dispositif du contrôle interne  4 - La cartographie des risques et plan d’action  5- Les trois leviers de la démarche de contrôle interne comptable             - Levier 1 =&gt; L’organisation des acteurs et des contrôles             - Levier 2 =&gt; La documentation des acteurs, des procédures et des risques             - Levier 3 =&gt; La traçabilité des opérations financières  6 - Rappel de l’organisation et animation du CIC dans l’académie   7 -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RIVIERE</dc:creator>
  <cp:lastModifiedBy>NICOLAS RIVIERE</cp:lastModifiedBy>
  <cp:revision>686</cp:revision>
  <cp:lastPrinted>2013-06-14T14:45:36Z</cp:lastPrinted>
  <dcterms:created xsi:type="dcterms:W3CDTF">2013-04-16T07:39:48Z</dcterms:created>
  <dcterms:modified xsi:type="dcterms:W3CDTF">2013-06-21T07:34:48Z</dcterms:modified>
</cp:coreProperties>
</file>