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handoutMasterIdLst>
    <p:handoutMasterId r:id="rId59"/>
  </p:handoutMasterIdLst>
  <p:sldIdLst>
    <p:sldId id="257" r:id="rId2"/>
    <p:sldId id="261" r:id="rId3"/>
    <p:sldId id="358" r:id="rId4"/>
    <p:sldId id="361" r:id="rId5"/>
    <p:sldId id="362" r:id="rId6"/>
    <p:sldId id="364" r:id="rId7"/>
    <p:sldId id="365" r:id="rId8"/>
    <p:sldId id="334" r:id="rId9"/>
    <p:sldId id="335" r:id="rId10"/>
    <p:sldId id="336" r:id="rId11"/>
    <p:sldId id="337" r:id="rId12"/>
    <p:sldId id="338" r:id="rId13"/>
    <p:sldId id="339" r:id="rId14"/>
    <p:sldId id="340" r:id="rId15"/>
    <p:sldId id="341" r:id="rId16"/>
    <p:sldId id="342" r:id="rId17"/>
    <p:sldId id="343" r:id="rId18"/>
    <p:sldId id="344" r:id="rId19"/>
    <p:sldId id="359" r:id="rId20"/>
    <p:sldId id="345" r:id="rId21"/>
    <p:sldId id="374" r:id="rId22"/>
    <p:sldId id="346" r:id="rId23"/>
    <p:sldId id="347" r:id="rId24"/>
    <p:sldId id="348" r:id="rId25"/>
    <p:sldId id="349" r:id="rId26"/>
    <p:sldId id="350" r:id="rId27"/>
    <p:sldId id="351" r:id="rId28"/>
    <p:sldId id="352" r:id="rId29"/>
    <p:sldId id="354" r:id="rId30"/>
    <p:sldId id="355" r:id="rId31"/>
    <p:sldId id="356" r:id="rId32"/>
    <p:sldId id="375" r:id="rId33"/>
    <p:sldId id="376" r:id="rId34"/>
    <p:sldId id="370" r:id="rId35"/>
    <p:sldId id="368" r:id="rId36"/>
    <p:sldId id="371" r:id="rId37"/>
    <p:sldId id="303" r:id="rId38"/>
    <p:sldId id="307" r:id="rId39"/>
    <p:sldId id="308" r:id="rId40"/>
    <p:sldId id="310" r:id="rId41"/>
    <p:sldId id="312" r:id="rId42"/>
    <p:sldId id="313" r:id="rId43"/>
    <p:sldId id="314" r:id="rId44"/>
    <p:sldId id="372" r:id="rId45"/>
    <p:sldId id="306" r:id="rId46"/>
    <p:sldId id="304" r:id="rId47"/>
    <p:sldId id="318" r:id="rId48"/>
    <p:sldId id="322" r:id="rId49"/>
    <p:sldId id="323" r:id="rId50"/>
    <p:sldId id="324" r:id="rId51"/>
    <p:sldId id="332" r:id="rId52"/>
    <p:sldId id="326" r:id="rId53"/>
    <p:sldId id="325" r:id="rId54"/>
    <p:sldId id="328" r:id="rId55"/>
    <p:sldId id="329" r:id="rId56"/>
    <p:sldId id="373" r:id="rId57"/>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15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09A7406-AB4F-475C-B049-C6EDD6686546}" type="datetimeFigureOut">
              <a:rPr lang="fr-FR" smtClean="0"/>
              <a:t>22/05/2014</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B31868F-1CE2-4530-AE0C-B663AC7E2B2E}" type="slidenum">
              <a:rPr lang="fr-FR" smtClean="0"/>
              <a:t>‹N°›</a:t>
            </a:fld>
            <a:endParaRPr lang="fr-FR"/>
          </a:p>
        </p:txBody>
      </p:sp>
    </p:spTree>
    <p:extLst>
      <p:ext uri="{BB962C8B-B14F-4D97-AF65-F5344CB8AC3E}">
        <p14:creationId xmlns:p14="http://schemas.microsoft.com/office/powerpoint/2010/main" val="3348643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C75955A-85F3-4D13-B1F3-0D4ECB0FC6DF}" type="datetimeFigureOut">
              <a:rPr lang="fr-FR" smtClean="0"/>
              <a:t>22/05/2014</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95A792D-8CB8-486A-B6AA-099B1A5CD753}" type="slidenum">
              <a:rPr lang="fr-FR" smtClean="0"/>
              <a:t>‹N°›</a:t>
            </a:fld>
            <a:endParaRPr lang="fr-FR"/>
          </a:p>
        </p:txBody>
      </p:sp>
    </p:spTree>
    <p:extLst>
      <p:ext uri="{BB962C8B-B14F-4D97-AF65-F5344CB8AC3E}">
        <p14:creationId xmlns:p14="http://schemas.microsoft.com/office/powerpoint/2010/main" val="3403373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B5209E-496F-4BE2-B5FB-086A5A9BA4CA}" type="slidenum">
              <a:rPr lang="fr-FR" altLang="fr-FR"/>
              <a:pPr/>
              <a:t>1</a:t>
            </a:fld>
            <a:endParaRPr lang="fr-FR" altLang="fr-FR"/>
          </a:p>
        </p:txBody>
      </p:sp>
      <p:sp>
        <p:nvSpPr>
          <p:cNvPr id="6146" name="Rectangle 2"/>
          <p:cNvSpPr>
            <a:spLocks noGrp="1" noRot="1" noChangeAspect="1" noChangeArrowheads="1" noTextEdit="1"/>
          </p:cNvSpPr>
          <p:nvPr>
            <p:ph type="sldImg"/>
          </p:nvPr>
        </p:nvSpPr>
        <p:spPr>
          <a:xfrm>
            <a:off x="917575" y="744538"/>
            <a:ext cx="4962525" cy="3722687"/>
          </a:xfrm>
          <a:ln/>
        </p:spPr>
      </p:sp>
      <p:sp>
        <p:nvSpPr>
          <p:cNvPr id="6147" name="Rectangle 3"/>
          <p:cNvSpPr>
            <a:spLocks noGrp="1" noChangeArrowheads="1"/>
          </p:cNvSpPr>
          <p:nvPr>
            <p:ph type="body" idx="1"/>
          </p:nvPr>
        </p:nvSpPr>
        <p:spPr>
          <a:xfrm>
            <a:off x="708026" y="4602164"/>
            <a:ext cx="5597525" cy="4738686"/>
          </a:xfrm>
        </p:spPr>
        <p:txBody>
          <a:bodyPr/>
          <a:lstStyle/>
          <a:p>
            <a:endParaRPr lang="fr-FR" altLang="fr-FR" dirty="0">
              <a:sym typeface="Wingdings" pitchFamily="2" charset="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19</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19</a:t>
            </a:fld>
            <a:endParaRPr lang="fr-FR" altLang="fr-FR" sz="1200" b="0">
              <a:latin typeface="Calibri" pitchFamily="34" charset="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24</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24</a:t>
            </a:fld>
            <a:endParaRPr lang="fr-FR" altLang="fr-FR" sz="1200" b="0">
              <a:latin typeface="Calibri" pitchFamily="34"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34</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34</a:t>
            </a:fld>
            <a:endParaRPr lang="fr-FR" altLang="fr-FR" sz="1200" b="0">
              <a:latin typeface="Calibri" pitchFamily="34"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35</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35</a:t>
            </a:fld>
            <a:endParaRPr lang="fr-FR" altLang="fr-FR" sz="1200" b="0">
              <a:latin typeface="Calibri" pitchFamily="34"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36</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36</a:t>
            </a:fld>
            <a:endParaRPr lang="fr-FR" altLang="fr-FR" sz="1200" b="0">
              <a:latin typeface="Calibri" pitchFamily="34" charset="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37</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37</a:t>
            </a:fld>
            <a:endParaRPr lang="fr-FR" altLang="fr-FR" sz="1200" b="0">
              <a:latin typeface="Calibri" pitchFamily="34" charset="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38</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38</a:t>
            </a:fld>
            <a:endParaRPr lang="fr-FR" altLang="fr-FR" sz="1200" b="0">
              <a:latin typeface="Calibri" pitchFamily="34" charset="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39</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39</a:t>
            </a:fld>
            <a:endParaRPr lang="fr-FR" altLang="fr-FR" sz="1200" b="0">
              <a:latin typeface="Calibri" pitchFamily="34" charset="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40</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40</a:t>
            </a:fld>
            <a:endParaRPr lang="fr-FR" altLang="fr-FR" sz="1200" b="0">
              <a:latin typeface="Calibri" pitchFamily="34"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41</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41</a:t>
            </a:fld>
            <a:endParaRPr lang="fr-FR" altLang="fr-FR" sz="1200" b="0">
              <a:latin typeface="Calibri" pitchFamily="34"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2</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2</a:t>
            </a:fld>
            <a:endParaRPr lang="fr-FR" altLang="fr-FR" sz="1200" b="0">
              <a:latin typeface="Calibri" pitchFamily="34"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42</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42</a:t>
            </a:fld>
            <a:endParaRPr lang="fr-FR" altLang="fr-FR" sz="1200" b="0">
              <a:latin typeface="Calibri" pitchFamily="34"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43</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43</a:t>
            </a:fld>
            <a:endParaRPr lang="fr-FR" altLang="fr-FR" sz="1200" b="0">
              <a:latin typeface="Calibri" pitchFamily="34" charset="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44</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44</a:t>
            </a:fld>
            <a:endParaRPr lang="fr-FR" altLang="fr-FR" sz="1200" b="0">
              <a:latin typeface="Calibri" pitchFamily="34" charset="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45</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45</a:t>
            </a:fld>
            <a:endParaRPr lang="fr-FR" altLang="fr-FR" sz="1200" b="0">
              <a:latin typeface="Calibri" pitchFamily="34" charset="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46</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46</a:t>
            </a:fld>
            <a:endParaRPr lang="fr-FR" altLang="fr-FR" sz="1200" b="0">
              <a:latin typeface="Calibri" pitchFamily="34" charset="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47</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47</a:t>
            </a:fld>
            <a:endParaRPr lang="fr-FR" altLang="fr-FR" sz="1200" b="0">
              <a:latin typeface="Calibri" pitchFamily="34" charset="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48</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48</a:t>
            </a:fld>
            <a:endParaRPr lang="fr-FR" altLang="fr-FR" sz="1200" b="0">
              <a:latin typeface="Calibri" pitchFamily="34" charset="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49</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49</a:t>
            </a:fld>
            <a:endParaRPr lang="fr-FR" altLang="fr-FR" sz="1200" b="0">
              <a:latin typeface="Calibri" pitchFamily="34" charset="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50</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50</a:t>
            </a:fld>
            <a:endParaRPr lang="fr-FR" altLang="fr-FR" sz="1200" b="0">
              <a:latin typeface="Calibri" pitchFamily="34" charset="0"/>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51</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51</a:t>
            </a:fld>
            <a:endParaRPr lang="fr-FR" altLang="fr-FR" sz="1200" b="0">
              <a:latin typeface="Calibri" pitchFamily="34"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3</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3</a:t>
            </a:fld>
            <a:endParaRPr lang="fr-FR" altLang="fr-FR" sz="1200" b="0">
              <a:latin typeface="Calibri" pitchFamily="34" charset="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52</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52</a:t>
            </a:fld>
            <a:endParaRPr lang="fr-FR" altLang="fr-FR" sz="1200" b="0">
              <a:latin typeface="Calibri" pitchFamily="34" charset="0"/>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53</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53</a:t>
            </a:fld>
            <a:endParaRPr lang="fr-FR" altLang="fr-FR" sz="1200" b="0">
              <a:latin typeface="Calibri" pitchFamily="34" charset="0"/>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54</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54</a:t>
            </a:fld>
            <a:endParaRPr lang="fr-FR" altLang="fr-FR" sz="1200" b="0">
              <a:latin typeface="Calibri" pitchFamily="34" charset="0"/>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55</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55</a:t>
            </a:fld>
            <a:endParaRPr lang="fr-FR" altLang="fr-FR" sz="1200" b="0">
              <a:latin typeface="Calibri" pitchFamily="34" charset="0"/>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56</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56</a:t>
            </a:fld>
            <a:endParaRPr lang="fr-FR" altLang="fr-FR" sz="1200" b="0">
              <a:latin typeface="Calibri" pitchFamily="34"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4</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4</a:t>
            </a:fld>
            <a:endParaRPr lang="fr-FR" altLang="fr-FR" sz="1200" b="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5</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5</a:t>
            </a:fld>
            <a:endParaRPr lang="fr-FR" altLang="fr-FR" sz="1200" b="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6</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6</a:t>
            </a:fld>
            <a:endParaRPr lang="fr-FR" altLang="fr-FR" sz="1200" b="0">
              <a:latin typeface="Calibri" pitchFamily="34"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2440ED8-F864-4C2D-A54C-486325617245}" type="slidenum">
              <a:rPr lang="fr-FR" altLang="fr-FR"/>
              <a:pPr/>
              <a:t>7</a:t>
            </a:fld>
            <a:endParaRPr lang="fr-FR" altLang="fr-FR"/>
          </a:p>
        </p:txBody>
      </p:sp>
      <p:sp>
        <p:nvSpPr>
          <p:cNvPr id="36866" name="Rectangle 7"/>
          <p:cNvSpPr txBox="1">
            <a:spLocks noGrp="1" noChangeArrowheads="1"/>
          </p:cNvSpPr>
          <p:nvPr/>
        </p:nvSpPr>
        <p:spPr bwMode="auto">
          <a:xfrm>
            <a:off x="3848100" y="9428164"/>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66" tIns="44883" rIns="89766" bIns="44883" anchor="b"/>
          <a:lstStyle>
            <a:lvl1pPr defTabSz="898525">
              <a:spcBef>
                <a:spcPct val="0"/>
              </a:spcBef>
              <a:defRPr sz="2400">
                <a:solidFill>
                  <a:schemeClr val="tx1"/>
                </a:solidFill>
                <a:latin typeface="Times New Roman" pitchFamily="18" charset="0"/>
              </a:defRPr>
            </a:lvl1pPr>
            <a:lvl2pPr marL="37236400" indent="-36787138" defTabSz="898525">
              <a:spcBef>
                <a:spcPct val="0"/>
              </a:spcBef>
              <a:defRPr sz="2400">
                <a:solidFill>
                  <a:schemeClr val="tx1"/>
                </a:solidFill>
                <a:latin typeface="Times New Roman" pitchFamily="18" charset="0"/>
              </a:defRPr>
            </a:lvl2pPr>
            <a:lvl3pPr marL="50753963" indent="-49855438" defTabSz="898525">
              <a:spcBef>
                <a:spcPct val="0"/>
              </a:spcBef>
              <a:defRPr sz="2400">
                <a:solidFill>
                  <a:schemeClr val="tx1"/>
                </a:solidFill>
                <a:latin typeface="Times New Roman" pitchFamily="18" charset="0"/>
              </a:defRPr>
            </a:lvl3pPr>
            <a:lvl4pPr>
              <a:spcBef>
                <a:spcPct val="0"/>
              </a:spcBef>
              <a:defRPr sz="2400">
                <a:solidFill>
                  <a:schemeClr val="tx1"/>
                </a:solidFill>
                <a:latin typeface="Times New Roman" pitchFamily="18" charset="0"/>
              </a:defRPr>
            </a:lvl4pPr>
            <a:lvl5pPr>
              <a:spcBef>
                <a:spcPct val="0"/>
              </a:spcBef>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r"/>
            <a:fld id="{E9AEF2E2-96CA-4D72-9DBE-EE82A2F50883}" type="slidenum">
              <a:rPr lang="fr-FR" altLang="fr-FR" sz="1200" b="0">
                <a:latin typeface="Calibri" pitchFamily="34" charset="0"/>
                <a:cs typeface="Arial" charset="0"/>
              </a:rPr>
              <a:pPr algn="r"/>
              <a:t>7</a:t>
            </a:fld>
            <a:endParaRPr lang="fr-FR" altLang="fr-FR" sz="1200" b="0">
              <a:latin typeface="Calibri" pitchFamily="34"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E745DEC-7DD3-4A44-A9FA-CD2573691C7E}" type="slidenum">
              <a:rPr lang="fr-FR" smtClean="0"/>
              <a:t>10</a:t>
            </a:fld>
            <a:endParaRPr lang="fr-FR"/>
          </a:p>
        </p:txBody>
      </p:sp>
    </p:spTree>
    <p:extLst>
      <p:ext uri="{BB962C8B-B14F-4D97-AF65-F5344CB8AC3E}">
        <p14:creationId xmlns:p14="http://schemas.microsoft.com/office/powerpoint/2010/main" val="3981800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E745DEC-7DD3-4A44-A9FA-CD2573691C7E}" type="slidenum">
              <a:rPr lang="fr-FR" smtClean="0"/>
              <a:t>14</a:t>
            </a:fld>
            <a:endParaRPr lang="fr-FR"/>
          </a:p>
        </p:txBody>
      </p:sp>
    </p:spTree>
    <p:extLst>
      <p:ext uri="{BB962C8B-B14F-4D97-AF65-F5344CB8AC3E}">
        <p14:creationId xmlns:p14="http://schemas.microsoft.com/office/powerpoint/2010/main" val="756959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3646341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2647107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3128636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27911651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457200" y="6356350"/>
            <a:ext cx="2133600" cy="365125"/>
          </a:xfrm>
          <a:prstGeom prst="rect">
            <a:avLst/>
          </a:prstGeom>
        </p:spPr>
        <p:txBody>
          <a:bodyPr/>
          <a:lstStyle/>
          <a:p>
            <a:endParaRPr lang="fr-FR"/>
          </a:p>
        </p:txBody>
      </p:sp>
      <p:sp>
        <p:nvSpPr>
          <p:cNvPr id="8" name="Espace réservé du pied de page 7"/>
          <p:cNvSpPr>
            <a:spLocks noGrp="1"/>
          </p:cNvSpPr>
          <p:nvPr>
            <p:ph type="ftr" sz="quarter" idx="11"/>
          </p:nvPr>
        </p:nvSpPr>
        <p:spPr>
          <a:xfrm>
            <a:off x="3124200" y="6356350"/>
            <a:ext cx="2895600" cy="365125"/>
          </a:xfrm>
          <a:prstGeom prst="rect">
            <a:avLst/>
          </a:prstGeom>
        </p:spPr>
        <p:txBody>
          <a:bodyPr/>
          <a:lstStyle/>
          <a:p>
            <a:endParaRPr lang="fr-FR"/>
          </a:p>
        </p:txBody>
      </p:sp>
      <p:sp>
        <p:nvSpPr>
          <p:cNvPr id="9" name="Espace réservé du numéro de diapositive 8"/>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3815694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a:xfrm>
            <a:off x="457200" y="6356350"/>
            <a:ext cx="2133600" cy="365125"/>
          </a:xfrm>
          <a:prstGeom prst="rect">
            <a:avLst/>
          </a:prstGeom>
        </p:spPr>
        <p:txBody>
          <a:bodyPr/>
          <a:lstStyle/>
          <a:p>
            <a:endParaRPr lang="fr-FR"/>
          </a:p>
        </p:txBody>
      </p:sp>
      <p:sp>
        <p:nvSpPr>
          <p:cNvPr id="4" name="Espace réservé du pied de page 3"/>
          <p:cNvSpPr>
            <a:spLocks noGrp="1"/>
          </p:cNvSpPr>
          <p:nvPr>
            <p:ph type="ftr" sz="quarter" idx="11"/>
          </p:nvPr>
        </p:nvSpPr>
        <p:spPr>
          <a:xfrm>
            <a:off x="3124200" y="6356350"/>
            <a:ext cx="2895600" cy="365125"/>
          </a:xfrm>
          <a:prstGeom prst="rect">
            <a:avLst/>
          </a:prstGeom>
        </p:spPr>
        <p:txBody>
          <a:bodyPr/>
          <a:lstStyle/>
          <a:p>
            <a:endParaRPr lang="fr-FR"/>
          </a:p>
        </p:txBody>
      </p:sp>
      <p:sp>
        <p:nvSpPr>
          <p:cNvPr id="5" name="Espace réservé du numéro de diapositive 4"/>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21467464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6356350"/>
            <a:ext cx="2133600" cy="365125"/>
          </a:xfrm>
          <a:prstGeom prst="rect">
            <a:avLst/>
          </a:prstGeom>
        </p:spPr>
        <p:txBody>
          <a:bodyPr/>
          <a:lstStyle/>
          <a:p>
            <a:endParaRPr lang="fr-FR"/>
          </a:p>
        </p:txBody>
      </p:sp>
      <p:sp>
        <p:nvSpPr>
          <p:cNvPr id="3" name="Espace réservé du pied de page 2"/>
          <p:cNvSpPr>
            <a:spLocks noGrp="1"/>
          </p:cNvSpPr>
          <p:nvPr>
            <p:ph type="ftr" sz="quarter" idx="11"/>
          </p:nvPr>
        </p:nvSpPr>
        <p:spPr>
          <a:xfrm>
            <a:off x="3124200" y="6356350"/>
            <a:ext cx="2895600" cy="365125"/>
          </a:xfrm>
          <a:prstGeom prst="rect">
            <a:avLst/>
          </a:prstGeom>
        </p:spPr>
        <p:txBody>
          <a:bodyPr/>
          <a:lstStyle/>
          <a:p>
            <a:endParaRPr lang="fr-FR"/>
          </a:p>
        </p:txBody>
      </p:sp>
      <p:sp>
        <p:nvSpPr>
          <p:cNvPr id="4" name="Espace réservé du numéro de diapositive 3"/>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1137086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p:txBody>
          <a:bodyPr/>
          <a:lstStyle/>
          <a:p>
            <a:fld id="{9AA8A271-D230-4875-8F45-4DE70F02D152}" type="slidenum">
              <a:rPr lang="fr-FR" smtClean="0"/>
              <a:t>‹N°›</a:t>
            </a:fld>
            <a:endParaRPr lang="fr-FR"/>
          </a:p>
        </p:txBody>
      </p:sp>
    </p:spTree>
    <p:extLst>
      <p:ext uri="{BB962C8B-B14F-4D97-AF65-F5344CB8AC3E}">
        <p14:creationId xmlns:p14="http://schemas.microsoft.com/office/powerpoint/2010/main" val="203563440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a:xfrm>
            <a:off x="6553200" y="6381328"/>
            <a:ext cx="1905000" cy="324272"/>
          </a:xfrm>
        </p:spPr>
        <p:txBody>
          <a:bodyPr/>
          <a:lstStyle/>
          <a:p>
            <a:fld id="{28380593-0828-4E54-A593-391E6A4151D9}" type="slidenum">
              <a:rPr lang="fr-FR" altLang="fr-FR" smtClean="0"/>
              <a:pPr/>
              <a:t>‹N°›</a:t>
            </a:fld>
            <a:endParaRPr lang="fr-FR" altLang="fr-FR"/>
          </a:p>
        </p:txBody>
      </p:sp>
      <p:sp>
        <p:nvSpPr>
          <p:cNvPr id="8" name="Titre 7"/>
          <p:cNvSpPr>
            <a:spLocks noGrp="1"/>
          </p:cNvSpPr>
          <p:nvPr>
            <p:ph type="title"/>
          </p:nvPr>
        </p:nvSpPr>
        <p:spPr/>
        <p:txBody>
          <a:bodyPr/>
          <a:lstStyle/>
          <a:p>
            <a:r>
              <a:rPr lang="fr-FR" smtClean="0"/>
              <a:t>Modifiez le style du titre</a:t>
            </a:r>
            <a:endParaRPr lang="fr-FR"/>
          </a:p>
        </p:txBody>
      </p:sp>
    </p:spTree>
    <p:extLst>
      <p:ext uri="{BB962C8B-B14F-4D97-AF65-F5344CB8AC3E}">
        <p14:creationId xmlns:p14="http://schemas.microsoft.com/office/powerpoint/2010/main" val="7004334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auto">
          <a:xfrm>
            <a:off x="-252536" y="-99392"/>
            <a:ext cx="9649072" cy="1944216"/>
          </a:xfrm>
          <a:prstGeom prst="rect">
            <a:avLst/>
          </a:prstGeom>
          <a:solidFill>
            <a:schemeClr val="accent2">
              <a:alpha val="50000"/>
            </a:schemeClr>
          </a:solidFill>
          <a:ln>
            <a:noFill/>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fr-FR" sz="2400" b="1" i="0" u="none" strike="noStrike" cap="none" normalizeH="0" baseline="0" smtClean="0">
              <a:ln>
                <a:noFill/>
              </a:ln>
              <a:solidFill>
                <a:srgbClr val="669900"/>
              </a:solidFill>
              <a:effectLst/>
              <a:latin typeface="Arial" charset="0"/>
            </a:endParaRPr>
          </a:p>
        </p:txBody>
      </p:sp>
      <p:sp>
        <p:nvSpPr>
          <p:cNvPr id="2" name="Espace réservé du titre 1"/>
          <p:cNvSpPr>
            <a:spLocks noGrp="1"/>
          </p:cNvSpPr>
          <p:nvPr>
            <p:ph type="title"/>
          </p:nvPr>
        </p:nvSpPr>
        <p:spPr>
          <a:xfrm>
            <a:off x="2699792" y="274638"/>
            <a:ext cx="5987008" cy="1143000"/>
          </a:xfrm>
          <a:prstGeom prst="rect">
            <a:avLst/>
          </a:prstGeom>
        </p:spPr>
        <p:txBody>
          <a:bodyPr vert="horz" lIns="91440" tIns="45720" rIns="91440" bIns="45720" rtlCol="0" anchor="ctr">
            <a:norm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457200" y="2276872"/>
            <a:ext cx="8229600" cy="3849291"/>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A8A271-D230-4875-8F45-4DE70F02D152}" type="slidenum">
              <a:rPr lang="fr-FR" smtClean="0"/>
              <a:t>‹N°›</a:t>
            </a:fld>
            <a:endParaRPr lang="fr-FR"/>
          </a:p>
        </p:txBody>
      </p:sp>
      <p:cxnSp>
        <p:nvCxnSpPr>
          <p:cNvPr id="11" name="Connecteur droit 10"/>
          <p:cNvCxnSpPr/>
          <p:nvPr userDrawn="1"/>
        </p:nvCxnSpPr>
        <p:spPr>
          <a:xfrm>
            <a:off x="0" y="1844824"/>
            <a:ext cx="914400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2052" name="Picture 4" descr="C:\Users\B2GRANIE\AppData\Local\Temp\notes256C9A\2014_logoMENESR_web.jp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07504" y="58328"/>
            <a:ext cx="1123950" cy="162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099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Lst>
  <p:hf hdr="0" ftr="0" dt="0"/>
  <p:txStyles>
    <p:title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02060"/>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2">
              <a:lumMod val="7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2">
              <a:lumMod val="7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0.xml"/><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Line 4"/>
          <p:cNvSpPr>
            <a:spLocks noChangeShapeType="1"/>
          </p:cNvSpPr>
          <p:nvPr/>
        </p:nvSpPr>
        <p:spPr bwMode="auto">
          <a:xfrm flipV="1">
            <a:off x="0" y="4797152"/>
            <a:ext cx="9144000" cy="0"/>
          </a:xfrm>
          <a:prstGeom prst="line">
            <a:avLst/>
          </a:prstGeom>
          <a:ln w="19050">
            <a:headEnd/>
            <a:tailEnd/>
          </a:ln>
        </p:spPr>
        <p:style>
          <a:lnRef idx="1">
            <a:schemeClr val="accent1"/>
          </a:lnRef>
          <a:fillRef idx="0">
            <a:schemeClr val="accent1"/>
          </a:fillRef>
          <a:effectRef idx="0">
            <a:schemeClr val="accent1"/>
          </a:effectRef>
          <a:fontRef idx="minor">
            <a:schemeClr val="tx1"/>
          </a:fontRef>
        </p:style>
        <p:txBody>
          <a:bodyPr wrap="none" anchor="ctr"/>
          <a:lstStyle/>
          <a:p>
            <a:endParaRPr lang="fr-FR"/>
          </a:p>
        </p:txBody>
      </p:sp>
      <p:sp>
        <p:nvSpPr>
          <p:cNvPr id="4108" name="Text Box 12"/>
          <p:cNvSpPr txBox="1">
            <a:spLocks noChangeArrowheads="1"/>
          </p:cNvSpPr>
          <p:nvPr/>
        </p:nvSpPr>
        <p:spPr bwMode="auto">
          <a:xfrm>
            <a:off x="162248" y="2028541"/>
            <a:ext cx="8856984" cy="2554545"/>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pPr algn="ctr">
              <a:spcBef>
                <a:spcPct val="50000"/>
              </a:spcBef>
            </a:pPr>
            <a:r>
              <a:rPr lang="fr-FR" altLang="fr-FR" sz="3000" b="1" dirty="0" smtClean="0">
                <a:solidFill>
                  <a:srgbClr val="002060"/>
                </a:solidFill>
              </a:rPr>
              <a:t>La gestion budgétaire et comptable publique (GBCP)</a:t>
            </a:r>
          </a:p>
          <a:p>
            <a:pPr algn="ctr">
              <a:spcBef>
                <a:spcPct val="50000"/>
              </a:spcBef>
            </a:pPr>
            <a:r>
              <a:rPr lang="fr-FR" altLang="fr-FR" sz="3000" b="1" dirty="0" smtClean="0">
                <a:solidFill>
                  <a:srgbClr val="002060"/>
                </a:solidFill>
              </a:rPr>
              <a:t>Cycle de formation des responsables du contrôle budgétaire académique</a:t>
            </a:r>
          </a:p>
          <a:p>
            <a:pPr algn="ctr">
              <a:spcBef>
                <a:spcPct val="50000"/>
              </a:spcBef>
            </a:pPr>
            <a:endParaRPr lang="fr-FR" altLang="fr-FR" sz="200" b="1" dirty="0" smtClean="0">
              <a:solidFill>
                <a:srgbClr val="002060"/>
              </a:solidFill>
            </a:endParaRPr>
          </a:p>
          <a:p>
            <a:pPr algn="ctr">
              <a:lnSpc>
                <a:spcPct val="150000"/>
              </a:lnSpc>
              <a:spcBef>
                <a:spcPct val="50000"/>
              </a:spcBef>
            </a:pPr>
            <a:r>
              <a:rPr lang="fr-FR" altLang="fr-FR" sz="2600" dirty="0" smtClean="0">
                <a:solidFill>
                  <a:srgbClr val="002060"/>
                </a:solidFill>
              </a:rPr>
              <a:t>Les opérations de trésorerie</a:t>
            </a:r>
            <a:endParaRPr lang="fr-FR" altLang="fr-FR" sz="3200" dirty="0">
              <a:solidFill>
                <a:srgbClr val="002060"/>
              </a:solidFill>
            </a:endParaRPr>
          </a:p>
        </p:txBody>
      </p:sp>
      <p:sp>
        <p:nvSpPr>
          <p:cNvPr id="4109" name="Text Box 13"/>
          <p:cNvSpPr txBox="1">
            <a:spLocks noChangeArrowheads="1"/>
          </p:cNvSpPr>
          <p:nvPr/>
        </p:nvSpPr>
        <p:spPr bwMode="auto">
          <a:xfrm>
            <a:off x="6857714" y="5911334"/>
            <a:ext cx="1340432" cy="369332"/>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pPr algn="ctr">
              <a:spcBef>
                <a:spcPct val="50000"/>
              </a:spcBef>
            </a:pPr>
            <a:r>
              <a:rPr lang="fr-FR" altLang="fr-FR" dirty="0" smtClean="0">
                <a:solidFill>
                  <a:schemeClr val="accent2"/>
                </a:solidFill>
              </a:rPr>
              <a:t>22 mai 2014</a:t>
            </a:r>
            <a:endParaRPr lang="fr-FR" altLang="fr-FR" dirty="0">
              <a:solidFill>
                <a:schemeClr val="accent2"/>
              </a:solidFill>
            </a:endParaRPr>
          </a:p>
        </p:txBody>
      </p:sp>
      <p:sp>
        <p:nvSpPr>
          <p:cNvPr id="4" name="Titre 3" hidden="1"/>
          <p:cNvSpPr>
            <a:spLocks noGrp="1"/>
          </p:cNvSpPr>
          <p:nvPr>
            <p:ph type="title"/>
          </p:nvPr>
        </p:nvSpPr>
        <p:spPr>
          <a:xfrm>
            <a:off x="2699792" y="274638"/>
            <a:ext cx="5987008" cy="1143000"/>
          </a:xfrm>
        </p:spPr>
        <p:txBody>
          <a:bodyPr/>
          <a:lstStyle/>
          <a:p>
            <a:endParaRPr lang="fr-FR" dirty="0"/>
          </a:p>
        </p:txBody>
      </p:sp>
      <p:sp>
        <p:nvSpPr>
          <p:cNvPr id="2" name="Espace réservé du numéro de diapositive 1"/>
          <p:cNvSpPr>
            <a:spLocks noGrp="1"/>
          </p:cNvSpPr>
          <p:nvPr>
            <p:ph type="sldNum" sz="quarter" idx="12"/>
          </p:nvPr>
        </p:nvSpPr>
        <p:spPr/>
        <p:txBody>
          <a:bodyPr/>
          <a:lstStyle/>
          <a:p>
            <a:fld id="{28380593-0828-4E54-A593-391E6A4151D9}" type="slidenum">
              <a:rPr lang="fr-FR" altLang="fr-FR" smtClean="0"/>
              <a:pPr/>
              <a:t>1</a:t>
            </a:fld>
            <a:endParaRPr lang="fr-FR" altLang="fr-FR"/>
          </a:p>
        </p:txBody>
      </p:sp>
    </p:spTree>
    <p:extLst>
      <p:ext uri="{BB962C8B-B14F-4D97-AF65-F5344CB8AC3E}">
        <p14:creationId xmlns:p14="http://schemas.microsoft.com/office/powerpoint/2010/main" val="1396204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012" y="1838899"/>
            <a:ext cx="8892988" cy="3849291"/>
          </a:xfrm>
        </p:spPr>
        <p:txBody>
          <a:bodyPr/>
          <a:lstStyle/>
          <a:p>
            <a:pPr marL="0" indent="0">
              <a:buNone/>
            </a:pPr>
            <a:r>
              <a:rPr lang="fr-FR" sz="2000" dirty="0"/>
              <a:t>L’équilibre en termes de </a:t>
            </a:r>
            <a:r>
              <a:rPr lang="fr-FR" sz="2000" dirty="0" smtClean="0"/>
              <a:t>flux : décalage dans le temps entre achats et ventes</a:t>
            </a:r>
          </a:p>
          <a:p>
            <a:endParaRPr lang="fr-FR" dirty="0"/>
          </a:p>
          <a:p>
            <a:endParaRPr lang="fr-FR" dirty="0" smtClean="0"/>
          </a:p>
          <a:p>
            <a:endParaRPr lang="fr-FR" dirty="0"/>
          </a:p>
          <a:p>
            <a:endParaRPr lang="fr-FR" dirty="0" smtClean="0"/>
          </a:p>
          <a:p>
            <a:endParaRPr lang="fr-FR" dirty="0"/>
          </a:p>
        </p:txBody>
      </p:sp>
      <p:cxnSp>
        <p:nvCxnSpPr>
          <p:cNvPr id="5" name="Connecteur droit avec flèche 4"/>
          <p:cNvCxnSpPr/>
          <p:nvPr/>
        </p:nvCxnSpPr>
        <p:spPr>
          <a:xfrm>
            <a:off x="755576" y="3861048"/>
            <a:ext cx="7560840"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8388424" y="3676382"/>
            <a:ext cx="1368152" cy="369332"/>
          </a:xfrm>
          <a:prstGeom prst="rect">
            <a:avLst/>
          </a:prstGeom>
          <a:noFill/>
        </p:spPr>
        <p:txBody>
          <a:bodyPr wrap="square" rtlCol="0">
            <a:spAutoFit/>
          </a:bodyPr>
          <a:lstStyle/>
          <a:p>
            <a:r>
              <a:rPr lang="fr-FR" dirty="0" smtClean="0"/>
              <a:t>Temps</a:t>
            </a:r>
            <a:endParaRPr lang="fr-FR" dirty="0"/>
          </a:p>
        </p:txBody>
      </p:sp>
      <p:cxnSp>
        <p:nvCxnSpPr>
          <p:cNvPr id="8" name="Connecteur droit 7"/>
          <p:cNvCxnSpPr/>
          <p:nvPr/>
        </p:nvCxnSpPr>
        <p:spPr>
          <a:xfrm>
            <a:off x="2051720" y="3676382"/>
            <a:ext cx="0" cy="36933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1619672" y="2897946"/>
            <a:ext cx="864096" cy="584775"/>
          </a:xfrm>
          <a:prstGeom prst="rect">
            <a:avLst/>
          </a:prstGeom>
          <a:noFill/>
        </p:spPr>
        <p:txBody>
          <a:bodyPr wrap="square" rtlCol="0">
            <a:spAutoFit/>
          </a:bodyPr>
          <a:lstStyle/>
          <a:p>
            <a:pPr algn="ctr"/>
            <a:r>
              <a:rPr lang="fr-FR" sz="1600" dirty="0" smtClean="0"/>
              <a:t>Achat 1000€</a:t>
            </a:r>
            <a:endParaRPr lang="fr-FR" sz="1600" dirty="0"/>
          </a:p>
        </p:txBody>
      </p:sp>
      <p:cxnSp>
        <p:nvCxnSpPr>
          <p:cNvPr id="11" name="Connecteur droit 10"/>
          <p:cNvCxnSpPr/>
          <p:nvPr/>
        </p:nvCxnSpPr>
        <p:spPr>
          <a:xfrm>
            <a:off x="3851920" y="3676381"/>
            <a:ext cx="0" cy="369332"/>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3419872" y="2897945"/>
            <a:ext cx="864096" cy="584775"/>
          </a:xfrm>
          <a:prstGeom prst="rect">
            <a:avLst/>
          </a:prstGeom>
          <a:noFill/>
        </p:spPr>
        <p:txBody>
          <a:bodyPr wrap="square" rtlCol="0">
            <a:spAutoFit/>
          </a:bodyPr>
          <a:lstStyle/>
          <a:p>
            <a:pPr algn="ctr"/>
            <a:r>
              <a:rPr lang="fr-FR" sz="1600" dirty="0" smtClean="0"/>
              <a:t>Vente</a:t>
            </a:r>
          </a:p>
          <a:p>
            <a:pPr algn="ctr"/>
            <a:r>
              <a:rPr lang="fr-FR" sz="1600" dirty="0" smtClean="0"/>
              <a:t>1200€</a:t>
            </a:r>
            <a:endParaRPr lang="fr-FR" sz="1600" dirty="0"/>
          </a:p>
        </p:txBody>
      </p:sp>
      <p:cxnSp>
        <p:nvCxnSpPr>
          <p:cNvPr id="13" name="Connecteur droit 12"/>
          <p:cNvCxnSpPr/>
          <p:nvPr/>
        </p:nvCxnSpPr>
        <p:spPr>
          <a:xfrm>
            <a:off x="5158422" y="3676381"/>
            <a:ext cx="0" cy="369332"/>
          </a:xfrm>
          <a:prstGeom prst="line">
            <a:avLst/>
          </a:prstGeom>
          <a:ln w="571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4510350" y="2901771"/>
            <a:ext cx="1296144" cy="830997"/>
          </a:xfrm>
          <a:prstGeom prst="rect">
            <a:avLst/>
          </a:prstGeom>
          <a:noFill/>
        </p:spPr>
        <p:txBody>
          <a:bodyPr wrap="square" rtlCol="0">
            <a:spAutoFit/>
          </a:bodyPr>
          <a:lstStyle/>
          <a:p>
            <a:pPr algn="ctr"/>
            <a:r>
              <a:rPr lang="fr-FR" sz="1600" dirty="0" smtClean="0">
                <a:solidFill>
                  <a:schemeClr val="accent6">
                    <a:lumMod val="75000"/>
                  </a:schemeClr>
                </a:solidFill>
              </a:rPr>
              <a:t>Règlement  fournisseur</a:t>
            </a:r>
          </a:p>
          <a:p>
            <a:pPr algn="ctr"/>
            <a:r>
              <a:rPr lang="fr-FR" sz="1600" dirty="0" smtClean="0">
                <a:solidFill>
                  <a:schemeClr val="accent6">
                    <a:lumMod val="75000"/>
                  </a:schemeClr>
                </a:solidFill>
              </a:rPr>
              <a:t>1000€</a:t>
            </a:r>
            <a:endParaRPr lang="fr-FR" sz="1600" dirty="0">
              <a:solidFill>
                <a:schemeClr val="accent6">
                  <a:lumMod val="75000"/>
                </a:schemeClr>
              </a:solidFill>
            </a:endParaRPr>
          </a:p>
        </p:txBody>
      </p:sp>
      <p:cxnSp>
        <p:nvCxnSpPr>
          <p:cNvPr id="16" name="Connecteur droit 15"/>
          <p:cNvCxnSpPr/>
          <p:nvPr/>
        </p:nvCxnSpPr>
        <p:spPr>
          <a:xfrm>
            <a:off x="6588224" y="3680207"/>
            <a:ext cx="0" cy="369332"/>
          </a:xfrm>
          <a:prstGeom prst="line">
            <a:avLst/>
          </a:prstGeom>
          <a:ln w="571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5868144" y="2901771"/>
            <a:ext cx="1440160" cy="861774"/>
          </a:xfrm>
          <a:prstGeom prst="rect">
            <a:avLst/>
          </a:prstGeom>
          <a:noFill/>
        </p:spPr>
        <p:txBody>
          <a:bodyPr wrap="square" rtlCol="0">
            <a:spAutoFit/>
          </a:bodyPr>
          <a:lstStyle/>
          <a:p>
            <a:pPr algn="ctr"/>
            <a:r>
              <a:rPr lang="fr-FR" sz="1600" dirty="0" smtClean="0">
                <a:solidFill>
                  <a:schemeClr val="accent3">
                    <a:lumMod val="75000"/>
                  </a:schemeClr>
                </a:solidFill>
              </a:rPr>
              <a:t>Paiement par le client</a:t>
            </a:r>
          </a:p>
          <a:p>
            <a:pPr algn="ctr"/>
            <a:r>
              <a:rPr lang="fr-FR" sz="1600" dirty="0" smtClean="0">
                <a:solidFill>
                  <a:schemeClr val="accent3">
                    <a:lumMod val="75000"/>
                  </a:schemeClr>
                </a:solidFill>
              </a:rPr>
              <a:t>1200€</a:t>
            </a:r>
            <a:endParaRPr lang="fr-FR" sz="1600" dirty="0">
              <a:solidFill>
                <a:schemeClr val="accent3">
                  <a:lumMod val="75000"/>
                </a:schemeClr>
              </a:solidFill>
            </a:endParaRPr>
          </a:p>
        </p:txBody>
      </p:sp>
      <p:cxnSp>
        <p:nvCxnSpPr>
          <p:cNvPr id="22" name="Connecteur droit 21"/>
          <p:cNvCxnSpPr/>
          <p:nvPr/>
        </p:nvCxnSpPr>
        <p:spPr>
          <a:xfrm>
            <a:off x="2051720" y="2564904"/>
            <a:ext cx="3024336"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a:off x="2051720" y="2564904"/>
            <a:ext cx="0" cy="333041"/>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5076056" y="2564905"/>
            <a:ext cx="0" cy="333041"/>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a:off x="3851920" y="2348880"/>
            <a:ext cx="2736304" cy="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3851920" y="2348880"/>
            <a:ext cx="0" cy="549065"/>
          </a:xfrm>
          <a:prstGeom prst="straightConnector1">
            <a:avLst/>
          </a:prstGeom>
          <a:ln>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6588224" y="2352706"/>
            <a:ext cx="0" cy="549065"/>
          </a:xfrm>
          <a:prstGeom prst="straightConnector1">
            <a:avLst/>
          </a:prstGeom>
          <a:ln>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1763688" y="4981818"/>
            <a:ext cx="3312368" cy="0"/>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35" name="ZoneTexte 34"/>
          <p:cNvSpPr txBox="1"/>
          <p:nvPr/>
        </p:nvSpPr>
        <p:spPr>
          <a:xfrm>
            <a:off x="617467" y="4761638"/>
            <a:ext cx="1440160" cy="369332"/>
          </a:xfrm>
          <a:prstGeom prst="rect">
            <a:avLst/>
          </a:prstGeom>
          <a:noFill/>
        </p:spPr>
        <p:txBody>
          <a:bodyPr wrap="square" rtlCol="0">
            <a:spAutoFit/>
          </a:bodyPr>
          <a:lstStyle/>
          <a:p>
            <a:r>
              <a:rPr lang="fr-FR" dirty="0" smtClean="0"/>
              <a:t>Trésorerie</a:t>
            </a:r>
          </a:p>
        </p:txBody>
      </p:sp>
      <p:cxnSp>
        <p:nvCxnSpPr>
          <p:cNvPr id="41" name="Connecteur droit 40"/>
          <p:cNvCxnSpPr/>
          <p:nvPr/>
        </p:nvCxnSpPr>
        <p:spPr>
          <a:xfrm>
            <a:off x="5082962" y="4946304"/>
            <a:ext cx="0" cy="607423"/>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42" name="ZoneTexte 41"/>
          <p:cNvSpPr txBox="1"/>
          <p:nvPr/>
        </p:nvSpPr>
        <p:spPr>
          <a:xfrm flipH="1">
            <a:off x="5130308" y="5553727"/>
            <a:ext cx="1420436" cy="369332"/>
          </a:xfrm>
          <a:prstGeom prst="rect">
            <a:avLst/>
          </a:prstGeom>
          <a:noFill/>
        </p:spPr>
        <p:txBody>
          <a:bodyPr wrap="square" rtlCol="0">
            <a:spAutoFit/>
          </a:bodyPr>
          <a:lstStyle/>
          <a:p>
            <a:pPr algn="ctr"/>
            <a:r>
              <a:rPr lang="fr-FR" dirty="0" smtClean="0"/>
              <a:t>500€</a:t>
            </a:r>
            <a:endParaRPr lang="fr-FR" dirty="0"/>
          </a:p>
        </p:txBody>
      </p:sp>
      <p:cxnSp>
        <p:nvCxnSpPr>
          <p:cNvPr id="43" name="Connecteur droit 42"/>
          <p:cNvCxnSpPr/>
          <p:nvPr/>
        </p:nvCxnSpPr>
        <p:spPr>
          <a:xfrm flipV="1">
            <a:off x="5058300" y="5518215"/>
            <a:ext cx="1529924" cy="2"/>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Connecteur droit 46"/>
          <p:cNvCxnSpPr/>
          <p:nvPr/>
        </p:nvCxnSpPr>
        <p:spPr>
          <a:xfrm flipV="1">
            <a:off x="6550744" y="4614261"/>
            <a:ext cx="1710436" cy="2"/>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49" name="ZoneTexte 48"/>
          <p:cNvSpPr txBox="1"/>
          <p:nvPr/>
        </p:nvSpPr>
        <p:spPr>
          <a:xfrm flipH="1">
            <a:off x="6651354" y="4211796"/>
            <a:ext cx="1331656" cy="369332"/>
          </a:xfrm>
          <a:prstGeom prst="rect">
            <a:avLst/>
          </a:prstGeom>
          <a:noFill/>
        </p:spPr>
        <p:txBody>
          <a:bodyPr wrap="square" rtlCol="0">
            <a:spAutoFit/>
          </a:bodyPr>
          <a:lstStyle/>
          <a:p>
            <a:pPr algn="ctr"/>
            <a:r>
              <a:rPr lang="fr-FR" dirty="0" smtClean="0"/>
              <a:t>1700€</a:t>
            </a:r>
            <a:endParaRPr lang="fr-FR" dirty="0"/>
          </a:p>
        </p:txBody>
      </p:sp>
      <p:cxnSp>
        <p:nvCxnSpPr>
          <p:cNvPr id="50" name="Connecteur droit 49"/>
          <p:cNvCxnSpPr/>
          <p:nvPr/>
        </p:nvCxnSpPr>
        <p:spPr>
          <a:xfrm>
            <a:off x="6588224" y="4581128"/>
            <a:ext cx="0" cy="972599"/>
          </a:xfrm>
          <a:prstGeom prst="line">
            <a:avLst/>
          </a:prstGeom>
          <a:ln w="762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52" name="ZoneTexte 51"/>
          <p:cNvSpPr txBox="1"/>
          <p:nvPr/>
        </p:nvSpPr>
        <p:spPr>
          <a:xfrm flipH="1">
            <a:off x="1907704" y="4574267"/>
            <a:ext cx="1420436" cy="369332"/>
          </a:xfrm>
          <a:prstGeom prst="rect">
            <a:avLst/>
          </a:prstGeom>
          <a:noFill/>
        </p:spPr>
        <p:txBody>
          <a:bodyPr wrap="square" rtlCol="0">
            <a:spAutoFit/>
          </a:bodyPr>
          <a:lstStyle/>
          <a:p>
            <a:pPr algn="ctr"/>
            <a:r>
              <a:rPr lang="fr-FR" dirty="0" smtClean="0"/>
              <a:t>1500€</a:t>
            </a:r>
            <a:endParaRPr lang="fr-FR" dirty="0"/>
          </a:p>
        </p:txBody>
      </p:sp>
      <p:sp>
        <p:nvSpPr>
          <p:cNvPr id="9" name="Espace réservé du numéro de diapositive 8"/>
          <p:cNvSpPr>
            <a:spLocks noGrp="1"/>
          </p:cNvSpPr>
          <p:nvPr>
            <p:ph type="sldNum" sz="quarter" idx="12"/>
          </p:nvPr>
        </p:nvSpPr>
        <p:spPr/>
        <p:txBody>
          <a:bodyPr/>
          <a:lstStyle/>
          <a:p>
            <a:fld id="{9AA8A271-D230-4875-8F45-4DE70F02D152}" type="slidenum">
              <a:rPr lang="fr-FR" smtClean="0"/>
              <a:t>10</a:t>
            </a:fld>
            <a:endParaRPr lang="fr-FR"/>
          </a:p>
        </p:txBody>
      </p:sp>
      <p:sp>
        <p:nvSpPr>
          <p:cNvPr id="15" name="Titre 14"/>
          <p:cNvSpPr>
            <a:spLocks noGrp="1"/>
          </p:cNvSpPr>
          <p:nvPr>
            <p:ph type="title"/>
          </p:nvPr>
        </p:nvSpPr>
        <p:spPr/>
        <p:txBody>
          <a:bodyPr/>
          <a:lstStyle/>
          <a:p>
            <a:endParaRPr lang="fr-FR"/>
          </a:p>
        </p:txBody>
      </p:sp>
      <p:sp>
        <p:nvSpPr>
          <p:cNvPr id="34" name="Rectangle 33"/>
          <p:cNvSpPr/>
          <p:nvPr/>
        </p:nvSpPr>
        <p:spPr>
          <a:xfrm>
            <a:off x="1691680" y="188640"/>
            <a:ext cx="7344816" cy="1327736"/>
          </a:xfrm>
          <a:prstGeom prst="rect">
            <a:avLst/>
          </a:prstGeom>
        </p:spPr>
        <p:txBody>
          <a:bodyPr wrap="square">
            <a:spAutoFit/>
          </a:bodyPr>
          <a:lstStyle/>
          <a:p>
            <a:pPr marL="514350" indent="-514350" algn="ctr">
              <a:lnSpc>
                <a:spcPct val="150000"/>
              </a:lnSpc>
              <a:buAutoNum type="romanUcPeriod"/>
            </a:pPr>
            <a:r>
              <a:rPr lang="fr-FR" altLang="fr-FR" sz="3200" b="1" dirty="0">
                <a:solidFill>
                  <a:schemeClr val="accent1"/>
                </a:solidFill>
              </a:rPr>
              <a:t>Présentation des concepts</a:t>
            </a:r>
          </a:p>
          <a:p>
            <a:pPr marL="190500" lvl="1" algn="ctr">
              <a:lnSpc>
                <a:spcPct val="150000"/>
              </a:lnSpc>
            </a:pPr>
            <a:r>
              <a:rPr lang="fr-FR" altLang="fr-FR" sz="2400" b="1" dirty="0" smtClean="0">
                <a:solidFill>
                  <a:schemeClr val="accent1"/>
                </a:solidFill>
              </a:rPr>
              <a:t>B.	</a:t>
            </a:r>
            <a:r>
              <a:rPr lang="fr-FR" sz="2400" b="1" dirty="0">
                <a:solidFill>
                  <a:schemeClr val="accent1"/>
                </a:solidFill>
              </a:rPr>
              <a:t>La trésorerie, </a:t>
            </a:r>
            <a:r>
              <a:rPr lang="fr-FR" sz="2400" b="1" dirty="0" smtClean="0">
                <a:solidFill>
                  <a:schemeClr val="accent1"/>
                </a:solidFill>
              </a:rPr>
              <a:t>résultat </a:t>
            </a:r>
            <a:r>
              <a:rPr lang="fr-FR" sz="2400" b="1" dirty="0">
                <a:solidFill>
                  <a:schemeClr val="accent1"/>
                </a:solidFill>
              </a:rPr>
              <a:t>d’un équilibre financier</a:t>
            </a:r>
            <a:endParaRPr lang="fr-FR" altLang="fr-FR" sz="2400" b="1" dirty="0">
              <a:solidFill>
                <a:schemeClr val="accent1"/>
              </a:solidFill>
            </a:endParaRPr>
          </a:p>
        </p:txBody>
      </p:sp>
    </p:spTree>
    <p:extLst>
      <p:ext uri="{BB962C8B-B14F-4D97-AF65-F5344CB8AC3E}">
        <p14:creationId xmlns:p14="http://schemas.microsoft.com/office/powerpoint/2010/main" val="32477318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nSpc>
                <a:spcPct val="150000"/>
              </a:lnSpc>
              <a:buNone/>
            </a:pPr>
            <a:r>
              <a:rPr lang="fr-FR" sz="2000" dirty="0"/>
              <a:t>Les règles fonctionnelles de </a:t>
            </a:r>
            <a:r>
              <a:rPr lang="fr-FR" sz="2000" dirty="0" smtClean="0"/>
              <a:t>l’équilibre :</a:t>
            </a:r>
          </a:p>
          <a:p>
            <a:pPr>
              <a:lnSpc>
                <a:spcPct val="150000"/>
              </a:lnSpc>
            </a:pPr>
            <a:r>
              <a:rPr lang="fr-FR" sz="2000" dirty="0" smtClean="0"/>
              <a:t>Distinction de 4 masses dans la présentation du bilan</a:t>
            </a:r>
          </a:p>
          <a:p>
            <a:pPr lvl="1">
              <a:lnSpc>
                <a:spcPct val="150000"/>
              </a:lnSpc>
            </a:pPr>
            <a:r>
              <a:rPr lang="fr-FR" sz="2000" dirty="0" smtClean="0">
                <a:solidFill>
                  <a:srgbClr val="0070C0"/>
                </a:solidFill>
              </a:rPr>
              <a:t>Cycle long (&gt; 1an)</a:t>
            </a:r>
          </a:p>
          <a:p>
            <a:pPr lvl="2">
              <a:lnSpc>
                <a:spcPct val="150000"/>
              </a:lnSpc>
            </a:pPr>
            <a:r>
              <a:rPr lang="fr-FR" sz="1800" dirty="0" smtClean="0"/>
              <a:t>Ressources stables</a:t>
            </a:r>
          </a:p>
          <a:p>
            <a:pPr lvl="2">
              <a:lnSpc>
                <a:spcPct val="150000"/>
              </a:lnSpc>
            </a:pPr>
            <a:r>
              <a:rPr lang="fr-FR" sz="1800" dirty="0" smtClean="0"/>
              <a:t>Emplois stables </a:t>
            </a:r>
          </a:p>
          <a:p>
            <a:pPr lvl="1">
              <a:lnSpc>
                <a:spcPct val="150000"/>
              </a:lnSpc>
            </a:pPr>
            <a:r>
              <a:rPr lang="fr-FR" sz="2000" dirty="0" smtClean="0">
                <a:solidFill>
                  <a:srgbClr val="0070C0"/>
                </a:solidFill>
              </a:rPr>
              <a:t>Cycle d’exploitation (&lt;1an)</a:t>
            </a:r>
          </a:p>
          <a:p>
            <a:pPr lvl="2">
              <a:lnSpc>
                <a:spcPct val="150000"/>
              </a:lnSpc>
            </a:pPr>
            <a:r>
              <a:rPr lang="fr-FR" sz="1800" dirty="0" smtClean="0"/>
              <a:t>Actif circulant et dettes circulantes</a:t>
            </a:r>
            <a:endParaRPr lang="fr-FR" sz="1800" dirty="0"/>
          </a:p>
        </p:txBody>
      </p:sp>
      <p:sp>
        <p:nvSpPr>
          <p:cNvPr id="6" name="Espace réservé du numéro de diapositive 5"/>
          <p:cNvSpPr>
            <a:spLocks noGrp="1"/>
          </p:cNvSpPr>
          <p:nvPr>
            <p:ph type="sldNum" sz="quarter" idx="12"/>
          </p:nvPr>
        </p:nvSpPr>
        <p:spPr/>
        <p:txBody>
          <a:bodyPr/>
          <a:lstStyle/>
          <a:p>
            <a:fld id="{9AA8A271-D230-4875-8F45-4DE70F02D152}" type="slidenum">
              <a:rPr lang="fr-FR" smtClean="0"/>
              <a:t>11</a:t>
            </a:fld>
            <a:endParaRPr lang="fr-FR"/>
          </a:p>
        </p:txBody>
      </p:sp>
      <p:sp>
        <p:nvSpPr>
          <p:cNvPr id="7" name="Rectangle 6"/>
          <p:cNvSpPr/>
          <p:nvPr/>
        </p:nvSpPr>
        <p:spPr>
          <a:xfrm>
            <a:off x="1725211" y="332656"/>
            <a:ext cx="7344816" cy="1327736"/>
          </a:xfrm>
          <a:prstGeom prst="rect">
            <a:avLst/>
          </a:prstGeom>
        </p:spPr>
        <p:txBody>
          <a:bodyPr wrap="square">
            <a:spAutoFit/>
          </a:bodyPr>
          <a:lstStyle/>
          <a:p>
            <a:pPr marL="514350" indent="-514350" algn="ctr">
              <a:lnSpc>
                <a:spcPct val="150000"/>
              </a:lnSpc>
              <a:buAutoNum type="romanUcPeriod"/>
            </a:pPr>
            <a:r>
              <a:rPr lang="fr-FR" altLang="fr-FR" sz="3200" b="1" dirty="0">
                <a:solidFill>
                  <a:schemeClr val="accent1"/>
                </a:solidFill>
              </a:rPr>
              <a:t>Présentation des concepts</a:t>
            </a:r>
          </a:p>
          <a:p>
            <a:pPr marL="190500" lvl="1" algn="ctr">
              <a:lnSpc>
                <a:spcPct val="150000"/>
              </a:lnSpc>
            </a:pPr>
            <a:r>
              <a:rPr lang="fr-FR" altLang="fr-FR" sz="2400" b="1" dirty="0" smtClean="0">
                <a:solidFill>
                  <a:schemeClr val="accent1"/>
                </a:solidFill>
              </a:rPr>
              <a:t>B.	</a:t>
            </a:r>
            <a:r>
              <a:rPr lang="fr-FR" sz="2400" b="1" dirty="0">
                <a:solidFill>
                  <a:schemeClr val="accent1"/>
                </a:solidFill>
              </a:rPr>
              <a:t>La trésorerie, </a:t>
            </a:r>
            <a:r>
              <a:rPr lang="fr-FR" sz="2400" b="1" dirty="0" smtClean="0">
                <a:solidFill>
                  <a:schemeClr val="accent1"/>
                </a:solidFill>
              </a:rPr>
              <a:t>résultat </a:t>
            </a:r>
            <a:r>
              <a:rPr lang="fr-FR" sz="2400" b="1" dirty="0">
                <a:solidFill>
                  <a:schemeClr val="accent1"/>
                </a:solidFill>
              </a:rPr>
              <a:t>d’un équilibre financier</a:t>
            </a:r>
            <a:endParaRPr lang="fr-FR" altLang="fr-FR" sz="2400" b="1" dirty="0">
              <a:solidFill>
                <a:schemeClr val="accent1"/>
              </a:solidFill>
            </a:endParaRPr>
          </a:p>
        </p:txBody>
      </p:sp>
    </p:spTree>
    <p:extLst>
      <p:ext uri="{BB962C8B-B14F-4D97-AF65-F5344CB8AC3E}">
        <p14:creationId xmlns:p14="http://schemas.microsoft.com/office/powerpoint/2010/main" val="5872676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0492" y="1916832"/>
            <a:ext cx="8507288" cy="4713387"/>
          </a:xfrm>
        </p:spPr>
        <p:txBody>
          <a:bodyPr>
            <a:normAutofit/>
          </a:bodyPr>
          <a:lstStyle/>
          <a:p>
            <a:pPr marL="0" indent="0">
              <a:buNone/>
            </a:pPr>
            <a:r>
              <a:rPr lang="fr-FR" sz="2000" dirty="0"/>
              <a:t>L’équilibre en termes de </a:t>
            </a:r>
            <a:r>
              <a:rPr lang="fr-FR" sz="2000" dirty="0" smtClean="0"/>
              <a:t>masses s’apprécie à partir du bilan à un moment donné :</a:t>
            </a:r>
          </a:p>
        </p:txBody>
      </p:sp>
      <p:grpSp>
        <p:nvGrpSpPr>
          <p:cNvPr id="13" name="Groupe 12"/>
          <p:cNvGrpSpPr/>
          <p:nvPr/>
        </p:nvGrpSpPr>
        <p:grpSpPr>
          <a:xfrm>
            <a:off x="1249760" y="2294350"/>
            <a:ext cx="6715490" cy="4161028"/>
            <a:chOff x="1249760" y="2164429"/>
            <a:chExt cx="6715490" cy="4161028"/>
          </a:xfrm>
        </p:grpSpPr>
        <p:sp>
          <p:nvSpPr>
            <p:cNvPr id="4" name="Rectangle 3"/>
            <p:cNvSpPr/>
            <p:nvPr/>
          </p:nvSpPr>
          <p:spPr>
            <a:xfrm>
              <a:off x="1249760" y="2540390"/>
              <a:ext cx="3312368" cy="183447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fr-FR" sz="1600" dirty="0" smtClean="0"/>
                <a:t>- Immobilisations incorporelles</a:t>
              </a:r>
            </a:p>
            <a:p>
              <a:r>
                <a:rPr lang="fr-FR" sz="1600" dirty="0" smtClean="0"/>
                <a:t>- Immobilisations corporelles</a:t>
              </a:r>
            </a:p>
            <a:p>
              <a:r>
                <a:rPr lang="fr-FR" sz="1600" dirty="0" smtClean="0"/>
                <a:t>- Immobilisations financières</a:t>
              </a:r>
            </a:p>
            <a:p>
              <a:endParaRPr lang="fr-FR" sz="1600" dirty="0"/>
            </a:p>
            <a:p>
              <a:r>
                <a:rPr lang="fr-FR" sz="1600" dirty="0" smtClean="0"/>
                <a:t>(Valeur brute – Amortissements et dépréciations = Valeur nette)</a:t>
              </a:r>
              <a:endParaRPr lang="fr-FR" sz="1600" dirty="0"/>
            </a:p>
          </p:txBody>
        </p:sp>
        <p:sp>
          <p:nvSpPr>
            <p:cNvPr id="5" name="Rectangle 4"/>
            <p:cNvSpPr/>
            <p:nvPr/>
          </p:nvSpPr>
          <p:spPr>
            <a:xfrm>
              <a:off x="4634136" y="2540389"/>
              <a:ext cx="3312368" cy="206529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Capitaux propres :</a:t>
              </a:r>
            </a:p>
            <a:p>
              <a:r>
                <a:rPr lang="fr-FR" sz="1600" dirty="0" smtClean="0"/>
                <a:t>- FEA Etat </a:t>
              </a:r>
            </a:p>
            <a:p>
              <a:r>
                <a:rPr lang="fr-FR" sz="1600" dirty="0" smtClean="0"/>
                <a:t>- Réserves et RAN</a:t>
              </a:r>
            </a:p>
            <a:p>
              <a:r>
                <a:rPr lang="fr-FR" sz="1600" dirty="0" smtClean="0"/>
                <a:t>- Résultat</a:t>
              </a:r>
            </a:p>
            <a:p>
              <a:r>
                <a:rPr lang="fr-FR" sz="1600" dirty="0" smtClean="0"/>
                <a:t>- FEA Tiers </a:t>
              </a:r>
              <a:endParaRPr lang="fr-FR" sz="1600" dirty="0"/>
            </a:p>
          </p:txBody>
        </p:sp>
        <p:sp>
          <p:nvSpPr>
            <p:cNvPr id="6" name="Rectangle 5"/>
            <p:cNvSpPr/>
            <p:nvPr/>
          </p:nvSpPr>
          <p:spPr>
            <a:xfrm>
              <a:off x="1249760" y="5877272"/>
              <a:ext cx="3312368" cy="448185"/>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Trésorerie (VB – </a:t>
              </a:r>
              <a:r>
                <a:rPr lang="fr-FR" sz="1600" dirty="0" err="1" smtClean="0"/>
                <a:t>dépréc</a:t>
              </a:r>
              <a:r>
                <a:rPr lang="fr-FR" sz="1600" dirty="0" smtClean="0"/>
                <a:t>. = VNC)</a:t>
              </a:r>
              <a:endParaRPr lang="fr-FR" sz="1600" dirty="0"/>
            </a:p>
          </p:txBody>
        </p:sp>
        <p:sp>
          <p:nvSpPr>
            <p:cNvPr id="7" name="Rectangle 6"/>
            <p:cNvSpPr/>
            <p:nvPr/>
          </p:nvSpPr>
          <p:spPr>
            <a:xfrm>
              <a:off x="1249760" y="4447570"/>
              <a:ext cx="3312368" cy="43204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Stocks  (VB – dépréciations = VNC)</a:t>
              </a:r>
              <a:endParaRPr lang="fr-FR" sz="1600" dirty="0"/>
            </a:p>
          </p:txBody>
        </p:sp>
        <p:sp>
          <p:nvSpPr>
            <p:cNvPr id="8" name="Rectangle 7"/>
            <p:cNvSpPr/>
            <p:nvPr/>
          </p:nvSpPr>
          <p:spPr>
            <a:xfrm>
              <a:off x="4634136" y="4663594"/>
              <a:ext cx="3331114" cy="30171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Provisions pour R et C</a:t>
              </a:r>
              <a:endParaRPr lang="fr-FR" sz="1600" dirty="0"/>
            </a:p>
          </p:txBody>
        </p:sp>
        <p:sp>
          <p:nvSpPr>
            <p:cNvPr id="9" name="Rectangle 8"/>
            <p:cNvSpPr/>
            <p:nvPr/>
          </p:nvSpPr>
          <p:spPr>
            <a:xfrm>
              <a:off x="1249760" y="4965308"/>
              <a:ext cx="3312368" cy="83995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t>- Créances (VB – dépréciations = VNC)</a:t>
              </a:r>
              <a:endParaRPr lang="fr-FR" sz="1600" dirty="0"/>
            </a:p>
          </p:txBody>
        </p:sp>
        <p:sp>
          <p:nvSpPr>
            <p:cNvPr id="10" name="Rectangle 9"/>
            <p:cNvSpPr/>
            <p:nvPr/>
          </p:nvSpPr>
          <p:spPr>
            <a:xfrm>
              <a:off x="4634136" y="5023635"/>
              <a:ext cx="3331114" cy="1301822"/>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Dettes :</a:t>
              </a:r>
            </a:p>
            <a:p>
              <a:r>
                <a:rPr lang="fr-FR" sz="1600" dirty="0" smtClean="0"/>
                <a:t>- Emprunts</a:t>
              </a:r>
            </a:p>
            <a:p>
              <a:r>
                <a:rPr lang="fr-FR" sz="1600" dirty="0" smtClean="0"/>
                <a:t>- Avances et acomptes reçus</a:t>
              </a:r>
            </a:p>
            <a:p>
              <a:r>
                <a:rPr lang="fr-FR" sz="1600" dirty="0" smtClean="0"/>
                <a:t>- Dettes fournisseurs</a:t>
              </a:r>
              <a:br>
                <a:rPr lang="fr-FR" sz="1600" dirty="0" smtClean="0"/>
              </a:br>
              <a:r>
                <a:rPr lang="fr-FR" sz="1600" dirty="0" smtClean="0"/>
                <a:t>- Dettes fiscales et sociales</a:t>
              </a:r>
              <a:endParaRPr lang="fr-FR" sz="1600" dirty="0"/>
            </a:p>
          </p:txBody>
        </p:sp>
        <p:sp>
          <p:nvSpPr>
            <p:cNvPr id="11" name="ZoneTexte 10"/>
            <p:cNvSpPr txBox="1"/>
            <p:nvPr/>
          </p:nvSpPr>
          <p:spPr>
            <a:xfrm>
              <a:off x="2251455" y="2164429"/>
              <a:ext cx="1368152" cy="369332"/>
            </a:xfrm>
            <a:prstGeom prst="rect">
              <a:avLst/>
            </a:prstGeom>
            <a:noFill/>
          </p:spPr>
          <p:txBody>
            <a:bodyPr wrap="square" rtlCol="0">
              <a:spAutoFit/>
            </a:bodyPr>
            <a:lstStyle/>
            <a:p>
              <a:pPr algn="ctr"/>
              <a:r>
                <a:rPr lang="fr-FR" dirty="0" smtClean="0"/>
                <a:t>Actif</a:t>
              </a:r>
              <a:endParaRPr lang="fr-FR" dirty="0"/>
            </a:p>
          </p:txBody>
        </p:sp>
        <p:sp>
          <p:nvSpPr>
            <p:cNvPr id="12" name="ZoneTexte 11"/>
            <p:cNvSpPr txBox="1"/>
            <p:nvPr/>
          </p:nvSpPr>
          <p:spPr>
            <a:xfrm>
              <a:off x="5615617" y="2171058"/>
              <a:ext cx="1368152" cy="369332"/>
            </a:xfrm>
            <a:prstGeom prst="rect">
              <a:avLst/>
            </a:prstGeom>
            <a:noFill/>
          </p:spPr>
          <p:txBody>
            <a:bodyPr wrap="square" rtlCol="0">
              <a:spAutoFit/>
            </a:bodyPr>
            <a:lstStyle/>
            <a:p>
              <a:pPr algn="ctr"/>
              <a:r>
                <a:rPr lang="fr-FR" dirty="0" smtClean="0"/>
                <a:t>Passif</a:t>
              </a:r>
              <a:endParaRPr lang="fr-FR" dirty="0"/>
            </a:p>
          </p:txBody>
        </p:sp>
      </p:grpSp>
      <p:sp>
        <p:nvSpPr>
          <p:cNvPr id="15" name="Espace réservé du numéro de diapositive 14"/>
          <p:cNvSpPr>
            <a:spLocks noGrp="1"/>
          </p:cNvSpPr>
          <p:nvPr>
            <p:ph type="sldNum" sz="quarter" idx="12"/>
          </p:nvPr>
        </p:nvSpPr>
        <p:spPr/>
        <p:txBody>
          <a:bodyPr/>
          <a:lstStyle/>
          <a:p>
            <a:fld id="{9AA8A271-D230-4875-8F45-4DE70F02D152}" type="slidenum">
              <a:rPr lang="fr-FR" smtClean="0"/>
              <a:t>12</a:t>
            </a:fld>
            <a:endParaRPr lang="fr-FR"/>
          </a:p>
        </p:txBody>
      </p:sp>
      <p:sp>
        <p:nvSpPr>
          <p:cNvPr id="17" name="Titre 16"/>
          <p:cNvSpPr>
            <a:spLocks noGrp="1"/>
          </p:cNvSpPr>
          <p:nvPr>
            <p:ph type="title"/>
          </p:nvPr>
        </p:nvSpPr>
        <p:spPr>
          <a:xfrm>
            <a:off x="1331640" y="234047"/>
            <a:ext cx="7704856" cy="1224181"/>
          </a:xfrm>
          <a:prstGeom prst="rect">
            <a:avLst/>
          </a:prstGeom>
        </p:spPr>
        <p:txBody>
          <a:bodyPr wrap="square">
            <a:spAutoFit/>
          </a:bodyPr>
          <a:lstStyle/>
          <a:p>
            <a:pPr marL="514350" indent="-514350" algn="ctr">
              <a:lnSpc>
                <a:spcPct val="150000"/>
              </a:lnSpc>
              <a:buAutoNum type="romanUcPeriod"/>
            </a:pPr>
            <a:r>
              <a:rPr lang="fr-FR" altLang="fr-FR" sz="2800" b="1" dirty="0">
                <a:solidFill>
                  <a:schemeClr val="accent1"/>
                </a:solidFill>
              </a:rPr>
              <a:t>Présentation des concepts</a:t>
            </a:r>
          </a:p>
          <a:p>
            <a:pPr marL="190500" lvl="1" algn="ctr">
              <a:lnSpc>
                <a:spcPct val="150000"/>
              </a:lnSpc>
            </a:pPr>
            <a:r>
              <a:rPr lang="fr-FR" altLang="fr-FR" sz="2000" b="1" dirty="0" smtClean="0">
                <a:solidFill>
                  <a:schemeClr val="accent1"/>
                </a:solidFill>
              </a:rPr>
              <a:t>B.	</a:t>
            </a:r>
            <a:r>
              <a:rPr lang="fr-FR" sz="2000" b="1" dirty="0">
                <a:solidFill>
                  <a:schemeClr val="accent1"/>
                </a:solidFill>
              </a:rPr>
              <a:t>La trésorerie, </a:t>
            </a:r>
            <a:r>
              <a:rPr lang="fr-FR" sz="2000" b="1" dirty="0" smtClean="0">
                <a:solidFill>
                  <a:schemeClr val="accent1"/>
                </a:solidFill>
              </a:rPr>
              <a:t>résultat </a:t>
            </a:r>
            <a:r>
              <a:rPr lang="fr-FR" sz="2000" b="1" dirty="0">
                <a:solidFill>
                  <a:schemeClr val="accent1"/>
                </a:solidFill>
              </a:rPr>
              <a:t>d’un équilibre financier</a:t>
            </a:r>
            <a:endParaRPr lang="fr-FR" altLang="fr-FR" sz="2000" b="1" dirty="0">
              <a:solidFill>
                <a:schemeClr val="accent1"/>
              </a:solidFill>
            </a:endParaRPr>
          </a:p>
        </p:txBody>
      </p:sp>
    </p:spTree>
    <p:extLst>
      <p:ext uri="{BB962C8B-B14F-4D97-AF65-F5344CB8AC3E}">
        <p14:creationId xmlns:p14="http://schemas.microsoft.com/office/powerpoint/2010/main" val="2609684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3699" y="1844824"/>
            <a:ext cx="8229600" cy="4713387"/>
          </a:xfrm>
        </p:spPr>
        <p:txBody>
          <a:bodyPr>
            <a:normAutofit/>
          </a:bodyPr>
          <a:lstStyle/>
          <a:p>
            <a:pPr marL="0" indent="0">
              <a:buNone/>
            </a:pPr>
            <a:r>
              <a:rPr lang="fr-FR" sz="2000" dirty="0" smtClean="0"/>
              <a:t>L’équilibre en terme de masses</a:t>
            </a:r>
          </a:p>
          <a:p>
            <a:r>
              <a:rPr lang="fr-FR" sz="2000" dirty="0" smtClean="0"/>
              <a:t>…bilan qu’il convient cependant de retraiter :</a:t>
            </a:r>
          </a:p>
        </p:txBody>
      </p:sp>
      <p:grpSp>
        <p:nvGrpSpPr>
          <p:cNvPr id="8" name="Groupe 7"/>
          <p:cNvGrpSpPr/>
          <p:nvPr/>
        </p:nvGrpSpPr>
        <p:grpSpPr>
          <a:xfrm>
            <a:off x="11303" y="2535235"/>
            <a:ext cx="9216039" cy="4161027"/>
            <a:chOff x="0" y="2160209"/>
            <a:chExt cx="9216039" cy="4161027"/>
          </a:xfrm>
        </p:grpSpPr>
        <p:sp>
          <p:nvSpPr>
            <p:cNvPr id="7" name="Rectangle 6"/>
            <p:cNvSpPr/>
            <p:nvPr/>
          </p:nvSpPr>
          <p:spPr>
            <a:xfrm>
              <a:off x="1244828" y="4443349"/>
              <a:ext cx="3312368" cy="1877887"/>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Stocks  </a:t>
              </a:r>
              <a:r>
                <a:rPr lang="fr-FR" sz="1600" dirty="0" smtClean="0">
                  <a:solidFill>
                    <a:srgbClr val="FF0000"/>
                  </a:solidFill>
                </a:rPr>
                <a:t>(VB)</a:t>
              </a:r>
            </a:p>
            <a:p>
              <a:r>
                <a:rPr lang="fr-FR" sz="1600" dirty="0" smtClean="0"/>
                <a:t>- Créances </a:t>
              </a:r>
              <a:r>
                <a:rPr lang="fr-FR" sz="1600" dirty="0" smtClean="0">
                  <a:solidFill>
                    <a:srgbClr val="FF0000"/>
                  </a:solidFill>
                </a:rPr>
                <a:t>(VB)</a:t>
              </a:r>
              <a:endParaRPr lang="fr-FR" sz="1600" dirty="0" smtClean="0"/>
            </a:p>
            <a:p>
              <a:pPr marL="285750" indent="-285750">
                <a:buFontTx/>
                <a:buChar char="-"/>
              </a:pPr>
              <a:endParaRPr lang="fr-FR" sz="1600" dirty="0"/>
            </a:p>
          </p:txBody>
        </p:sp>
        <p:sp>
          <p:nvSpPr>
            <p:cNvPr id="4" name="Rectangle 3"/>
            <p:cNvSpPr/>
            <p:nvPr/>
          </p:nvSpPr>
          <p:spPr>
            <a:xfrm>
              <a:off x="1244828" y="2536170"/>
              <a:ext cx="3312368" cy="1834474"/>
            </a:xfrm>
            <a:prstGeom prst="rect">
              <a:avLst/>
            </a:prstGeom>
            <a:solidFill>
              <a:schemeClr val="tx2">
                <a:lumMod val="40000"/>
                <a:lumOff val="60000"/>
              </a:schemeClr>
            </a:solidFill>
            <a:ln>
              <a:solidFill>
                <a:schemeClr val="accent1">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fr-FR" sz="1600" dirty="0" smtClean="0"/>
                <a:t>- Immobilisations incorporelles</a:t>
              </a:r>
            </a:p>
            <a:p>
              <a:r>
                <a:rPr lang="fr-FR" sz="1600" dirty="0" smtClean="0"/>
                <a:t>- Immobilisations corporelles</a:t>
              </a:r>
            </a:p>
            <a:p>
              <a:r>
                <a:rPr lang="fr-FR" sz="1600" dirty="0" smtClean="0"/>
                <a:t>- Immobilisations financières</a:t>
              </a:r>
            </a:p>
            <a:p>
              <a:endParaRPr lang="fr-FR" sz="1600" dirty="0"/>
            </a:p>
            <a:p>
              <a:r>
                <a:rPr lang="fr-FR" sz="1600" dirty="0" smtClean="0">
                  <a:solidFill>
                    <a:srgbClr val="FF0000"/>
                  </a:solidFill>
                </a:rPr>
                <a:t>(Valeurs brutes)</a:t>
              </a:r>
              <a:endParaRPr lang="fr-FR" sz="1600" dirty="0">
                <a:solidFill>
                  <a:srgbClr val="FF0000"/>
                </a:solidFill>
              </a:endParaRPr>
            </a:p>
          </p:txBody>
        </p:sp>
        <p:sp>
          <p:nvSpPr>
            <p:cNvPr id="5" name="Rectangle 4"/>
            <p:cNvSpPr/>
            <p:nvPr/>
          </p:nvSpPr>
          <p:spPr>
            <a:xfrm>
              <a:off x="4629204" y="2536169"/>
              <a:ext cx="3312368" cy="2479714"/>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Capitaux propres :</a:t>
              </a:r>
            </a:p>
            <a:p>
              <a:r>
                <a:rPr lang="fr-FR" sz="1600" dirty="0" smtClean="0"/>
                <a:t>- FEA Etat </a:t>
              </a:r>
            </a:p>
            <a:p>
              <a:r>
                <a:rPr lang="fr-FR" sz="1600" dirty="0" smtClean="0"/>
                <a:t>- Réserves et RAN</a:t>
              </a:r>
            </a:p>
            <a:p>
              <a:r>
                <a:rPr lang="fr-FR" sz="1600" dirty="0" smtClean="0"/>
                <a:t>- Résultat</a:t>
              </a:r>
            </a:p>
            <a:p>
              <a:r>
                <a:rPr lang="fr-FR" sz="1600" dirty="0" smtClean="0"/>
                <a:t>- FEA Tiers </a:t>
              </a:r>
            </a:p>
            <a:p>
              <a:r>
                <a:rPr lang="fr-FR" sz="1600" dirty="0" smtClean="0">
                  <a:solidFill>
                    <a:srgbClr val="FF0000"/>
                  </a:solidFill>
                </a:rPr>
                <a:t>Provisions pour R et C</a:t>
              </a:r>
            </a:p>
            <a:p>
              <a:r>
                <a:rPr lang="fr-FR" sz="1600" dirty="0" smtClean="0">
                  <a:solidFill>
                    <a:srgbClr val="FF0000"/>
                  </a:solidFill>
                </a:rPr>
                <a:t>Amortissements et dépréciations</a:t>
              </a:r>
            </a:p>
            <a:p>
              <a:r>
                <a:rPr lang="fr-FR" sz="1600" dirty="0" smtClean="0">
                  <a:solidFill>
                    <a:srgbClr val="FF0000"/>
                  </a:solidFill>
                </a:rPr>
                <a:t>Emprunts &gt; 1 an</a:t>
              </a:r>
              <a:endParaRPr lang="fr-FR" sz="1600" dirty="0">
                <a:solidFill>
                  <a:srgbClr val="FF0000"/>
                </a:solidFill>
              </a:endParaRPr>
            </a:p>
          </p:txBody>
        </p:sp>
        <p:sp>
          <p:nvSpPr>
            <p:cNvPr id="6" name="Rectangle 5"/>
            <p:cNvSpPr/>
            <p:nvPr/>
          </p:nvSpPr>
          <p:spPr>
            <a:xfrm>
              <a:off x="1244828" y="5939161"/>
              <a:ext cx="3312368" cy="337352"/>
            </a:xfrm>
            <a:prstGeom prst="rect">
              <a:avLst/>
            </a:prstGeom>
            <a:solidFill>
              <a:schemeClr val="accent6"/>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Trésorerie </a:t>
              </a:r>
              <a:r>
                <a:rPr lang="fr-FR" sz="1600" dirty="0" smtClean="0">
                  <a:solidFill>
                    <a:srgbClr val="FF0000"/>
                  </a:solidFill>
                </a:rPr>
                <a:t>(VB)</a:t>
              </a:r>
              <a:endParaRPr lang="fr-FR" sz="1600" dirty="0"/>
            </a:p>
          </p:txBody>
        </p:sp>
        <p:sp>
          <p:nvSpPr>
            <p:cNvPr id="10" name="Rectangle 9"/>
            <p:cNvSpPr/>
            <p:nvPr/>
          </p:nvSpPr>
          <p:spPr>
            <a:xfrm>
              <a:off x="4629204" y="5085183"/>
              <a:ext cx="3331114" cy="123605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Dettes :</a:t>
              </a:r>
            </a:p>
            <a:p>
              <a:r>
                <a:rPr lang="fr-FR" sz="1600" dirty="0" smtClean="0">
                  <a:solidFill>
                    <a:srgbClr val="FF0000"/>
                  </a:solidFill>
                </a:rPr>
                <a:t>- Emprunts &lt; 1 an</a:t>
              </a:r>
            </a:p>
            <a:p>
              <a:r>
                <a:rPr lang="fr-FR" sz="1600" dirty="0" smtClean="0"/>
                <a:t>- Avances et acomptes reçus</a:t>
              </a:r>
            </a:p>
            <a:p>
              <a:r>
                <a:rPr lang="fr-FR" sz="1600" dirty="0" smtClean="0"/>
                <a:t>- Dettes fournisseurs</a:t>
              </a:r>
              <a:br>
                <a:rPr lang="fr-FR" sz="1600" dirty="0" smtClean="0"/>
              </a:br>
              <a:r>
                <a:rPr lang="fr-FR" sz="1600" dirty="0" smtClean="0"/>
                <a:t>- Dettes fiscales et sociales</a:t>
              </a:r>
              <a:endParaRPr lang="fr-FR" sz="1600" dirty="0"/>
            </a:p>
          </p:txBody>
        </p:sp>
        <p:sp>
          <p:nvSpPr>
            <p:cNvPr id="11" name="ZoneTexte 10"/>
            <p:cNvSpPr txBox="1"/>
            <p:nvPr/>
          </p:nvSpPr>
          <p:spPr>
            <a:xfrm>
              <a:off x="2246523" y="2160209"/>
              <a:ext cx="1368152" cy="369332"/>
            </a:xfrm>
            <a:prstGeom prst="rect">
              <a:avLst/>
            </a:prstGeom>
            <a:noFill/>
          </p:spPr>
          <p:txBody>
            <a:bodyPr wrap="square" rtlCol="0">
              <a:spAutoFit/>
            </a:bodyPr>
            <a:lstStyle/>
            <a:p>
              <a:pPr algn="ctr"/>
              <a:r>
                <a:rPr lang="fr-FR" dirty="0" smtClean="0"/>
                <a:t>Actif</a:t>
              </a:r>
              <a:endParaRPr lang="fr-FR" dirty="0"/>
            </a:p>
          </p:txBody>
        </p:sp>
        <p:sp>
          <p:nvSpPr>
            <p:cNvPr id="12" name="ZoneTexte 11"/>
            <p:cNvSpPr txBox="1"/>
            <p:nvPr/>
          </p:nvSpPr>
          <p:spPr>
            <a:xfrm>
              <a:off x="5610685" y="2166838"/>
              <a:ext cx="1368152" cy="369332"/>
            </a:xfrm>
            <a:prstGeom prst="rect">
              <a:avLst/>
            </a:prstGeom>
            <a:noFill/>
          </p:spPr>
          <p:txBody>
            <a:bodyPr wrap="square" rtlCol="0">
              <a:spAutoFit/>
            </a:bodyPr>
            <a:lstStyle/>
            <a:p>
              <a:pPr algn="ctr"/>
              <a:r>
                <a:rPr lang="fr-FR" dirty="0" smtClean="0"/>
                <a:t>Passif</a:t>
              </a:r>
              <a:endParaRPr lang="fr-FR" dirty="0"/>
            </a:p>
          </p:txBody>
        </p:sp>
        <p:sp>
          <p:nvSpPr>
            <p:cNvPr id="13" name="ZoneTexte 12"/>
            <p:cNvSpPr txBox="1"/>
            <p:nvPr/>
          </p:nvSpPr>
          <p:spPr>
            <a:xfrm>
              <a:off x="7941572" y="2536170"/>
              <a:ext cx="1238940" cy="646331"/>
            </a:xfrm>
            <a:prstGeom prst="rect">
              <a:avLst/>
            </a:prstGeom>
            <a:noFill/>
          </p:spPr>
          <p:txBody>
            <a:bodyPr wrap="square" rtlCol="0">
              <a:spAutoFit/>
            </a:bodyPr>
            <a:lstStyle/>
            <a:p>
              <a:pPr algn="ctr"/>
              <a:r>
                <a:rPr lang="fr-FR" dirty="0" smtClean="0">
                  <a:solidFill>
                    <a:schemeClr val="accent1">
                      <a:lumMod val="75000"/>
                    </a:schemeClr>
                  </a:solidFill>
                </a:rPr>
                <a:t>Ressources</a:t>
              </a:r>
            </a:p>
            <a:p>
              <a:pPr algn="ctr"/>
              <a:r>
                <a:rPr lang="fr-FR" dirty="0" smtClean="0">
                  <a:solidFill>
                    <a:schemeClr val="accent1">
                      <a:lumMod val="75000"/>
                    </a:schemeClr>
                  </a:solidFill>
                </a:rPr>
                <a:t>stables</a:t>
              </a:r>
              <a:endParaRPr lang="fr-FR" dirty="0">
                <a:solidFill>
                  <a:schemeClr val="accent1">
                    <a:lumMod val="75000"/>
                  </a:schemeClr>
                </a:solidFill>
              </a:endParaRPr>
            </a:p>
          </p:txBody>
        </p:sp>
        <p:sp>
          <p:nvSpPr>
            <p:cNvPr id="14" name="ZoneTexte 13"/>
            <p:cNvSpPr txBox="1"/>
            <p:nvPr/>
          </p:nvSpPr>
          <p:spPr>
            <a:xfrm>
              <a:off x="0" y="2536170"/>
              <a:ext cx="1244828" cy="646331"/>
            </a:xfrm>
            <a:prstGeom prst="rect">
              <a:avLst/>
            </a:prstGeom>
            <a:noFill/>
          </p:spPr>
          <p:txBody>
            <a:bodyPr wrap="square" rtlCol="0">
              <a:spAutoFit/>
            </a:bodyPr>
            <a:lstStyle/>
            <a:p>
              <a:pPr algn="ctr"/>
              <a:r>
                <a:rPr lang="fr-FR" dirty="0" smtClean="0">
                  <a:solidFill>
                    <a:schemeClr val="accent1">
                      <a:lumMod val="75000"/>
                    </a:schemeClr>
                  </a:solidFill>
                </a:rPr>
                <a:t>Emplois</a:t>
              </a:r>
            </a:p>
            <a:p>
              <a:pPr algn="ctr"/>
              <a:r>
                <a:rPr lang="fr-FR" dirty="0" smtClean="0">
                  <a:solidFill>
                    <a:schemeClr val="accent1">
                      <a:lumMod val="75000"/>
                    </a:schemeClr>
                  </a:solidFill>
                </a:rPr>
                <a:t>stables</a:t>
              </a:r>
              <a:endParaRPr lang="fr-FR" dirty="0">
                <a:solidFill>
                  <a:schemeClr val="accent1">
                    <a:lumMod val="75000"/>
                  </a:schemeClr>
                </a:solidFill>
              </a:endParaRPr>
            </a:p>
          </p:txBody>
        </p:sp>
        <p:sp>
          <p:nvSpPr>
            <p:cNvPr id="15" name="ZoneTexte 14"/>
            <p:cNvSpPr txBox="1"/>
            <p:nvPr/>
          </p:nvSpPr>
          <p:spPr>
            <a:xfrm>
              <a:off x="7977099" y="5085183"/>
              <a:ext cx="1238940" cy="646331"/>
            </a:xfrm>
            <a:prstGeom prst="rect">
              <a:avLst/>
            </a:prstGeom>
            <a:noFill/>
          </p:spPr>
          <p:txBody>
            <a:bodyPr wrap="square" rtlCol="0">
              <a:spAutoFit/>
            </a:bodyPr>
            <a:lstStyle/>
            <a:p>
              <a:pPr algn="ctr"/>
              <a:r>
                <a:rPr lang="fr-FR" dirty="0" smtClean="0">
                  <a:solidFill>
                    <a:schemeClr val="accent1">
                      <a:lumMod val="75000"/>
                    </a:schemeClr>
                  </a:solidFill>
                </a:rPr>
                <a:t>Dettes circulantes</a:t>
              </a:r>
            </a:p>
          </p:txBody>
        </p:sp>
        <p:sp>
          <p:nvSpPr>
            <p:cNvPr id="16" name="ZoneTexte 15"/>
            <p:cNvSpPr txBox="1"/>
            <p:nvPr/>
          </p:nvSpPr>
          <p:spPr>
            <a:xfrm>
              <a:off x="0" y="4443350"/>
              <a:ext cx="1238940" cy="646331"/>
            </a:xfrm>
            <a:prstGeom prst="rect">
              <a:avLst/>
            </a:prstGeom>
            <a:noFill/>
          </p:spPr>
          <p:txBody>
            <a:bodyPr wrap="square" rtlCol="0">
              <a:spAutoFit/>
            </a:bodyPr>
            <a:lstStyle/>
            <a:p>
              <a:pPr algn="ctr"/>
              <a:r>
                <a:rPr lang="fr-FR" dirty="0" smtClean="0">
                  <a:solidFill>
                    <a:schemeClr val="accent1">
                      <a:lumMod val="75000"/>
                    </a:schemeClr>
                  </a:solidFill>
                </a:rPr>
                <a:t>Actif circulant</a:t>
              </a:r>
            </a:p>
          </p:txBody>
        </p:sp>
      </p:grpSp>
      <p:sp>
        <p:nvSpPr>
          <p:cNvPr id="17" name="Titre 3"/>
          <p:cNvSpPr>
            <a:spLocks noGrp="1"/>
          </p:cNvSpPr>
          <p:nvPr>
            <p:ph type="title"/>
          </p:nvPr>
        </p:nvSpPr>
        <p:spPr>
          <a:xfrm>
            <a:off x="1619672" y="153641"/>
            <a:ext cx="7067128" cy="1384995"/>
          </a:xfrm>
          <a:prstGeom prst="rect">
            <a:avLst/>
          </a:prstGeom>
        </p:spPr>
        <p:txBody>
          <a:bodyPr wrap="square">
            <a:spAutoFit/>
          </a:bodyPr>
          <a:lstStyle/>
          <a:p>
            <a:pPr marL="514350" indent="-514350">
              <a:lnSpc>
                <a:spcPct val="150000"/>
              </a:lnSpc>
              <a:buAutoNum type="romanUcPeriod"/>
            </a:pPr>
            <a:r>
              <a:rPr lang="fr-FR" altLang="fr-FR" sz="3200" b="1" dirty="0">
                <a:solidFill>
                  <a:schemeClr val="accent1"/>
                </a:solidFill>
              </a:rPr>
              <a:t>Présentation des concepts</a:t>
            </a:r>
          </a:p>
          <a:p>
            <a:pPr marL="190500" lvl="1">
              <a:lnSpc>
                <a:spcPct val="150000"/>
              </a:lnSpc>
            </a:pPr>
            <a:r>
              <a:rPr lang="fr-FR" altLang="fr-FR" sz="2400" b="1" dirty="0" smtClean="0">
                <a:solidFill>
                  <a:schemeClr val="accent1"/>
                </a:solidFill>
              </a:rPr>
              <a:t>B.	Enjeux </a:t>
            </a:r>
            <a:r>
              <a:rPr lang="fr-FR" altLang="fr-FR" sz="2400" b="1" dirty="0">
                <a:solidFill>
                  <a:schemeClr val="accent1"/>
                </a:solidFill>
              </a:rPr>
              <a:t>en termes d’analyse financière</a:t>
            </a:r>
          </a:p>
        </p:txBody>
      </p:sp>
      <p:sp>
        <p:nvSpPr>
          <p:cNvPr id="9" name="Espace réservé du numéro de diapositive 8"/>
          <p:cNvSpPr>
            <a:spLocks noGrp="1"/>
          </p:cNvSpPr>
          <p:nvPr>
            <p:ph type="sldNum" sz="quarter" idx="12"/>
          </p:nvPr>
        </p:nvSpPr>
        <p:spPr/>
        <p:txBody>
          <a:bodyPr/>
          <a:lstStyle/>
          <a:p>
            <a:fld id="{9AA8A271-D230-4875-8F45-4DE70F02D152}" type="slidenum">
              <a:rPr lang="fr-FR" smtClean="0"/>
              <a:t>13</a:t>
            </a:fld>
            <a:endParaRPr lang="fr-FR"/>
          </a:p>
        </p:txBody>
      </p:sp>
    </p:spTree>
    <p:extLst>
      <p:ext uri="{BB962C8B-B14F-4D97-AF65-F5344CB8AC3E}">
        <p14:creationId xmlns:p14="http://schemas.microsoft.com/office/powerpoint/2010/main" val="15967752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844824"/>
            <a:ext cx="8507288" cy="4716524"/>
          </a:xfrm>
        </p:spPr>
        <p:txBody>
          <a:bodyPr>
            <a:noAutofit/>
          </a:bodyPr>
          <a:lstStyle/>
          <a:p>
            <a:r>
              <a:rPr lang="fr-FR" sz="2000" dirty="0" smtClean="0"/>
              <a:t>Le fonds de roulement :</a:t>
            </a:r>
          </a:p>
          <a:p>
            <a:endParaRPr lang="fr-FR" sz="2400" dirty="0"/>
          </a:p>
          <a:p>
            <a:endParaRPr lang="fr-FR" sz="2400" dirty="0" smtClean="0"/>
          </a:p>
          <a:p>
            <a:endParaRPr lang="fr-FR" sz="2400" dirty="0"/>
          </a:p>
          <a:p>
            <a:endParaRPr lang="fr-FR" sz="2400" dirty="0" smtClean="0"/>
          </a:p>
          <a:p>
            <a:endParaRPr lang="fr-FR" sz="2400" dirty="0" smtClean="0"/>
          </a:p>
          <a:p>
            <a:endParaRPr lang="fr-FR" sz="2400" dirty="0"/>
          </a:p>
          <a:p>
            <a:endParaRPr lang="fr-FR" sz="2400" dirty="0" smtClean="0"/>
          </a:p>
          <a:p>
            <a:pPr algn="just"/>
            <a:r>
              <a:rPr lang="fr-FR" sz="2000" dirty="0" smtClean="0"/>
              <a:t>Excédent de ressources stables sur emplois stables</a:t>
            </a:r>
          </a:p>
          <a:p>
            <a:pPr algn="just"/>
            <a:r>
              <a:rPr lang="fr-FR" sz="2000" dirty="0" smtClean="0"/>
              <a:t>Objectif : financer le décalage entre produits et charges (cycle d’exploitation)</a:t>
            </a:r>
          </a:p>
        </p:txBody>
      </p:sp>
      <p:grpSp>
        <p:nvGrpSpPr>
          <p:cNvPr id="6" name="Groupe 5"/>
          <p:cNvGrpSpPr/>
          <p:nvPr/>
        </p:nvGrpSpPr>
        <p:grpSpPr>
          <a:xfrm>
            <a:off x="0" y="2160209"/>
            <a:ext cx="9180512" cy="2855674"/>
            <a:chOff x="0" y="2160209"/>
            <a:chExt cx="9180512" cy="2855674"/>
          </a:xfrm>
        </p:grpSpPr>
        <p:sp>
          <p:nvSpPr>
            <p:cNvPr id="4" name="Rectangle 3"/>
            <p:cNvSpPr/>
            <p:nvPr/>
          </p:nvSpPr>
          <p:spPr>
            <a:xfrm>
              <a:off x="1244828" y="2536170"/>
              <a:ext cx="3312368" cy="1834474"/>
            </a:xfrm>
            <a:prstGeom prst="rect">
              <a:avLst/>
            </a:prstGeom>
            <a:solidFill>
              <a:schemeClr val="tx2">
                <a:lumMod val="40000"/>
                <a:lumOff val="60000"/>
              </a:schemeClr>
            </a:solidFill>
            <a:ln>
              <a:solidFill>
                <a:schemeClr val="accent1">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fr-FR" sz="1600" dirty="0" smtClean="0"/>
                <a:t>- Immobilisations incorporelles</a:t>
              </a:r>
            </a:p>
            <a:p>
              <a:r>
                <a:rPr lang="fr-FR" sz="1600" dirty="0" smtClean="0"/>
                <a:t>- Immobilisations corporelles</a:t>
              </a:r>
            </a:p>
            <a:p>
              <a:r>
                <a:rPr lang="fr-FR" sz="1600" dirty="0" smtClean="0"/>
                <a:t>- Immobilisations financières</a:t>
              </a:r>
            </a:p>
            <a:p>
              <a:endParaRPr lang="fr-FR" sz="1600" dirty="0"/>
            </a:p>
            <a:p>
              <a:r>
                <a:rPr lang="fr-FR" sz="1600" dirty="0" smtClean="0">
                  <a:solidFill>
                    <a:srgbClr val="FF0000"/>
                  </a:solidFill>
                </a:rPr>
                <a:t>(Valeurs brutes)</a:t>
              </a:r>
              <a:endParaRPr lang="fr-FR" sz="1600" dirty="0">
                <a:solidFill>
                  <a:srgbClr val="FF0000"/>
                </a:solidFill>
              </a:endParaRPr>
            </a:p>
          </p:txBody>
        </p:sp>
        <p:sp>
          <p:nvSpPr>
            <p:cNvPr id="5" name="Rectangle 4"/>
            <p:cNvSpPr/>
            <p:nvPr/>
          </p:nvSpPr>
          <p:spPr>
            <a:xfrm>
              <a:off x="4629204" y="2536169"/>
              <a:ext cx="3312368" cy="2479714"/>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Capitaux propres :</a:t>
              </a:r>
            </a:p>
            <a:p>
              <a:r>
                <a:rPr lang="fr-FR" sz="1600" dirty="0" smtClean="0"/>
                <a:t>- FEA Etat </a:t>
              </a:r>
            </a:p>
            <a:p>
              <a:r>
                <a:rPr lang="fr-FR" sz="1600" dirty="0" smtClean="0"/>
                <a:t>- Réserves et RAN</a:t>
              </a:r>
            </a:p>
            <a:p>
              <a:r>
                <a:rPr lang="fr-FR" sz="1600" dirty="0" smtClean="0"/>
                <a:t>- Résultat</a:t>
              </a:r>
            </a:p>
            <a:p>
              <a:r>
                <a:rPr lang="fr-FR" sz="1600" dirty="0" smtClean="0"/>
                <a:t>- FEA Tiers </a:t>
              </a:r>
            </a:p>
            <a:p>
              <a:r>
                <a:rPr lang="fr-FR" sz="1600" dirty="0" smtClean="0">
                  <a:solidFill>
                    <a:srgbClr val="FF0000"/>
                  </a:solidFill>
                </a:rPr>
                <a:t>Provisions pour R et C</a:t>
              </a:r>
            </a:p>
            <a:p>
              <a:r>
                <a:rPr lang="fr-FR" sz="1600" dirty="0" smtClean="0">
                  <a:solidFill>
                    <a:srgbClr val="FF0000"/>
                  </a:solidFill>
                </a:rPr>
                <a:t>Amortissements et dépréciations</a:t>
              </a:r>
            </a:p>
            <a:p>
              <a:r>
                <a:rPr lang="fr-FR" sz="1600" dirty="0" smtClean="0">
                  <a:solidFill>
                    <a:srgbClr val="FF0000"/>
                  </a:solidFill>
                </a:rPr>
                <a:t>Emprunts &gt; 1 an</a:t>
              </a:r>
              <a:endParaRPr lang="fr-FR" sz="1600" dirty="0">
                <a:solidFill>
                  <a:srgbClr val="FF0000"/>
                </a:solidFill>
              </a:endParaRPr>
            </a:p>
          </p:txBody>
        </p:sp>
        <p:sp>
          <p:nvSpPr>
            <p:cNvPr id="11" name="ZoneTexte 10"/>
            <p:cNvSpPr txBox="1"/>
            <p:nvPr/>
          </p:nvSpPr>
          <p:spPr>
            <a:xfrm>
              <a:off x="2246523" y="2160209"/>
              <a:ext cx="1368152" cy="369332"/>
            </a:xfrm>
            <a:prstGeom prst="rect">
              <a:avLst/>
            </a:prstGeom>
            <a:noFill/>
          </p:spPr>
          <p:txBody>
            <a:bodyPr wrap="square" rtlCol="0">
              <a:spAutoFit/>
            </a:bodyPr>
            <a:lstStyle/>
            <a:p>
              <a:pPr algn="ctr"/>
              <a:r>
                <a:rPr lang="fr-FR" dirty="0" smtClean="0"/>
                <a:t>Actif</a:t>
              </a:r>
              <a:endParaRPr lang="fr-FR" dirty="0"/>
            </a:p>
          </p:txBody>
        </p:sp>
        <p:sp>
          <p:nvSpPr>
            <p:cNvPr id="12" name="ZoneTexte 11"/>
            <p:cNvSpPr txBox="1"/>
            <p:nvPr/>
          </p:nvSpPr>
          <p:spPr>
            <a:xfrm>
              <a:off x="5610685" y="2166838"/>
              <a:ext cx="1368152" cy="369332"/>
            </a:xfrm>
            <a:prstGeom prst="rect">
              <a:avLst/>
            </a:prstGeom>
            <a:noFill/>
          </p:spPr>
          <p:txBody>
            <a:bodyPr wrap="square" rtlCol="0">
              <a:spAutoFit/>
            </a:bodyPr>
            <a:lstStyle/>
            <a:p>
              <a:pPr algn="ctr"/>
              <a:r>
                <a:rPr lang="fr-FR" dirty="0" smtClean="0"/>
                <a:t>Passif</a:t>
              </a:r>
              <a:endParaRPr lang="fr-FR" dirty="0"/>
            </a:p>
          </p:txBody>
        </p:sp>
        <p:sp>
          <p:nvSpPr>
            <p:cNvPr id="13" name="ZoneTexte 12"/>
            <p:cNvSpPr txBox="1"/>
            <p:nvPr/>
          </p:nvSpPr>
          <p:spPr>
            <a:xfrm>
              <a:off x="7941572" y="2536170"/>
              <a:ext cx="1238940" cy="646331"/>
            </a:xfrm>
            <a:prstGeom prst="rect">
              <a:avLst/>
            </a:prstGeom>
            <a:noFill/>
          </p:spPr>
          <p:txBody>
            <a:bodyPr wrap="square" rtlCol="0">
              <a:spAutoFit/>
            </a:bodyPr>
            <a:lstStyle/>
            <a:p>
              <a:pPr algn="ctr"/>
              <a:r>
                <a:rPr lang="fr-FR" dirty="0" smtClean="0">
                  <a:solidFill>
                    <a:schemeClr val="accent1">
                      <a:lumMod val="75000"/>
                    </a:schemeClr>
                  </a:solidFill>
                </a:rPr>
                <a:t>Ressources</a:t>
              </a:r>
            </a:p>
            <a:p>
              <a:pPr algn="ctr"/>
              <a:r>
                <a:rPr lang="fr-FR" dirty="0" smtClean="0">
                  <a:solidFill>
                    <a:schemeClr val="accent1">
                      <a:lumMod val="75000"/>
                    </a:schemeClr>
                  </a:solidFill>
                </a:rPr>
                <a:t>stables</a:t>
              </a:r>
              <a:endParaRPr lang="fr-FR" dirty="0">
                <a:solidFill>
                  <a:schemeClr val="accent1">
                    <a:lumMod val="75000"/>
                  </a:schemeClr>
                </a:solidFill>
              </a:endParaRPr>
            </a:p>
          </p:txBody>
        </p:sp>
        <p:sp>
          <p:nvSpPr>
            <p:cNvPr id="14" name="ZoneTexte 13"/>
            <p:cNvSpPr txBox="1"/>
            <p:nvPr/>
          </p:nvSpPr>
          <p:spPr>
            <a:xfrm>
              <a:off x="0" y="2536170"/>
              <a:ext cx="1244828" cy="646331"/>
            </a:xfrm>
            <a:prstGeom prst="rect">
              <a:avLst/>
            </a:prstGeom>
            <a:noFill/>
          </p:spPr>
          <p:txBody>
            <a:bodyPr wrap="square" rtlCol="0">
              <a:spAutoFit/>
            </a:bodyPr>
            <a:lstStyle/>
            <a:p>
              <a:pPr algn="ctr"/>
              <a:r>
                <a:rPr lang="fr-FR" dirty="0" smtClean="0">
                  <a:solidFill>
                    <a:schemeClr val="accent1">
                      <a:lumMod val="75000"/>
                    </a:schemeClr>
                  </a:solidFill>
                </a:rPr>
                <a:t>Emplois</a:t>
              </a:r>
            </a:p>
            <a:p>
              <a:pPr algn="ctr"/>
              <a:r>
                <a:rPr lang="fr-FR" dirty="0" smtClean="0">
                  <a:solidFill>
                    <a:schemeClr val="accent1">
                      <a:lumMod val="75000"/>
                    </a:schemeClr>
                  </a:solidFill>
                </a:rPr>
                <a:t>stables</a:t>
              </a:r>
              <a:endParaRPr lang="fr-FR" dirty="0">
                <a:solidFill>
                  <a:schemeClr val="accent1">
                    <a:lumMod val="75000"/>
                  </a:schemeClr>
                </a:solidFill>
              </a:endParaRPr>
            </a:p>
          </p:txBody>
        </p:sp>
        <p:cxnSp>
          <p:nvCxnSpPr>
            <p:cNvPr id="9" name="Connecteur droit avec flèche 8"/>
            <p:cNvCxnSpPr/>
            <p:nvPr/>
          </p:nvCxnSpPr>
          <p:spPr>
            <a:xfrm>
              <a:off x="4139952" y="4437112"/>
              <a:ext cx="0" cy="578771"/>
            </a:xfrm>
            <a:prstGeom prst="straightConnector1">
              <a:avLst/>
            </a:prstGeom>
            <a:ln w="28575">
              <a:prstDash val="sys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1244828" y="4541831"/>
              <a:ext cx="2704229" cy="369332"/>
            </a:xfrm>
            <a:prstGeom prst="rect">
              <a:avLst/>
            </a:prstGeom>
            <a:noFill/>
          </p:spPr>
          <p:txBody>
            <a:bodyPr wrap="square" rtlCol="0">
              <a:spAutoFit/>
            </a:bodyPr>
            <a:lstStyle/>
            <a:p>
              <a:pPr algn="ctr"/>
              <a:r>
                <a:rPr lang="fr-FR" dirty="0" smtClean="0">
                  <a:solidFill>
                    <a:schemeClr val="accent1">
                      <a:lumMod val="75000"/>
                    </a:schemeClr>
                  </a:solidFill>
                </a:rPr>
                <a:t>Fonds de roulement :</a:t>
              </a:r>
              <a:endParaRPr lang="fr-FR" dirty="0">
                <a:solidFill>
                  <a:schemeClr val="accent1">
                    <a:lumMod val="75000"/>
                  </a:schemeClr>
                </a:solidFill>
              </a:endParaRPr>
            </a:p>
          </p:txBody>
        </p:sp>
      </p:grpSp>
      <p:sp>
        <p:nvSpPr>
          <p:cNvPr id="8" name="Espace réservé du numéro de diapositive 7"/>
          <p:cNvSpPr>
            <a:spLocks noGrp="1"/>
          </p:cNvSpPr>
          <p:nvPr>
            <p:ph type="sldNum" sz="quarter" idx="12"/>
          </p:nvPr>
        </p:nvSpPr>
        <p:spPr/>
        <p:txBody>
          <a:bodyPr/>
          <a:lstStyle/>
          <a:p>
            <a:fld id="{9AA8A271-D230-4875-8F45-4DE70F02D152}" type="slidenum">
              <a:rPr lang="fr-FR" smtClean="0"/>
              <a:t>14</a:t>
            </a:fld>
            <a:endParaRPr lang="fr-FR"/>
          </a:p>
        </p:txBody>
      </p:sp>
      <p:sp>
        <p:nvSpPr>
          <p:cNvPr id="16" name="Titre 16"/>
          <p:cNvSpPr>
            <a:spLocks noGrp="1"/>
          </p:cNvSpPr>
          <p:nvPr>
            <p:ph type="title"/>
          </p:nvPr>
        </p:nvSpPr>
        <p:spPr>
          <a:xfrm>
            <a:off x="1331640" y="234047"/>
            <a:ext cx="7704856" cy="1224181"/>
          </a:xfrm>
          <a:prstGeom prst="rect">
            <a:avLst/>
          </a:prstGeom>
        </p:spPr>
        <p:txBody>
          <a:bodyPr wrap="square">
            <a:spAutoFit/>
          </a:bodyPr>
          <a:lstStyle/>
          <a:p>
            <a:pPr marL="514350" indent="-514350" algn="ctr">
              <a:lnSpc>
                <a:spcPct val="150000"/>
              </a:lnSpc>
              <a:buAutoNum type="romanUcPeriod"/>
            </a:pPr>
            <a:r>
              <a:rPr lang="fr-FR" altLang="fr-FR" sz="2800" b="1" dirty="0">
                <a:solidFill>
                  <a:schemeClr val="accent1"/>
                </a:solidFill>
              </a:rPr>
              <a:t>Présentation des concepts</a:t>
            </a:r>
          </a:p>
          <a:p>
            <a:pPr marL="190500" lvl="1" algn="ctr">
              <a:lnSpc>
                <a:spcPct val="150000"/>
              </a:lnSpc>
            </a:pPr>
            <a:r>
              <a:rPr lang="fr-FR" altLang="fr-FR" sz="2000" b="1" dirty="0" smtClean="0">
                <a:solidFill>
                  <a:schemeClr val="accent1"/>
                </a:solidFill>
              </a:rPr>
              <a:t>B.	</a:t>
            </a:r>
            <a:r>
              <a:rPr lang="fr-FR" sz="2000" b="1" dirty="0">
                <a:solidFill>
                  <a:schemeClr val="accent1"/>
                </a:solidFill>
              </a:rPr>
              <a:t>La trésorerie, </a:t>
            </a:r>
            <a:r>
              <a:rPr lang="fr-FR" sz="2000" b="1" dirty="0" smtClean="0">
                <a:solidFill>
                  <a:schemeClr val="accent1"/>
                </a:solidFill>
              </a:rPr>
              <a:t>résultat </a:t>
            </a:r>
            <a:r>
              <a:rPr lang="fr-FR" sz="2000" b="1" dirty="0">
                <a:solidFill>
                  <a:schemeClr val="accent1"/>
                </a:solidFill>
              </a:rPr>
              <a:t>d’un équilibre financier</a:t>
            </a:r>
            <a:endParaRPr lang="fr-FR" altLang="fr-FR" sz="2000" b="1" dirty="0">
              <a:solidFill>
                <a:schemeClr val="accent1"/>
              </a:solidFill>
            </a:endParaRPr>
          </a:p>
        </p:txBody>
      </p:sp>
    </p:spTree>
    <p:extLst>
      <p:ext uri="{BB962C8B-B14F-4D97-AF65-F5344CB8AC3E}">
        <p14:creationId xmlns:p14="http://schemas.microsoft.com/office/powerpoint/2010/main" val="2735130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68699" y="1968491"/>
            <a:ext cx="5252124" cy="1111431"/>
          </a:xfrm>
        </p:spPr>
        <p:txBody>
          <a:bodyPr>
            <a:normAutofit/>
          </a:bodyPr>
          <a:lstStyle/>
          <a:p>
            <a:r>
              <a:rPr lang="fr-FR" sz="1800" dirty="0" smtClean="0"/>
              <a:t>Mais aussi, calcul via le cycle d’exploitation</a:t>
            </a:r>
          </a:p>
          <a:p>
            <a:r>
              <a:rPr lang="fr-FR" sz="1800" dirty="0" smtClean="0"/>
              <a:t>FR = Actif circulant – dettes circulantes</a:t>
            </a:r>
          </a:p>
        </p:txBody>
      </p:sp>
      <p:grpSp>
        <p:nvGrpSpPr>
          <p:cNvPr id="8" name="Groupe 7"/>
          <p:cNvGrpSpPr/>
          <p:nvPr/>
        </p:nvGrpSpPr>
        <p:grpSpPr>
          <a:xfrm>
            <a:off x="0" y="2524207"/>
            <a:ext cx="9216039" cy="4161027"/>
            <a:chOff x="0" y="2524207"/>
            <a:chExt cx="9216039" cy="4161027"/>
          </a:xfrm>
        </p:grpSpPr>
        <p:sp>
          <p:nvSpPr>
            <p:cNvPr id="7" name="Rectangle 6"/>
            <p:cNvSpPr/>
            <p:nvPr/>
          </p:nvSpPr>
          <p:spPr>
            <a:xfrm>
              <a:off x="1244828" y="4807347"/>
              <a:ext cx="3312368" cy="1877887"/>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Stocks  </a:t>
              </a:r>
              <a:r>
                <a:rPr lang="fr-FR" sz="1600" dirty="0" smtClean="0">
                  <a:solidFill>
                    <a:srgbClr val="FF0000"/>
                  </a:solidFill>
                </a:rPr>
                <a:t>(VB)</a:t>
              </a:r>
            </a:p>
            <a:p>
              <a:r>
                <a:rPr lang="fr-FR" sz="1600" dirty="0" smtClean="0"/>
                <a:t>- Créances </a:t>
              </a:r>
              <a:r>
                <a:rPr lang="fr-FR" sz="1600" dirty="0" smtClean="0">
                  <a:solidFill>
                    <a:srgbClr val="FF0000"/>
                  </a:solidFill>
                </a:rPr>
                <a:t>(VB)</a:t>
              </a:r>
              <a:endParaRPr lang="fr-FR" sz="1600" dirty="0" smtClean="0"/>
            </a:p>
            <a:p>
              <a:pPr marL="285750" indent="-285750">
                <a:buFontTx/>
                <a:buChar char="-"/>
              </a:pPr>
              <a:endParaRPr lang="fr-FR" sz="1600" dirty="0"/>
            </a:p>
          </p:txBody>
        </p:sp>
        <p:sp>
          <p:nvSpPr>
            <p:cNvPr id="4" name="Rectangle 3"/>
            <p:cNvSpPr/>
            <p:nvPr/>
          </p:nvSpPr>
          <p:spPr>
            <a:xfrm>
              <a:off x="1244828" y="2900168"/>
              <a:ext cx="3312368" cy="1834474"/>
            </a:xfrm>
            <a:prstGeom prst="rect">
              <a:avLst/>
            </a:prstGeom>
            <a:solidFill>
              <a:schemeClr val="bg1"/>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fr-FR" sz="1600" dirty="0" smtClean="0">
                  <a:solidFill>
                    <a:schemeClr val="bg1">
                      <a:lumMod val="85000"/>
                    </a:schemeClr>
                  </a:solidFill>
                </a:rPr>
                <a:t>- Immobilisations incorporelles</a:t>
              </a:r>
            </a:p>
            <a:p>
              <a:r>
                <a:rPr lang="fr-FR" sz="1600" dirty="0" smtClean="0">
                  <a:solidFill>
                    <a:schemeClr val="bg1">
                      <a:lumMod val="85000"/>
                    </a:schemeClr>
                  </a:solidFill>
                </a:rPr>
                <a:t>- Immobilisations corporelles</a:t>
              </a:r>
            </a:p>
            <a:p>
              <a:r>
                <a:rPr lang="fr-FR" sz="1600" dirty="0" smtClean="0">
                  <a:solidFill>
                    <a:schemeClr val="bg1">
                      <a:lumMod val="85000"/>
                    </a:schemeClr>
                  </a:solidFill>
                </a:rPr>
                <a:t>- Immobilisations financières</a:t>
              </a:r>
            </a:p>
            <a:p>
              <a:endParaRPr lang="fr-FR" sz="1600" dirty="0">
                <a:solidFill>
                  <a:schemeClr val="bg1">
                    <a:lumMod val="85000"/>
                  </a:schemeClr>
                </a:solidFill>
              </a:endParaRPr>
            </a:p>
            <a:p>
              <a:r>
                <a:rPr lang="fr-FR" sz="1600" dirty="0" smtClean="0">
                  <a:solidFill>
                    <a:schemeClr val="bg1">
                      <a:lumMod val="85000"/>
                    </a:schemeClr>
                  </a:solidFill>
                </a:rPr>
                <a:t>(Valeurs brutes)</a:t>
              </a:r>
              <a:endParaRPr lang="fr-FR" sz="1600" dirty="0">
                <a:solidFill>
                  <a:schemeClr val="bg1">
                    <a:lumMod val="85000"/>
                  </a:schemeClr>
                </a:solidFill>
              </a:endParaRPr>
            </a:p>
          </p:txBody>
        </p:sp>
        <p:sp>
          <p:nvSpPr>
            <p:cNvPr id="5" name="Rectangle 4"/>
            <p:cNvSpPr/>
            <p:nvPr/>
          </p:nvSpPr>
          <p:spPr>
            <a:xfrm>
              <a:off x="4629204" y="2900167"/>
              <a:ext cx="3312368" cy="2479714"/>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solidFill>
                    <a:schemeClr val="bg1">
                      <a:lumMod val="85000"/>
                    </a:schemeClr>
                  </a:solidFill>
                </a:rPr>
                <a:t>Capitaux propres :</a:t>
              </a:r>
            </a:p>
            <a:p>
              <a:r>
                <a:rPr lang="fr-FR" sz="1600" dirty="0" smtClean="0">
                  <a:solidFill>
                    <a:schemeClr val="bg1">
                      <a:lumMod val="85000"/>
                    </a:schemeClr>
                  </a:solidFill>
                </a:rPr>
                <a:t>- FEA Etat </a:t>
              </a:r>
            </a:p>
            <a:p>
              <a:r>
                <a:rPr lang="fr-FR" sz="1600" dirty="0" smtClean="0">
                  <a:solidFill>
                    <a:schemeClr val="bg1">
                      <a:lumMod val="85000"/>
                    </a:schemeClr>
                  </a:solidFill>
                </a:rPr>
                <a:t>- Réserves et RAN</a:t>
              </a:r>
            </a:p>
            <a:p>
              <a:r>
                <a:rPr lang="fr-FR" sz="1600" dirty="0" smtClean="0">
                  <a:solidFill>
                    <a:schemeClr val="bg1">
                      <a:lumMod val="85000"/>
                    </a:schemeClr>
                  </a:solidFill>
                </a:rPr>
                <a:t>- Résultat</a:t>
              </a:r>
            </a:p>
            <a:p>
              <a:r>
                <a:rPr lang="fr-FR" sz="1600" dirty="0" smtClean="0">
                  <a:solidFill>
                    <a:schemeClr val="bg1">
                      <a:lumMod val="85000"/>
                    </a:schemeClr>
                  </a:solidFill>
                </a:rPr>
                <a:t>- FEA Tiers </a:t>
              </a:r>
            </a:p>
            <a:p>
              <a:r>
                <a:rPr lang="fr-FR" sz="1600" dirty="0" smtClean="0">
                  <a:solidFill>
                    <a:schemeClr val="bg1">
                      <a:lumMod val="85000"/>
                    </a:schemeClr>
                  </a:solidFill>
                </a:rPr>
                <a:t>Provisions pour R et C</a:t>
              </a:r>
            </a:p>
            <a:p>
              <a:r>
                <a:rPr lang="fr-FR" sz="1600" dirty="0" smtClean="0">
                  <a:solidFill>
                    <a:schemeClr val="bg1">
                      <a:lumMod val="85000"/>
                    </a:schemeClr>
                  </a:solidFill>
                </a:rPr>
                <a:t>Amortissements et dépréciations</a:t>
              </a:r>
            </a:p>
            <a:p>
              <a:r>
                <a:rPr lang="fr-FR" sz="1600" dirty="0" smtClean="0">
                  <a:solidFill>
                    <a:schemeClr val="bg1">
                      <a:lumMod val="85000"/>
                    </a:schemeClr>
                  </a:solidFill>
                </a:rPr>
                <a:t>Emprunts &gt; 1 an</a:t>
              </a:r>
              <a:endParaRPr lang="fr-FR" sz="1600" dirty="0">
                <a:solidFill>
                  <a:schemeClr val="bg1">
                    <a:lumMod val="85000"/>
                  </a:schemeClr>
                </a:solidFill>
              </a:endParaRPr>
            </a:p>
          </p:txBody>
        </p:sp>
        <p:sp>
          <p:nvSpPr>
            <p:cNvPr id="6" name="Rectangle 5"/>
            <p:cNvSpPr/>
            <p:nvPr/>
          </p:nvSpPr>
          <p:spPr>
            <a:xfrm>
              <a:off x="1244828" y="6309320"/>
              <a:ext cx="3312368" cy="322299"/>
            </a:xfrm>
            <a:prstGeom prst="rect">
              <a:avLst/>
            </a:prstGeom>
            <a:solidFill>
              <a:schemeClr val="accent6"/>
            </a:solidFill>
            <a:ln w="31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Trésorerie </a:t>
              </a:r>
              <a:r>
                <a:rPr lang="fr-FR" sz="1600" dirty="0" smtClean="0">
                  <a:solidFill>
                    <a:srgbClr val="FF0000"/>
                  </a:solidFill>
                </a:rPr>
                <a:t>(VB)</a:t>
              </a:r>
              <a:endParaRPr lang="fr-FR" sz="1600" dirty="0"/>
            </a:p>
          </p:txBody>
        </p:sp>
        <p:sp>
          <p:nvSpPr>
            <p:cNvPr id="10" name="Rectangle 9"/>
            <p:cNvSpPr/>
            <p:nvPr/>
          </p:nvSpPr>
          <p:spPr>
            <a:xfrm>
              <a:off x="4629204" y="5449181"/>
              <a:ext cx="3331114" cy="123605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Dettes :</a:t>
              </a:r>
            </a:p>
            <a:p>
              <a:r>
                <a:rPr lang="fr-FR" sz="1600" dirty="0" smtClean="0">
                  <a:solidFill>
                    <a:srgbClr val="FF0000"/>
                  </a:solidFill>
                </a:rPr>
                <a:t>- Emprunts &lt; 1 an</a:t>
              </a:r>
            </a:p>
            <a:p>
              <a:r>
                <a:rPr lang="fr-FR" sz="1600" dirty="0" smtClean="0"/>
                <a:t>- Avances et acomptes reçus</a:t>
              </a:r>
            </a:p>
            <a:p>
              <a:r>
                <a:rPr lang="fr-FR" sz="1600" dirty="0" smtClean="0"/>
                <a:t>- Dettes fournisseurs</a:t>
              </a:r>
              <a:br>
                <a:rPr lang="fr-FR" sz="1600" dirty="0" smtClean="0"/>
              </a:br>
              <a:r>
                <a:rPr lang="fr-FR" sz="1600" dirty="0" smtClean="0"/>
                <a:t>- Dettes fiscales et sociales</a:t>
              </a:r>
              <a:endParaRPr lang="fr-FR" sz="1600" dirty="0"/>
            </a:p>
          </p:txBody>
        </p:sp>
        <p:sp>
          <p:nvSpPr>
            <p:cNvPr id="11" name="ZoneTexte 10"/>
            <p:cNvSpPr txBox="1"/>
            <p:nvPr/>
          </p:nvSpPr>
          <p:spPr>
            <a:xfrm>
              <a:off x="2246523" y="2524207"/>
              <a:ext cx="1368152" cy="369332"/>
            </a:xfrm>
            <a:prstGeom prst="rect">
              <a:avLst/>
            </a:prstGeom>
            <a:noFill/>
          </p:spPr>
          <p:txBody>
            <a:bodyPr wrap="square" rtlCol="0">
              <a:spAutoFit/>
            </a:bodyPr>
            <a:lstStyle/>
            <a:p>
              <a:pPr algn="ctr"/>
              <a:r>
                <a:rPr lang="fr-FR" dirty="0" smtClean="0"/>
                <a:t>Actif</a:t>
              </a:r>
              <a:endParaRPr lang="fr-FR" dirty="0"/>
            </a:p>
          </p:txBody>
        </p:sp>
        <p:sp>
          <p:nvSpPr>
            <p:cNvPr id="12" name="ZoneTexte 11"/>
            <p:cNvSpPr txBox="1"/>
            <p:nvPr/>
          </p:nvSpPr>
          <p:spPr>
            <a:xfrm>
              <a:off x="5610685" y="2530836"/>
              <a:ext cx="1368152" cy="369332"/>
            </a:xfrm>
            <a:prstGeom prst="rect">
              <a:avLst/>
            </a:prstGeom>
            <a:noFill/>
          </p:spPr>
          <p:txBody>
            <a:bodyPr wrap="square" rtlCol="0">
              <a:spAutoFit/>
            </a:bodyPr>
            <a:lstStyle/>
            <a:p>
              <a:pPr algn="ctr"/>
              <a:r>
                <a:rPr lang="fr-FR" dirty="0" smtClean="0"/>
                <a:t>Passif</a:t>
              </a:r>
              <a:endParaRPr lang="fr-FR" dirty="0"/>
            </a:p>
          </p:txBody>
        </p:sp>
        <p:sp>
          <p:nvSpPr>
            <p:cNvPr id="13" name="ZoneTexte 12"/>
            <p:cNvSpPr txBox="1"/>
            <p:nvPr/>
          </p:nvSpPr>
          <p:spPr>
            <a:xfrm>
              <a:off x="7941572" y="2900168"/>
              <a:ext cx="1238940" cy="646331"/>
            </a:xfrm>
            <a:prstGeom prst="rect">
              <a:avLst/>
            </a:prstGeom>
            <a:noFill/>
          </p:spPr>
          <p:txBody>
            <a:bodyPr wrap="square" rtlCol="0">
              <a:spAutoFit/>
            </a:bodyPr>
            <a:lstStyle/>
            <a:p>
              <a:pPr algn="ctr"/>
              <a:r>
                <a:rPr lang="fr-FR" dirty="0" smtClean="0">
                  <a:solidFill>
                    <a:schemeClr val="bg1">
                      <a:lumMod val="85000"/>
                    </a:schemeClr>
                  </a:solidFill>
                </a:rPr>
                <a:t>Ressources</a:t>
              </a:r>
            </a:p>
            <a:p>
              <a:pPr algn="ctr"/>
              <a:r>
                <a:rPr lang="fr-FR" dirty="0" smtClean="0">
                  <a:solidFill>
                    <a:schemeClr val="bg1">
                      <a:lumMod val="85000"/>
                    </a:schemeClr>
                  </a:solidFill>
                </a:rPr>
                <a:t>stables</a:t>
              </a:r>
              <a:endParaRPr lang="fr-FR" dirty="0">
                <a:solidFill>
                  <a:schemeClr val="bg1">
                    <a:lumMod val="85000"/>
                  </a:schemeClr>
                </a:solidFill>
              </a:endParaRPr>
            </a:p>
          </p:txBody>
        </p:sp>
        <p:sp>
          <p:nvSpPr>
            <p:cNvPr id="14" name="ZoneTexte 13"/>
            <p:cNvSpPr txBox="1"/>
            <p:nvPr/>
          </p:nvSpPr>
          <p:spPr>
            <a:xfrm>
              <a:off x="0" y="2891290"/>
              <a:ext cx="1244828" cy="646331"/>
            </a:xfrm>
            <a:prstGeom prst="rect">
              <a:avLst/>
            </a:prstGeom>
            <a:noFill/>
          </p:spPr>
          <p:txBody>
            <a:bodyPr wrap="square" rtlCol="0">
              <a:spAutoFit/>
            </a:bodyPr>
            <a:lstStyle/>
            <a:p>
              <a:pPr algn="ctr"/>
              <a:r>
                <a:rPr lang="fr-FR" dirty="0" smtClean="0">
                  <a:solidFill>
                    <a:schemeClr val="bg1">
                      <a:lumMod val="85000"/>
                    </a:schemeClr>
                  </a:solidFill>
                </a:rPr>
                <a:t>Emplois</a:t>
              </a:r>
            </a:p>
            <a:p>
              <a:pPr algn="ctr"/>
              <a:r>
                <a:rPr lang="fr-FR" dirty="0" smtClean="0">
                  <a:solidFill>
                    <a:schemeClr val="bg1">
                      <a:lumMod val="85000"/>
                    </a:schemeClr>
                  </a:solidFill>
                </a:rPr>
                <a:t>stables</a:t>
              </a:r>
              <a:endParaRPr lang="fr-FR" dirty="0">
                <a:solidFill>
                  <a:schemeClr val="bg1">
                    <a:lumMod val="85000"/>
                  </a:schemeClr>
                </a:solidFill>
              </a:endParaRPr>
            </a:p>
          </p:txBody>
        </p:sp>
        <p:sp>
          <p:nvSpPr>
            <p:cNvPr id="15" name="ZoneTexte 14"/>
            <p:cNvSpPr txBox="1"/>
            <p:nvPr/>
          </p:nvSpPr>
          <p:spPr>
            <a:xfrm>
              <a:off x="7977099" y="5449181"/>
              <a:ext cx="1238940" cy="646331"/>
            </a:xfrm>
            <a:prstGeom prst="rect">
              <a:avLst/>
            </a:prstGeom>
            <a:noFill/>
          </p:spPr>
          <p:txBody>
            <a:bodyPr wrap="square" rtlCol="0">
              <a:spAutoFit/>
            </a:bodyPr>
            <a:lstStyle/>
            <a:p>
              <a:pPr algn="ctr"/>
              <a:r>
                <a:rPr lang="fr-FR" dirty="0" smtClean="0">
                  <a:solidFill>
                    <a:schemeClr val="accent1">
                      <a:lumMod val="75000"/>
                    </a:schemeClr>
                  </a:solidFill>
                </a:rPr>
                <a:t>Dettes circulantes</a:t>
              </a:r>
            </a:p>
          </p:txBody>
        </p:sp>
        <p:sp>
          <p:nvSpPr>
            <p:cNvPr id="16" name="ZoneTexte 15"/>
            <p:cNvSpPr txBox="1"/>
            <p:nvPr/>
          </p:nvSpPr>
          <p:spPr>
            <a:xfrm>
              <a:off x="0" y="4798470"/>
              <a:ext cx="1238940" cy="646331"/>
            </a:xfrm>
            <a:prstGeom prst="rect">
              <a:avLst/>
            </a:prstGeom>
            <a:noFill/>
          </p:spPr>
          <p:txBody>
            <a:bodyPr wrap="square" rtlCol="0">
              <a:spAutoFit/>
            </a:bodyPr>
            <a:lstStyle/>
            <a:p>
              <a:pPr algn="ctr"/>
              <a:r>
                <a:rPr lang="fr-FR" dirty="0" smtClean="0">
                  <a:solidFill>
                    <a:schemeClr val="accent1">
                      <a:lumMod val="75000"/>
                    </a:schemeClr>
                  </a:solidFill>
                </a:rPr>
                <a:t>Actif circulant</a:t>
              </a:r>
            </a:p>
          </p:txBody>
        </p:sp>
        <p:cxnSp>
          <p:nvCxnSpPr>
            <p:cNvPr id="17" name="Connecteur droit avec flèche 16"/>
            <p:cNvCxnSpPr/>
            <p:nvPr/>
          </p:nvCxnSpPr>
          <p:spPr>
            <a:xfrm>
              <a:off x="4627236" y="4798470"/>
              <a:ext cx="0" cy="578771"/>
            </a:xfrm>
            <a:prstGeom prst="straightConnector1">
              <a:avLst/>
            </a:prstGeom>
            <a:ln w="28575">
              <a:prstDash val="sys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9" name="Espace réservé du contenu 2"/>
          <p:cNvSpPr txBox="1">
            <a:spLocks/>
          </p:cNvSpPr>
          <p:nvPr/>
        </p:nvSpPr>
        <p:spPr>
          <a:xfrm>
            <a:off x="80862" y="1916832"/>
            <a:ext cx="3771057" cy="111143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2060"/>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2">
                    <a:lumMod val="7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2">
                    <a:lumMod val="7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800" b="1" dirty="0" smtClean="0"/>
              <a:t>L’équilibre en termes de masse : </a:t>
            </a:r>
          </a:p>
        </p:txBody>
      </p:sp>
      <p:sp>
        <p:nvSpPr>
          <p:cNvPr id="20" name="Espace réservé du numéro de diapositive 19"/>
          <p:cNvSpPr>
            <a:spLocks noGrp="1"/>
          </p:cNvSpPr>
          <p:nvPr>
            <p:ph type="sldNum" sz="quarter" idx="12"/>
          </p:nvPr>
        </p:nvSpPr>
        <p:spPr/>
        <p:txBody>
          <a:bodyPr/>
          <a:lstStyle/>
          <a:p>
            <a:fld id="{9AA8A271-D230-4875-8F45-4DE70F02D152}" type="slidenum">
              <a:rPr lang="fr-FR" smtClean="0"/>
              <a:t>15</a:t>
            </a:fld>
            <a:endParaRPr lang="fr-FR"/>
          </a:p>
        </p:txBody>
      </p:sp>
      <p:sp>
        <p:nvSpPr>
          <p:cNvPr id="21" name="Titre 16"/>
          <p:cNvSpPr>
            <a:spLocks noGrp="1"/>
          </p:cNvSpPr>
          <p:nvPr>
            <p:ph type="title"/>
          </p:nvPr>
        </p:nvSpPr>
        <p:spPr>
          <a:xfrm>
            <a:off x="1331640" y="234047"/>
            <a:ext cx="7704856" cy="1224181"/>
          </a:xfrm>
          <a:prstGeom prst="rect">
            <a:avLst/>
          </a:prstGeom>
        </p:spPr>
        <p:txBody>
          <a:bodyPr wrap="square">
            <a:spAutoFit/>
          </a:bodyPr>
          <a:lstStyle/>
          <a:p>
            <a:pPr marL="514350" indent="-514350" algn="ctr">
              <a:lnSpc>
                <a:spcPct val="150000"/>
              </a:lnSpc>
              <a:buAutoNum type="romanUcPeriod"/>
            </a:pPr>
            <a:r>
              <a:rPr lang="fr-FR" altLang="fr-FR" sz="2800" b="1" dirty="0">
                <a:solidFill>
                  <a:schemeClr val="accent1"/>
                </a:solidFill>
              </a:rPr>
              <a:t>Présentation des concepts</a:t>
            </a:r>
          </a:p>
          <a:p>
            <a:pPr marL="190500" lvl="1" algn="ctr">
              <a:lnSpc>
                <a:spcPct val="150000"/>
              </a:lnSpc>
            </a:pPr>
            <a:r>
              <a:rPr lang="fr-FR" altLang="fr-FR" sz="2000" b="1" dirty="0" smtClean="0">
                <a:solidFill>
                  <a:schemeClr val="accent1"/>
                </a:solidFill>
              </a:rPr>
              <a:t>B.	</a:t>
            </a:r>
            <a:r>
              <a:rPr lang="fr-FR" sz="2000" b="1" dirty="0">
                <a:solidFill>
                  <a:schemeClr val="accent1"/>
                </a:solidFill>
              </a:rPr>
              <a:t>La trésorerie, </a:t>
            </a:r>
            <a:r>
              <a:rPr lang="fr-FR" sz="2000" b="1" dirty="0" smtClean="0">
                <a:solidFill>
                  <a:schemeClr val="accent1"/>
                </a:solidFill>
              </a:rPr>
              <a:t>résultat </a:t>
            </a:r>
            <a:r>
              <a:rPr lang="fr-FR" sz="2000" b="1" dirty="0">
                <a:solidFill>
                  <a:schemeClr val="accent1"/>
                </a:solidFill>
              </a:rPr>
              <a:t>d’un équilibre financier</a:t>
            </a:r>
            <a:endParaRPr lang="fr-FR" altLang="fr-FR" sz="2000" b="1" dirty="0">
              <a:solidFill>
                <a:schemeClr val="accent1"/>
              </a:solidFill>
            </a:endParaRPr>
          </a:p>
        </p:txBody>
      </p:sp>
    </p:spTree>
    <p:extLst>
      <p:ext uri="{BB962C8B-B14F-4D97-AF65-F5344CB8AC3E}">
        <p14:creationId xmlns:p14="http://schemas.microsoft.com/office/powerpoint/2010/main" val="3893187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067944" y="1851406"/>
            <a:ext cx="4618856" cy="864096"/>
          </a:xfrm>
        </p:spPr>
        <p:txBody>
          <a:bodyPr>
            <a:normAutofit fontScale="92500" lnSpcReduction="20000"/>
          </a:bodyPr>
          <a:lstStyle/>
          <a:p>
            <a:pPr marL="0" indent="0" algn="just">
              <a:buNone/>
            </a:pPr>
            <a:r>
              <a:rPr lang="fr-FR" sz="2000" dirty="0" smtClean="0"/>
              <a:t>Le besoin en fonds de roulement est le besoin de financement lié au cycle d’exploitation</a:t>
            </a:r>
          </a:p>
        </p:txBody>
      </p:sp>
      <p:grpSp>
        <p:nvGrpSpPr>
          <p:cNvPr id="6" name="Groupe 5"/>
          <p:cNvGrpSpPr/>
          <p:nvPr/>
        </p:nvGrpSpPr>
        <p:grpSpPr>
          <a:xfrm>
            <a:off x="0" y="2524207"/>
            <a:ext cx="9216039" cy="4161027"/>
            <a:chOff x="0" y="2524207"/>
            <a:chExt cx="9216039" cy="4161027"/>
          </a:xfrm>
        </p:grpSpPr>
        <p:sp>
          <p:nvSpPr>
            <p:cNvPr id="7" name="Rectangle 6"/>
            <p:cNvSpPr/>
            <p:nvPr/>
          </p:nvSpPr>
          <p:spPr>
            <a:xfrm>
              <a:off x="1244828" y="5229200"/>
              <a:ext cx="3312368" cy="144016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 Stocks  </a:t>
              </a:r>
              <a:r>
                <a:rPr lang="fr-FR" sz="1600" dirty="0" smtClean="0">
                  <a:solidFill>
                    <a:srgbClr val="FF0000"/>
                  </a:solidFill>
                </a:rPr>
                <a:t>(VB)</a:t>
              </a:r>
            </a:p>
            <a:p>
              <a:r>
                <a:rPr lang="fr-FR" sz="1600" dirty="0" smtClean="0"/>
                <a:t>- Créances </a:t>
              </a:r>
              <a:r>
                <a:rPr lang="fr-FR" sz="1600" dirty="0" smtClean="0">
                  <a:solidFill>
                    <a:srgbClr val="FF0000"/>
                  </a:solidFill>
                </a:rPr>
                <a:t>(VB)</a:t>
              </a:r>
              <a:endParaRPr lang="fr-FR" sz="1600" dirty="0" smtClean="0"/>
            </a:p>
            <a:p>
              <a:pPr marL="285750" indent="-285750">
                <a:buFontTx/>
                <a:buChar char="-"/>
              </a:pPr>
              <a:endParaRPr lang="fr-FR" sz="1600" dirty="0"/>
            </a:p>
          </p:txBody>
        </p:sp>
        <p:sp>
          <p:nvSpPr>
            <p:cNvPr id="4" name="Rectangle 3"/>
            <p:cNvSpPr/>
            <p:nvPr/>
          </p:nvSpPr>
          <p:spPr>
            <a:xfrm>
              <a:off x="1244828" y="2900168"/>
              <a:ext cx="3312368" cy="1834474"/>
            </a:xfrm>
            <a:prstGeom prst="rect">
              <a:avLst/>
            </a:prstGeom>
            <a:solidFill>
              <a:schemeClr val="bg1"/>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fr-FR" sz="1600" dirty="0" smtClean="0">
                  <a:solidFill>
                    <a:schemeClr val="bg1">
                      <a:lumMod val="85000"/>
                    </a:schemeClr>
                  </a:solidFill>
                </a:rPr>
                <a:t>- Immobilisations incorporelles</a:t>
              </a:r>
            </a:p>
            <a:p>
              <a:r>
                <a:rPr lang="fr-FR" sz="1600" dirty="0" smtClean="0">
                  <a:solidFill>
                    <a:schemeClr val="bg1">
                      <a:lumMod val="85000"/>
                    </a:schemeClr>
                  </a:solidFill>
                </a:rPr>
                <a:t>- Immobilisations corporelles</a:t>
              </a:r>
            </a:p>
            <a:p>
              <a:r>
                <a:rPr lang="fr-FR" sz="1600" dirty="0" smtClean="0">
                  <a:solidFill>
                    <a:schemeClr val="bg1">
                      <a:lumMod val="85000"/>
                    </a:schemeClr>
                  </a:solidFill>
                </a:rPr>
                <a:t>- Immobilisations financières</a:t>
              </a:r>
            </a:p>
            <a:p>
              <a:endParaRPr lang="fr-FR" sz="1600" dirty="0">
                <a:solidFill>
                  <a:schemeClr val="bg1">
                    <a:lumMod val="85000"/>
                  </a:schemeClr>
                </a:solidFill>
              </a:endParaRPr>
            </a:p>
            <a:p>
              <a:r>
                <a:rPr lang="fr-FR" sz="1600" dirty="0" smtClean="0">
                  <a:solidFill>
                    <a:schemeClr val="bg1">
                      <a:lumMod val="85000"/>
                    </a:schemeClr>
                  </a:solidFill>
                </a:rPr>
                <a:t>(Valeurs brutes)</a:t>
              </a:r>
              <a:endParaRPr lang="fr-FR" sz="1600" dirty="0">
                <a:solidFill>
                  <a:schemeClr val="bg1">
                    <a:lumMod val="85000"/>
                  </a:schemeClr>
                </a:solidFill>
              </a:endParaRPr>
            </a:p>
          </p:txBody>
        </p:sp>
        <p:sp>
          <p:nvSpPr>
            <p:cNvPr id="5" name="Rectangle 4"/>
            <p:cNvSpPr/>
            <p:nvPr/>
          </p:nvSpPr>
          <p:spPr>
            <a:xfrm>
              <a:off x="4629204" y="2900167"/>
              <a:ext cx="3312368" cy="2479714"/>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solidFill>
                    <a:schemeClr val="bg1">
                      <a:lumMod val="85000"/>
                    </a:schemeClr>
                  </a:solidFill>
                </a:rPr>
                <a:t>Capitaux propres :</a:t>
              </a:r>
            </a:p>
            <a:p>
              <a:r>
                <a:rPr lang="fr-FR" sz="1600" dirty="0" smtClean="0">
                  <a:solidFill>
                    <a:schemeClr val="bg1">
                      <a:lumMod val="85000"/>
                    </a:schemeClr>
                  </a:solidFill>
                </a:rPr>
                <a:t>- FEA Etat </a:t>
              </a:r>
            </a:p>
            <a:p>
              <a:r>
                <a:rPr lang="fr-FR" sz="1600" dirty="0" smtClean="0">
                  <a:solidFill>
                    <a:schemeClr val="bg1">
                      <a:lumMod val="85000"/>
                    </a:schemeClr>
                  </a:solidFill>
                </a:rPr>
                <a:t>- Réserves et RAN</a:t>
              </a:r>
            </a:p>
            <a:p>
              <a:r>
                <a:rPr lang="fr-FR" sz="1600" dirty="0" smtClean="0">
                  <a:solidFill>
                    <a:schemeClr val="bg1">
                      <a:lumMod val="85000"/>
                    </a:schemeClr>
                  </a:solidFill>
                </a:rPr>
                <a:t>- Résultat</a:t>
              </a:r>
            </a:p>
            <a:p>
              <a:r>
                <a:rPr lang="fr-FR" sz="1600" dirty="0" smtClean="0">
                  <a:solidFill>
                    <a:schemeClr val="bg1">
                      <a:lumMod val="85000"/>
                    </a:schemeClr>
                  </a:solidFill>
                </a:rPr>
                <a:t>- FEA Tiers </a:t>
              </a:r>
            </a:p>
            <a:p>
              <a:r>
                <a:rPr lang="fr-FR" sz="1600" dirty="0" smtClean="0">
                  <a:solidFill>
                    <a:schemeClr val="bg1">
                      <a:lumMod val="85000"/>
                    </a:schemeClr>
                  </a:solidFill>
                </a:rPr>
                <a:t>Provisions pour R et C</a:t>
              </a:r>
            </a:p>
            <a:p>
              <a:r>
                <a:rPr lang="fr-FR" sz="1600" dirty="0" smtClean="0">
                  <a:solidFill>
                    <a:schemeClr val="bg1">
                      <a:lumMod val="85000"/>
                    </a:schemeClr>
                  </a:solidFill>
                </a:rPr>
                <a:t>Amortissements et dépréciations</a:t>
              </a:r>
            </a:p>
            <a:p>
              <a:r>
                <a:rPr lang="fr-FR" sz="1600" dirty="0" smtClean="0">
                  <a:solidFill>
                    <a:schemeClr val="bg1">
                      <a:lumMod val="85000"/>
                    </a:schemeClr>
                  </a:solidFill>
                </a:rPr>
                <a:t>Emprunts &gt; 1 an</a:t>
              </a:r>
              <a:endParaRPr lang="fr-FR" sz="1600" dirty="0">
                <a:solidFill>
                  <a:schemeClr val="bg1">
                    <a:lumMod val="85000"/>
                  </a:schemeClr>
                </a:solidFill>
              </a:endParaRPr>
            </a:p>
          </p:txBody>
        </p:sp>
        <p:sp>
          <p:nvSpPr>
            <p:cNvPr id="10" name="Rectangle 9"/>
            <p:cNvSpPr/>
            <p:nvPr/>
          </p:nvSpPr>
          <p:spPr>
            <a:xfrm>
              <a:off x="4629204" y="5449181"/>
              <a:ext cx="3331114" cy="123605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t>Dettes :</a:t>
              </a:r>
            </a:p>
            <a:p>
              <a:r>
                <a:rPr lang="fr-FR" sz="1600" dirty="0" smtClean="0">
                  <a:solidFill>
                    <a:srgbClr val="FF0000"/>
                  </a:solidFill>
                </a:rPr>
                <a:t>- Emprunts &lt; 1 an</a:t>
              </a:r>
            </a:p>
            <a:p>
              <a:r>
                <a:rPr lang="fr-FR" sz="1600" dirty="0" smtClean="0"/>
                <a:t>- Avances et acomptes reçus</a:t>
              </a:r>
            </a:p>
            <a:p>
              <a:r>
                <a:rPr lang="fr-FR" sz="1600" dirty="0" smtClean="0"/>
                <a:t>- Dettes fournisseurs</a:t>
              </a:r>
              <a:br>
                <a:rPr lang="fr-FR" sz="1600" dirty="0" smtClean="0"/>
              </a:br>
              <a:r>
                <a:rPr lang="fr-FR" sz="1600" dirty="0" smtClean="0"/>
                <a:t>- Dettes fiscales et sociales</a:t>
              </a:r>
              <a:endParaRPr lang="fr-FR" sz="1600" dirty="0"/>
            </a:p>
          </p:txBody>
        </p:sp>
        <p:sp>
          <p:nvSpPr>
            <p:cNvPr id="11" name="ZoneTexte 10"/>
            <p:cNvSpPr txBox="1"/>
            <p:nvPr/>
          </p:nvSpPr>
          <p:spPr>
            <a:xfrm>
              <a:off x="2246523" y="2524207"/>
              <a:ext cx="1368152" cy="369332"/>
            </a:xfrm>
            <a:prstGeom prst="rect">
              <a:avLst/>
            </a:prstGeom>
            <a:noFill/>
          </p:spPr>
          <p:txBody>
            <a:bodyPr wrap="square" rtlCol="0">
              <a:spAutoFit/>
            </a:bodyPr>
            <a:lstStyle/>
            <a:p>
              <a:pPr algn="ctr"/>
              <a:r>
                <a:rPr lang="fr-FR" dirty="0" smtClean="0"/>
                <a:t>Actif</a:t>
              </a:r>
              <a:endParaRPr lang="fr-FR" dirty="0"/>
            </a:p>
          </p:txBody>
        </p:sp>
        <p:sp>
          <p:nvSpPr>
            <p:cNvPr id="12" name="ZoneTexte 11"/>
            <p:cNvSpPr txBox="1"/>
            <p:nvPr/>
          </p:nvSpPr>
          <p:spPr>
            <a:xfrm>
              <a:off x="5610685" y="2530836"/>
              <a:ext cx="1368152" cy="369332"/>
            </a:xfrm>
            <a:prstGeom prst="rect">
              <a:avLst/>
            </a:prstGeom>
            <a:noFill/>
          </p:spPr>
          <p:txBody>
            <a:bodyPr wrap="square" rtlCol="0">
              <a:spAutoFit/>
            </a:bodyPr>
            <a:lstStyle/>
            <a:p>
              <a:pPr algn="ctr"/>
              <a:r>
                <a:rPr lang="fr-FR" dirty="0" smtClean="0"/>
                <a:t>Passif</a:t>
              </a:r>
              <a:endParaRPr lang="fr-FR" dirty="0"/>
            </a:p>
          </p:txBody>
        </p:sp>
        <p:sp>
          <p:nvSpPr>
            <p:cNvPr id="13" name="ZoneTexte 12"/>
            <p:cNvSpPr txBox="1"/>
            <p:nvPr/>
          </p:nvSpPr>
          <p:spPr>
            <a:xfrm>
              <a:off x="7941572" y="2900168"/>
              <a:ext cx="1238940" cy="646331"/>
            </a:xfrm>
            <a:prstGeom prst="rect">
              <a:avLst/>
            </a:prstGeom>
            <a:noFill/>
          </p:spPr>
          <p:txBody>
            <a:bodyPr wrap="square" rtlCol="0">
              <a:spAutoFit/>
            </a:bodyPr>
            <a:lstStyle/>
            <a:p>
              <a:pPr algn="ctr"/>
              <a:r>
                <a:rPr lang="fr-FR" dirty="0" smtClean="0">
                  <a:solidFill>
                    <a:schemeClr val="bg1">
                      <a:lumMod val="85000"/>
                    </a:schemeClr>
                  </a:solidFill>
                </a:rPr>
                <a:t>Ressources</a:t>
              </a:r>
            </a:p>
            <a:p>
              <a:pPr algn="ctr"/>
              <a:r>
                <a:rPr lang="fr-FR" dirty="0" smtClean="0">
                  <a:solidFill>
                    <a:schemeClr val="bg1">
                      <a:lumMod val="85000"/>
                    </a:schemeClr>
                  </a:solidFill>
                </a:rPr>
                <a:t>stables</a:t>
              </a:r>
              <a:endParaRPr lang="fr-FR" dirty="0">
                <a:solidFill>
                  <a:schemeClr val="bg1">
                    <a:lumMod val="85000"/>
                  </a:schemeClr>
                </a:solidFill>
              </a:endParaRPr>
            </a:p>
          </p:txBody>
        </p:sp>
        <p:sp>
          <p:nvSpPr>
            <p:cNvPr id="14" name="ZoneTexte 13"/>
            <p:cNvSpPr txBox="1"/>
            <p:nvPr/>
          </p:nvSpPr>
          <p:spPr>
            <a:xfrm>
              <a:off x="0" y="2891290"/>
              <a:ext cx="1244828" cy="646331"/>
            </a:xfrm>
            <a:prstGeom prst="rect">
              <a:avLst/>
            </a:prstGeom>
            <a:noFill/>
          </p:spPr>
          <p:txBody>
            <a:bodyPr wrap="square" rtlCol="0">
              <a:spAutoFit/>
            </a:bodyPr>
            <a:lstStyle/>
            <a:p>
              <a:pPr algn="ctr"/>
              <a:r>
                <a:rPr lang="fr-FR" dirty="0" smtClean="0">
                  <a:solidFill>
                    <a:schemeClr val="bg1">
                      <a:lumMod val="85000"/>
                    </a:schemeClr>
                  </a:solidFill>
                </a:rPr>
                <a:t>Emplois</a:t>
              </a:r>
            </a:p>
            <a:p>
              <a:pPr algn="ctr"/>
              <a:r>
                <a:rPr lang="fr-FR" dirty="0" smtClean="0">
                  <a:solidFill>
                    <a:schemeClr val="bg1">
                      <a:lumMod val="85000"/>
                    </a:schemeClr>
                  </a:solidFill>
                </a:rPr>
                <a:t>stables</a:t>
              </a:r>
              <a:endParaRPr lang="fr-FR" dirty="0">
                <a:solidFill>
                  <a:schemeClr val="bg1">
                    <a:lumMod val="85000"/>
                  </a:schemeClr>
                </a:solidFill>
              </a:endParaRPr>
            </a:p>
          </p:txBody>
        </p:sp>
        <p:sp>
          <p:nvSpPr>
            <p:cNvPr id="15" name="ZoneTexte 14"/>
            <p:cNvSpPr txBox="1"/>
            <p:nvPr/>
          </p:nvSpPr>
          <p:spPr>
            <a:xfrm>
              <a:off x="7977099" y="5449181"/>
              <a:ext cx="1238940" cy="646331"/>
            </a:xfrm>
            <a:prstGeom prst="rect">
              <a:avLst/>
            </a:prstGeom>
            <a:noFill/>
          </p:spPr>
          <p:txBody>
            <a:bodyPr wrap="square" rtlCol="0">
              <a:spAutoFit/>
            </a:bodyPr>
            <a:lstStyle/>
            <a:p>
              <a:pPr algn="ctr"/>
              <a:r>
                <a:rPr lang="fr-FR" dirty="0" smtClean="0">
                  <a:solidFill>
                    <a:schemeClr val="accent1">
                      <a:lumMod val="75000"/>
                    </a:schemeClr>
                  </a:solidFill>
                </a:rPr>
                <a:t>Dettes circulantes</a:t>
              </a:r>
            </a:p>
          </p:txBody>
        </p:sp>
        <p:sp>
          <p:nvSpPr>
            <p:cNvPr id="18" name="Rectangle 17"/>
            <p:cNvSpPr/>
            <p:nvPr/>
          </p:nvSpPr>
          <p:spPr>
            <a:xfrm>
              <a:off x="1238940" y="4798471"/>
              <a:ext cx="3312368" cy="358722"/>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dirty="0" smtClean="0">
                  <a:solidFill>
                    <a:schemeClr val="bg1">
                      <a:lumMod val="85000"/>
                    </a:schemeClr>
                  </a:solidFill>
                </a:rPr>
                <a:t>Trésorerie (VB)</a:t>
              </a:r>
              <a:endParaRPr lang="fr-FR" sz="1600" dirty="0">
                <a:solidFill>
                  <a:schemeClr val="bg1">
                    <a:lumMod val="85000"/>
                  </a:schemeClr>
                </a:solidFill>
              </a:endParaRPr>
            </a:p>
          </p:txBody>
        </p:sp>
        <p:cxnSp>
          <p:nvCxnSpPr>
            <p:cNvPr id="9" name="Connecteur droit 8"/>
            <p:cNvCxnSpPr/>
            <p:nvPr/>
          </p:nvCxnSpPr>
          <p:spPr>
            <a:xfrm flipH="1">
              <a:off x="1244828" y="5449181"/>
              <a:ext cx="330648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0" y="5229200"/>
              <a:ext cx="1238940" cy="1200329"/>
            </a:xfrm>
            <a:prstGeom prst="rect">
              <a:avLst/>
            </a:prstGeom>
            <a:noFill/>
          </p:spPr>
          <p:txBody>
            <a:bodyPr wrap="square" rtlCol="0">
              <a:spAutoFit/>
            </a:bodyPr>
            <a:lstStyle/>
            <a:p>
              <a:pPr algn="ctr"/>
              <a:r>
                <a:rPr lang="fr-FR" dirty="0" smtClean="0">
                  <a:solidFill>
                    <a:schemeClr val="accent1">
                      <a:lumMod val="75000"/>
                    </a:schemeClr>
                  </a:solidFill>
                </a:rPr>
                <a:t>Actif circulant hors trésorerie</a:t>
              </a:r>
            </a:p>
          </p:txBody>
        </p:sp>
      </p:grpSp>
      <p:sp>
        <p:nvSpPr>
          <p:cNvPr id="20" name="Titre 3"/>
          <p:cNvSpPr txBox="1">
            <a:spLocks/>
          </p:cNvSpPr>
          <p:nvPr/>
        </p:nvSpPr>
        <p:spPr>
          <a:xfrm>
            <a:off x="1979712" y="153641"/>
            <a:ext cx="6707088" cy="1384995"/>
          </a:xfrm>
          <a:prstGeom prst="rect">
            <a:avLst/>
          </a:prstGeom>
        </p:spPr>
        <p:txBody>
          <a:bodyPr vert="horz" wrap="square" lIns="91440" tIns="45720" rIns="91440" bIns="45720" rtlCol="0" anchor="ctr">
            <a:sp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pPr marL="514350" indent="-514350">
              <a:lnSpc>
                <a:spcPct val="150000"/>
              </a:lnSpc>
              <a:buFontTx/>
              <a:buAutoNum type="romanUcPeriod"/>
            </a:pPr>
            <a:r>
              <a:rPr lang="fr-FR" altLang="fr-FR" sz="3200" b="1" dirty="0" smtClean="0"/>
              <a:t>Présentation des concepts</a:t>
            </a:r>
          </a:p>
          <a:p>
            <a:pPr marL="190500" lvl="1">
              <a:lnSpc>
                <a:spcPct val="150000"/>
              </a:lnSpc>
            </a:pPr>
            <a:r>
              <a:rPr lang="fr-FR" altLang="fr-FR" sz="2400" b="1" kern="0" dirty="0" smtClean="0">
                <a:solidFill>
                  <a:schemeClr val="accent1"/>
                </a:solidFill>
              </a:rPr>
              <a:t>B.	Enjeux en termes d’analyse financière</a:t>
            </a:r>
          </a:p>
        </p:txBody>
      </p:sp>
      <p:sp>
        <p:nvSpPr>
          <p:cNvPr id="21" name="Espace réservé du contenu 2"/>
          <p:cNvSpPr txBox="1">
            <a:spLocks/>
          </p:cNvSpPr>
          <p:nvPr/>
        </p:nvSpPr>
        <p:spPr>
          <a:xfrm>
            <a:off x="80862" y="1916832"/>
            <a:ext cx="3771057" cy="111143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2060"/>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2">
                    <a:lumMod val="7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2">
                    <a:lumMod val="7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800" b="1" dirty="0" smtClean="0"/>
              <a:t>L’équilibre en termes de masse : </a:t>
            </a:r>
          </a:p>
        </p:txBody>
      </p:sp>
      <p:sp>
        <p:nvSpPr>
          <p:cNvPr id="16" name="Espace réservé du numéro de diapositive 15"/>
          <p:cNvSpPr>
            <a:spLocks noGrp="1"/>
          </p:cNvSpPr>
          <p:nvPr>
            <p:ph type="sldNum" sz="quarter" idx="12"/>
          </p:nvPr>
        </p:nvSpPr>
        <p:spPr/>
        <p:txBody>
          <a:bodyPr/>
          <a:lstStyle/>
          <a:p>
            <a:fld id="{9AA8A271-D230-4875-8F45-4DE70F02D152}" type="slidenum">
              <a:rPr lang="fr-FR" smtClean="0"/>
              <a:t>16</a:t>
            </a:fld>
            <a:endParaRPr lang="fr-FR"/>
          </a:p>
        </p:txBody>
      </p:sp>
    </p:spTree>
    <p:extLst>
      <p:ext uri="{BB962C8B-B14F-4D97-AF65-F5344CB8AC3E}">
        <p14:creationId xmlns:p14="http://schemas.microsoft.com/office/powerpoint/2010/main" val="5760115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276872"/>
            <a:ext cx="8229600" cy="3993307"/>
          </a:xfrm>
        </p:spPr>
        <p:txBody>
          <a:bodyPr>
            <a:normAutofit/>
          </a:bodyPr>
          <a:lstStyle/>
          <a:p>
            <a:r>
              <a:rPr lang="fr-FR" sz="2000" dirty="0" smtClean="0"/>
              <a:t>D’où l’équation : </a:t>
            </a:r>
            <a:r>
              <a:rPr lang="fr-FR" sz="2000" b="1" dirty="0" smtClean="0">
                <a:solidFill>
                  <a:srgbClr val="C00000"/>
                </a:solidFill>
              </a:rPr>
              <a:t>Trésorerie = FR – BFR</a:t>
            </a:r>
          </a:p>
          <a:p>
            <a:endParaRPr lang="fr-FR" sz="2000" b="1" dirty="0" smtClean="0">
              <a:solidFill>
                <a:srgbClr val="C00000"/>
              </a:solidFill>
            </a:endParaRPr>
          </a:p>
          <a:p>
            <a:r>
              <a:rPr lang="fr-FR" sz="2000" dirty="0" smtClean="0"/>
              <a:t>La trésorerie dépend donc du niveau :</a:t>
            </a:r>
          </a:p>
          <a:p>
            <a:pPr lvl="2"/>
            <a:r>
              <a:rPr lang="fr-FR" sz="1600" dirty="0" smtClean="0">
                <a:solidFill>
                  <a:srgbClr val="0070C0"/>
                </a:solidFill>
              </a:rPr>
              <a:t>Du FR</a:t>
            </a:r>
          </a:p>
          <a:p>
            <a:pPr lvl="2"/>
            <a:r>
              <a:rPr lang="fr-FR" sz="1600" dirty="0" smtClean="0">
                <a:solidFill>
                  <a:srgbClr val="0070C0"/>
                </a:solidFill>
              </a:rPr>
              <a:t>Du BFR</a:t>
            </a:r>
          </a:p>
          <a:p>
            <a:pPr lvl="3"/>
            <a:r>
              <a:rPr lang="fr-FR" sz="1600" dirty="0" smtClean="0"/>
              <a:t>Montant des stocks et des créances</a:t>
            </a:r>
          </a:p>
          <a:p>
            <a:pPr lvl="3"/>
            <a:r>
              <a:rPr lang="fr-FR" sz="1600" dirty="0" smtClean="0"/>
              <a:t>Montant des dettes &lt; 1 an</a:t>
            </a:r>
          </a:p>
          <a:p>
            <a:pPr lvl="3"/>
            <a:endParaRPr lang="fr-FR" sz="1400" dirty="0" smtClean="0"/>
          </a:p>
          <a:p>
            <a:r>
              <a:rPr lang="fr-FR" sz="2000" dirty="0" smtClean="0"/>
              <a:t>Ces 3 agrégats peuvent s’exprimer </a:t>
            </a:r>
          </a:p>
          <a:p>
            <a:pPr lvl="2"/>
            <a:r>
              <a:rPr lang="fr-FR" sz="1600" dirty="0" smtClean="0">
                <a:solidFill>
                  <a:srgbClr val="0070C0"/>
                </a:solidFill>
              </a:rPr>
              <a:t>En valeur absolue (k€)</a:t>
            </a:r>
          </a:p>
          <a:p>
            <a:pPr lvl="2" algn="just"/>
            <a:r>
              <a:rPr lang="fr-FR" sz="1600" dirty="0" smtClean="0">
                <a:solidFill>
                  <a:srgbClr val="0070C0"/>
                </a:solidFill>
              </a:rPr>
              <a:t>En valeur relative (nombre de jours de dépenses) : </a:t>
            </a:r>
          </a:p>
          <a:p>
            <a:pPr marL="914400" lvl="2" indent="0" algn="just">
              <a:buNone/>
            </a:pPr>
            <a:r>
              <a:rPr lang="fr-FR" sz="1600" dirty="0" smtClean="0">
                <a:solidFill>
                  <a:srgbClr val="0070C0"/>
                </a:solidFill>
              </a:rPr>
              <a:t>Délai  = (FR/Flux annuels de dépenses) x 360</a:t>
            </a:r>
          </a:p>
          <a:p>
            <a:pPr marL="914400" lvl="2" indent="0">
              <a:buNone/>
            </a:pPr>
            <a:endParaRPr lang="fr-FR" sz="1600" dirty="0" smtClean="0"/>
          </a:p>
        </p:txBody>
      </p:sp>
      <p:sp>
        <p:nvSpPr>
          <p:cNvPr id="6" name="Espace réservé du contenu 2"/>
          <p:cNvSpPr txBox="1">
            <a:spLocks/>
          </p:cNvSpPr>
          <p:nvPr/>
        </p:nvSpPr>
        <p:spPr>
          <a:xfrm>
            <a:off x="80862" y="1916832"/>
            <a:ext cx="3771057" cy="111143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2060"/>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2">
                    <a:lumMod val="7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2">
                    <a:lumMod val="7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800" b="1" dirty="0" smtClean="0"/>
              <a:t>L’équilibre en termes de masse : </a:t>
            </a:r>
          </a:p>
        </p:txBody>
      </p:sp>
      <p:sp>
        <p:nvSpPr>
          <p:cNvPr id="7" name="Espace réservé du numéro de diapositive 6"/>
          <p:cNvSpPr>
            <a:spLocks noGrp="1"/>
          </p:cNvSpPr>
          <p:nvPr>
            <p:ph type="sldNum" sz="quarter" idx="12"/>
          </p:nvPr>
        </p:nvSpPr>
        <p:spPr/>
        <p:txBody>
          <a:bodyPr/>
          <a:lstStyle/>
          <a:p>
            <a:fld id="{9AA8A271-D230-4875-8F45-4DE70F02D152}" type="slidenum">
              <a:rPr lang="fr-FR" smtClean="0"/>
              <a:t>17</a:t>
            </a:fld>
            <a:endParaRPr lang="fr-FR"/>
          </a:p>
        </p:txBody>
      </p:sp>
      <p:sp>
        <p:nvSpPr>
          <p:cNvPr id="8" name="Titre 16"/>
          <p:cNvSpPr>
            <a:spLocks noGrp="1"/>
          </p:cNvSpPr>
          <p:nvPr>
            <p:ph type="title"/>
          </p:nvPr>
        </p:nvSpPr>
        <p:spPr>
          <a:xfrm>
            <a:off x="1331640" y="234047"/>
            <a:ext cx="7704856" cy="1224181"/>
          </a:xfrm>
          <a:prstGeom prst="rect">
            <a:avLst/>
          </a:prstGeom>
        </p:spPr>
        <p:txBody>
          <a:bodyPr wrap="square">
            <a:spAutoFit/>
          </a:bodyPr>
          <a:lstStyle/>
          <a:p>
            <a:pPr marL="514350" indent="-514350" algn="ctr">
              <a:lnSpc>
                <a:spcPct val="150000"/>
              </a:lnSpc>
              <a:buAutoNum type="romanUcPeriod"/>
            </a:pPr>
            <a:r>
              <a:rPr lang="fr-FR" altLang="fr-FR" sz="2800" b="1" dirty="0">
                <a:solidFill>
                  <a:schemeClr val="accent1"/>
                </a:solidFill>
              </a:rPr>
              <a:t>Présentation des concepts</a:t>
            </a:r>
          </a:p>
          <a:p>
            <a:pPr marL="190500" lvl="1" algn="ctr">
              <a:lnSpc>
                <a:spcPct val="150000"/>
              </a:lnSpc>
            </a:pPr>
            <a:r>
              <a:rPr lang="fr-FR" altLang="fr-FR" sz="2000" b="1" dirty="0" smtClean="0">
                <a:solidFill>
                  <a:schemeClr val="accent1"/>
                </a:solidFill>
              </a:rPr>
              <a:t>B.	</a:t>
            </a:r>
            <a:r>
              <a:rPr lang="fr-FR" sz="2000" b="1" dirty="0">
                <a:solidFill>
                  <a:schemeClr val="accent1"/>
                </a:solidFill>
              </a:rPr>
              <a:t>La trésorerie, </a:t>
            </a:r>
            <a:r>
              <a:rPr lang="fr-FR" sz="2000" b="1" dirty="0" smtClean="0">
                <a:solidFill>
                  <a:schemeClr val="accent1"/>
                </a:solidFill>
              </a:rPr>
              <a:t>résultat </a:t>
            </a:r>
            <a:r>
              <a:rPr lang="fr-FR" sz="2000" b="1" dirty="0">
                <a:solidFill>
                  <a:schemeClr val="accent1"/>
                </a:solidFill>
              </a:rPr>
              <a:t>d’un équilibre financier</a:t>
            </a:r>
            <a:endParaRPr lang="fr-FR" altLang="fr-FR" sz="2000" b="1" dirty="0">
              <a:solidFill>
                <a:schemeClr val="accent1"/>
              </a:solidFill>
            </a:endParaRPr>
          </a:p>
        </p:txBody>
      </p:sp>
    </p:spTree>
    <p:extLst>
      <p:ext uri="{BB962C8B-B14F-4D97-AF65-F5344CB8AC3E}">
        <p14:creationId xmlns:p14="http://schemas.microsoft.com/office/powerpoint/2010/main" val="23025150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7120" y="2204864"/>
            <a:ext cx="8229600" cy="4209331"/>
          </a:xfrm>
        </p:spPr>
        <p:txBody>
          <a:bodyPr>
            <a:noAutofit/>
          </a:bodyPr>
          <a:lstStyle/>
          <a:p>
            <a:pPr algn="just">
              <a:lnSpc>
                <a:spcPct val="150000"/>
              </a:lnSpc>
            </a:pPr>
            <a:r>
              <a:rPr lang="fr-FR" sz="1800" dirty="0" smtClean="0"/>
              <a:t>Obligation de dépôt au Trésor et DFT obligatoirement créditeur</a:t>
            </a:r>
          </a:p>
          <a:p>
            <a:pPr algn="just">
              <a:lnSpc>
                <a:spcPct val="150000"/>
              </a:lnSpc>
            </a:pPr>
            <a:r>
              <a:rPr lang="fr-FR" sz="1800" dirty="0" smtClean="0"/>
              <a:t>L’équilibre se fait que si la trésorerie est positive</a:t>
            </a:r>
          </a:p>
          <a:p>
            <a:pPr algn="just">
              <a:lnSpc>
                <a:spcPct val="150000"/>
              </a:lnSpc>
            </a:pPr>
            <a:r>
              <a:rPr lang="fr-FR" sz="1800" dirty="0" smtClean="0"/>
              <a:t>Sinon, cessation de paiement ou crise de trésorerie</a:t>
            </a:r>
          </a:p>
          <a:p>
            <a:pPr algn="just"/>
            <a:r>
              <a:rPr lang="fr-FR" sz="1800" b="1" dirty="0" smtClean="0">
                <a:solidFill>
                  <a:srgbClr val="C00000"/>
                </a:solidFill>
              </a:rPr>
              <a:t>Solutions :</a:t>
            </a:r>
          </a:p>
          <a:p>
            <a:pPr lvl="2" algn="just"/>
            <a:r>
              <a:rPr lang="fr-FR" sz="1800" dirty="0" smtClean="0">
                <a:solidFill>
                  <a:srgbClr val="0070C0"/>
                </a:solidFill>
              </a:rPr>
              <a:t>A court terme :</a:t>
            </a:r>
          </a:p>
          <a:p>
            <a:pPr lvl="3" algn="just"/>
            <a:r>
              <a:rPr lang="fr-FR" sz="1600" dirty="0" smtClean="0"/>
              <a:t>Retarder le paiement des fournisseurs</a:t>
            </a:r>
          </a:p>
          <a:p>
            <a:pPr lvl="3" algn="just"/>
            <a:r>
              <a:rPr lang="fr-FR" sz="1600" dirty="0" smtClean="0"/>
              <a:t>Recourir à des crédits de trésorerie</a:t>
            </a:r>
          </a:p>
          <a:p>
            <a:pPr lvl="2" algn="just"/>
            <a:r>
              <a:rPr lang="fr-FR" sz="1800" dirty="0" smtClean="0">
                <a:solidFill>
                  <a:srgbClr val="0070C0"/>
                </a:solidFill>
              </a:rPr>
              <a:t>A moyen et long terme :</a:t>
            </a:r>
          </a:p>
          <a:p>
            <a:pPr lvl="3" algn="just"/>
            <a:r>
              <a:rPr lang="fr-FR" sz="1600" dirty="0" smtClean="0"/>
              <a:t>Investir en autofinançant intégralement ses acquisitions </a:t>
            </a:r>
          </a:p>
          <a:p>
            <a:pPr lvl="3" algn="just"/>
            <a:r>
              <a:rPr lang="fr-FR" sz="1600" dirty="0" smtClean="0"/>
              <a:t>Cession d’actifs non stratégiques</a:t>
            </a:r>
          </a:p>
          <a:p>
            <a:pPr lvl="3" algn="just"/>
            <a:r>
              <a:rPr lang="fr-FR" sz="1600" dirty="0" smtClean="0"/>
              <a:t>Eventuellement recourir à l’emprunt (sur autorisation)</a:t>
            </a:r>
          </a:p>
          <a:p>
            <a:pPr lvl="3" algn="just"/>
            <a:r>
              <a:rPr lang="fr-FR" sz="1600" dirty="0" smtClean="0"/>
              <a:t>Politique plus offensive de recouvrement des créances</a:t>
            </a:r>
          </a:p>
          <a:p>
            <a:pPr lvl="3" algn="just"/>
            <a:r>
              <a:rPr lang="fr-FR" sz="1600" dirty="0" smtClean="0"/>
              <a:t>Gestion des stocks plus stricte</a:t>
            </a:r>
          </a:p>
          <a:p>
            <a:pPr algn="just">
              <a:lnSpc>
                <a:spcPct val="150000"/>
              </a:lnSpc>
            </a:pPr>
            <a:endParaRPr lang="fr-FR" sz="1800" dirty="0" smtClean="0"/>
          </a:p>
          <a:p>
            <a:pPr marL="914400" lvl="2" indent="0" algn="just">
              <a:lnSpc>
                <a:spcPct val="150000"/>
              </a:lnSpc>
              <a:buNone/>
            </a:pPr>
            <a:endParaRPr lang="fr-FR" sz="1800" dirty="0" smtClean="0"/>
          </a:p>
        </p:txBody>
      </p:sp>
      <p:sp>
        <p:nvSpPr>
          <p:cNvPr id="6" name="Espace réservé du contenu 2"/>
          <p:cNvSpPr txBox="1">
            <a:spLocks/>
          </p:cNvSpPr>
          <p:nvPr/>
        </p:nvSpPr>
        <p:spPr>
          <a:xfrm>
            <a:off x="80862" y="1916832"/>
            <a:ext cx="3771057" cy="111143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2060"/>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2">
                    <a:lumMod val="7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2">
                    <a:lumMod val="7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800" b="1" dirty="0" smtClean="0"/>
              <a:t>L’équilibre en termes de masse : </a:t>
            </a:r>
          </a:p>
        </p:txBody>
      </p:sp>
      <p:sp>
        <p:nvSpPr>
          <p:cNvPr id="8" name="Espace réservé du numéro de diapositive 7"/>
          <p:cNvSpPr>
            <a:spLocks noGrp="1"/>
          </p:cNvSpPr>
          <p:nvPr>
            <p:ph type="sldNum" sz="quarter" idx="12"/>
          </p:nvPr>
        </p:nvSpPr>
        <p:spPr/>
        <p:txBody>
          <a:bodyPr/>
          <a:lstStyle/>
          <a:p>
            <a:fld id="{9AA8A271-D230-4875-8F45-4DE70F02D152}" type="slidenum">
              <a:rPr lang="fr-FR" smtClean="0"/>
              <a:t>18</a:t>
            </a:fld>
            <a:endParaRPr lang="fr-FR"/>
          </a:p>
        </p:txBody>
      </p:sp>
      <p:sp>
        <p:nvSpPr>
          <p:cNvPr id="9" name="Titre 16"/>
          <p:cNvSpPr txBox="1">
            <a:spLocks/>
          </p:cNvSpPr>
          <p:nvPr/>
        </p:nvSpPr>
        <p:spPr>
          <a:xfrm>
            <a:off x="1331640" y="234047"/>
            <a:ext cx="7704856" cy="1224181"/>
          </a:xfrm>
          <a:prstGeom prst="rect">
            <a:avLst/>
          </a:prstGeom>
        </p:spPr>
        <p:txBody>
          <a:bodyPr vert="horz" wrap="square" lIns="91440" tIns="45720" rIns="91440" bIns="45720" rtlCol="0" anchor="ctr">
            <a:sp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pPr marL="514350" indent="-514350">
              <a:lnSpc>
                <a:spcPct val="150000"/>
              </a:lnSpc>
              <a:buFontTx/>
              <a:buAutoNum type="romanUcPeriod"/>
            </a:pPr>
            <a:r>
              <a:rPr lang="fr-FR" altLang="fr-FR" sz="2800" b="1" dirty="0" smtClean="0"/>
              <a:t>Présentation des concepts</a:t>
            </a:r>
          </a:p>
          <a:p>
            <a:pPr marL="190500" lvl="1" algn="ctr">
              <a:lnSpc>
                <a:spcPct val="150000"/>
              </a:lnSpc>
            </a:pPr>
            <a:r>
              <a:rPr lang="fr-FR" altLang="fr-FR" sz="2000" b="1" kern="0" dirty="0" smtClean="0">
                <a:solidFill>
                  <a:schemeClr val="accent1"/>
                </a:solidFill>
              </a:rPr>
              <a:t>B.	</a:t>
            </a:r>
            <a:r>
              <a:rPr lang="fr-FR" sz="2000" b="1" kern="0" dirty="0" smtClean="0">
                <a:solidFill>
                  <a:schemeClr val="accent1"/>
                </a:solidFill>
              </a:rPr>
              <a:t>La trésorerie, résultat d’un équilibre financier</a:t>
            </a:r>
            <a:endParaRPr lang="fr-FR" altLang="fr-FR" sz="2000" b="1" kern="0" dirty="0" smtClean="0">
              <a:solidFill>
                <a:schemeClr val="accent1"/>
              </a:solidFill>
            </a:endParaRPr>
          </a:p>
        </p:txBody>
      </p:sp>
    </p:spTree>
    <p:extLst>
      <p:ext uri="{BB962C8B-B14F-4D97-AF65-F5344CB8AC3E}">
        <p14:creationId xmlns:p14="http://schemas.microsoft.com/office/powerpoint/2010/main" val="40005998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323528" y="3711316"/>
            <a:ext cx="5472608" cy="792088"/>
          </a:xfrm>
          <a:prstGeom prst="round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979712" y="116632"/>
            <a:ext cx="6480720" cy="1734108"/>
          </a:xfrm>
        </p:spPr>
        <p:txBody>
          <a:bodyPr/>
          <a:lstStyle/>
          <a:p>
            <a:r>
              <a:rPr lang="fr-FR" altLang="fr-FR" dirty="0" smtClean="0">
                <a:solidFill>
                  <a:schemeClr val="accent1"/>
                </a:solidFill>
              </a:rPr>
              <a:t>Sommaire</a:t>
            </a:r>
            <a:endParaRPr lang="fr-FR" dirty="0">
              <a:solidFill>
                <a:schemeClr val="accent1"/>
              </a:solidFill>
            </a:endParaRPr>
          </a:p>
        </p:txBody>
      </p:sp>
      <p:sp>
        <p:nvSpPr>
          <p:cNvPr id="35849" name="Text Box 9"/>
          <p:cNvSpPr txBox="1">
            <a:spLocks noChangeArrowheads="1"/>
          </p:cNvSpPr>
          <p:nvPr/>
        </p:nvSpPr>
        <p:spPr bwMode="auto">
          <a:xfrm>
            <a:off x="590550" y="2650304"/>
            <a:ext cx="8382000" cy="2862322"/>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defPPr>
              <a:defRPr lang="fr-FR"/>
            </a:defPPr>
            <a:lvl1pPr marL="292100" indent="-292100" algn="just">
              <a:spcBef>
                <a:spcPct val="0"/>
              </a:spcBef>
              <a:defRPr sz="3000" b="1">
                <a:solidFill>
                  <a:srgbClr val="002060"/>
                </a:solidFill>
              </a:defRPr>
            </a:lvl1pPr>
            <a:lvl2pPr marL="482600">
              <a:spcBef>
                <a:spcPct val="0"/>
              </a:spcBef>
              <a:defRPr sz="2400">
                <a:latin typeface="Times New Roman" pitchFamily="18" charset="0"/>
              </a:defRPr>
            </a:lvl2pPr>
            <a:lvl3pPr>
              <a:spcBef>
                <a:spcPct val="0"/>
              </a:spcBef>
              <a:defRPr sz="2400">
                <a:latin typeface="Times New Roman" pitchFamily="18" charset="0"/>
              </a:defRPr>
            </a:lvl3pPr>
            <a:lvl4pPr>
              <a:spcBef>
                <a:spcPct val="0"/>
              </a:spcBef>
              <a:defRPr sz="2400">
                <a:latin typeface="Times New Roman" pitchFamily="18" charset="0"/>
              </a:defRPr>
            </a:lvl4pPr>
            <a:lvl5pPr>
              <a:spcBef>
                <a:spcPct val="0"/>
              </a:spcBef>
              <a:defRPr sz="2400">
                <a:latin typeface="Times New Roman" pitchFamily="18" charset="0"/>
              </a:defRPr>
            </a:lvl5pPr>
            <a:lvl6pPr fontAlgn="base">
              <a:spcBef>
                <a:spcPct val="0"/>
              </a:spcBef>
              <a:spcAft>
                <a:spcPct val="0"/>
              </a:spcAft>
              <a:defRPr sz="2400">
                <a:latin typeface="Times New Roman" pitchFamily="18" charset="0"/>
              </a:defRPr>
            </a:lvl6pPr>
            <a:lvl7pPr fontAlgn="base">
              <a:spcBef>
                <a:spcPct val="0"/>
              </a:spcBef>
              <a:spcAft>
                <a:spcPct val="0"/>
              </a:spcAft>
              <a:defRPr sz="2400">
                <a:latin typeface="Times New Roman" pitchFamily="18" charset="0"/>
              </a:defRPr>
            </a:lvl7pPr>
            <a:lvl8pPr fontAlgn="base">
              <a:spcBef>
                <a:spcPct val="0"/>
              </a:spcBef>
              <a:spcAft>
                <a:spcPct val="0"/>
              </a:spcAft>
              <a:defRPr sz="2400">
                <a:latin typeface="Times New Roman" pitchFamily="18" charset="0"/>
              </a:defRPr>
            </a:lvl8pPr>
            <a:lvl9pPr fontAlgn="base">
              <a:spcBef>
                <a:spcPct val="0"/>
              </a:spcBef>
              <a:spcAft>
                <a:spcPct val="0"/>
              </a:spcAft>
              <a:defRPr sz="2400">
                <a:latin typeface="Times New Roman" pitchFamily="18" charset="0"/>
              </a:defRPr>
            </a:lvl9pPr>
          </a:lstStyle>
          <a:p>
            <a:pPr marL="514350" indent="-514350">
              <a:lnSpc>
                <a:spcPct val="150000"/>
              </a:lnSpc>
              <a:buAutoNum type="romanUcPeriod"/>
            </a:pPr>
            <a:r>
              <a:rPr lang="fr-FR" altLang="fr-FR" sz="2400" dirty="0" smtClean="0"/>
              <a:t>Présentation des concepts</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Illustration</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Perspectives GBCP</a:t>
            </a:r>
            <a:endParaRPr lang="fr-FR" altLang="fr-FR" sz="2400" dirty="0"/>
          </a:p>
        </p:txBody>
      </p:sp>
      <p:sp>
        <p:nvSpPr>
          <p:cNvPr id="3" name="Espace réservé du numéro de diapositive 2"/>
          <p:cNvSpPr>
            <a:spLocks noGrp="1"/>
          </p:cNvSpPr>
          <p:nvPr>
            <p:ph type="sldNum" sz="quarter" idx="12"/>
          </p:nvPr>
        </p:nvSpPr>
        <p:spPr/>
        <p:txBody>
          <a:bodyPr/>
          <a:lstStyle/>
          <a:p>
            <a:fld id="{28380593-0828-4E54-A593-391E6A4151D9}" type="slidenum">
              <a:rPr lang="fr-FR" altLang="fr-FR" smtClean="0"/>
              <a:pPr/>
              <a:t>19</a:t>
            </a:fld>
            <a:endParaRPr lang="fr-FR" altLang="fr-FR"/>
          </a:p>
        </p:txBody>
      </p:sp>
    </p:spTree>
    <p:extLst>
      <p:ext uri="{BB962C8B-B14F-4D97-AF65-F5344CB8AC3E}">
        <p14:creationId xmlns:p14="http://schemas.microsoft.com/office/powerpoint/2010/main" val="133598921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9712" y="116632"/>
            <a:ext cx="6480720" cy="1734108"/>
          </a:xfrm>
        </p:spPr>
        <p:txBody>
          <a:bodyPr/>
          <a:lstStyle/>
          <a:p>
            <a:r>
              <a:rPr lang="fr-FR" altLang="fr-FR" dirty="0" smtClean="0">
                <a:solidFill>
                  <a:schemeClr val="accent1"/>
                </a:solidFill>
              </a:rPr>
              <a:t>Sommaire</a:t>
            </a:r>
            <a:endParaRPr lang="fr-FR" dirty="0">
              <a:solidFill>
                <a:schemeClr val="accent1"/>
              </a:solidFill>
            </a:endParaRPr>
          </a:p>
        </p:txBody>
      </p:sp>
      <p:sp>
        <p:nvSpPr>
          <p:cNvPr id="35849" name="Text Box 9"/>
          <p:cNvSpPr txBox="1">
            <a:spLocks noChangeArrowheads="1"/>
          </p:cNvSpPr>
          <p:nvPr/>
        </p:nvSpPr>
        <p:spPr bwMode="auto">
          <a:xfrm>
            <a:off x="590550" y="2650304"/>
            <a:ext cx="8382000" cy="2862322"/>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defPPr>
              <a:defRPr lang="fr-FR"/>
            </a:defPPr>
            <a:lvl1pPr marL="292100" indent="-292100" algn="just">
              <a:spcBef>
                <a:spcPct val="0"/>
              </a:spcBef>
              <a:defRPr sz="3000" b="1">
                <a:solidFill>
                  <a:srgbClr val="002060"/>
                </a:solidFill>
              </a:defRPr>
            </a:lvl1pPr>
            <a:lvl2pPr marL="482600">
              <a:spcBef>
                <a:spcPct val="0"/>
              </a:spcBef>
              <a:defRPr sz="2400">
                <a:latin typeface="Times New Roman" pitchFamily="18" charset="0"/>
              </a:defRPr>
            </a:lvl2pPr>
            <a:lvl3pPr>
              <a:spcBef>
                <a:spcPct val="0"/>
              </a:spcBef>
              <a:defRPr sz="2400">
                <a:latin typeface="Times New Roman" pitchFamily="18" charset="0"/>
              </a:defRPr>
            </a:lvl3pPr>
            <a:lvl4pPr>
              <a:spcBef>
                <a:spcPct val="0"/>
              </a:spcBef>
              <a:defRPr sz="2400">
                <a:latin typeface="Times New Roman" pitchFamily="18" charset="0"/>
              </a:defRPr>
            </a:lvl4pPr>
            <a:lvl5pPr>
              <a:spcBef>
                <a:spcPct val="0"/>
              </a:spcBef>
              <a:defRPr sz="2400">
                <a:latin typeface="Times New Roman" pitchFamily="18" charset="0"/>
              </a:defRPr>
            </a:lvl5pPr>
            <a:lvl6pPr fontAlgn="base">
              <a:spcBef>
                <a:spcPct val="0"/>
              </a:spcBef>
              <a:spcAft>
                <a:spcPct val="0"/>
              </a:spcAft>
              <a:defRPr sz="2400">
                <a:latin typeface="Times New Roman" pitchFamily="18" charset="0"/>
              </a:defRPr>
            </a:lvl6pPr>
            <a:lvl7pPr fontAlgn="base">
              <a:spcBef>
                <a:spcPct val="0"/>
              </a:spcBef>
              <a:spcAft>
                <a:spcPct val="0"/>
              </a:spcAft>
              <a:defRPr sz="2400">
                <a:latin typeface="Times New Roman" pitchFamily="18" charset="0"/>
              </a:defRPr>
            </a:lvl7pPr>
            <a:lvl8pPr fontAlgn="base">
              <a:spcBef>
                <a:spcPct val="0"/>
              </a:spcBef>
              <a:spcAft>
                <a:spcPct val="0"/>
              </a:spcAft>
              <a:defRPr sz="2400">
                <a:latin typeface="Times New Roman" pitchFamily="18" charset="0"/>
              </a:defRPr>
            </a:lvl8pPr>
            <a:lvl9pPr fontAlgn="base">
              <a:spcBef>
                <a:spcPct val="0"/>
              </a:spcBef>
              <a:spcAft>
                <a:spcPct val="0"/>
              </a:spcAft>
              <a:defRPr sz="2400">
                <a:latin typeface="Times New Roman" pitchFamily="18" charset="0"/>
              </a:defRPr>
            </a:lvl9pPr>
          </a:lstStyle>
          <a:p>
            <a:pPr marL="514350" indent="-514350">
              <a:lnSpc>
                <a:spcPct val="150000"/>
              </a:lnSpc>
              <a:buAutoNum type="romanUcPeriod"/>
            </a:pPr>
            <a:r>
              <a:rPr lang="fr-FR" altLang="fr-FR" sz="2400" dirty="0" smtClean="0"/>
              <a:t>Présentation des concepts</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Illustration</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Perspectives GBCP</a:t>
            </a:r>
            <a:endParaRPr lang="fr-FR" altLang="fr-FR" sz="2400" dirty="0"/>
          </a:p>
        </p:txBody>
      </p:sp>
      <p:sp>
        <p:nvSpPr>
          <p:cNvPr id="3" name="Espace réservé du numéro de diapositive 2"/>
          <p:cNvSpPr>
            <a:spLocks noGrp="1"/>
          </p:cNvSpPr>
          <p:nvPr>
            <p:ph type="sldNum" sz="quarter" idx="12"/>
          </p:nvPr>
        </p:nvSpPr>
        <p:spPr/>
        <p:txBody>
          <a:bodyPr/>
          <a:lstStyle/>
          <a:p>
            <a:fld id="{28380593-0828-4E54-A593-391E6A4151D9}" type="slidenum">
              <a:rPr lang="fr-FR" altLang="fr-FR" smtClean="0"/>
              <a:pPr/>
              <a:t>2</a:t>
            </a:fld>
            <a:endParaRPr lang="fr-FR" altLang="fr-FR"/>
          </a:p>
        </p:txBody>
      </p:sp>
    </p:spTree>
    <p:extLst>
      <p:ext uri="{BB962C8B-B14F-4D97-AF65-F5344CB8AC3E}">
        <p14:creationId xmlns:p14="http://schemas.microsoft.com/office/powerpoint/2010/main" val="117810320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3688" y="260648"/>
            <a:ext cx="5987008" cy="1143000"/>
          </a:xfrm>
        </p:spPr>
        <p:txBody>
          <a:bodyPr>
            <a:normAutofit/>
          </a:bodyPr>
          <a:lstStyle/>
          <a:p>
            <a:r>
              <a:rPr lang="fr-FR" sz="2800" dirty="0" smtClean="0"/>
              <a:t>II.  Illustration</a:t>
            </a:r>
            <a:br>
              <a:rPr lang="fr-FR" sz="2800" dirty="0" smtClean="0"/>
            </a:br>
            <a:r>
              <a:rPr lang="fr-FR" sz="2800" dirty="0" smtClean="0"/>
              <a:t>Le plan de trésorerie</a:t>
            </a:r>
            <a:endParaRPr lang="fr-FR" sz="2800" dirty="0"/>
          </a:p>
        </p:txBody>
      </p:sp>
      <p:sp>
        <p:nvSpPr>
          <p:cNvPr id="4" name="Espace réservé du numéro de diapositive 3"/>
          <p:cNvSpPr>
            <a:spLocks noGrp="1"/>
          </p:cNvSpPr>
          <p:nvPr>
            <p:ph type="sldNum" sz="quarter" idx="12"/>
          </p:nvPr>
        </p:nvSpPr>
        <p:spPr/>
        <p:txBody>
          <a:bodyPr/>
          <a:lstStyle/>
          <a:p>
            <a:fld id="{9AA8A271-D230-4875-8F45-4DE70F02D152}" type="slidenum">
              <a:rPr lang="fr-FR" smtClean="0"/>
              <a:t>20</a:t>
            </a:fld>
            <a:endParaRPr lang="fr-FR"/>
          </a:p>
        </p:txBody>
      </p:sp>
      <p:sp>
        <p:nvSpPr>
          <p:cNvPr id="5" name="Espace réservé du contenu 4"/>
          <p:cNvSpPr>
            <a:spLocks noGrp="1"/>
          </p:cNvSpPr>
          <p:nvPr>
            <p:ph idx="1"/>
          </p:nvPr>
        </p:nvSpPr>
        <p:spPr/>
        <p:txBody>
          <a:bodyPr>
            <a:normAutofit/>
          </a:bodyPr>
          <a:lstStyle/>
          <a:p>
            <a:pPr algn="just"/>
            <a:r>
              <a:rPr lang="fr-FR" sz="1800" dirty="0" smtClean="0"/>
              <a:t>Échanges CBA-université dans le cadre de la présentation d’un budget initial</a:t>
            </a:r>
            <a:endParaRPr lang="fr-FR" sz="1800" dirty="0"/>
          </a:p>
        </p:txBody>
      </p:sp>
    </p:spTree>
    <p:extLst>
      <p:ext uri="{BB962C8B-B14F-4D97-AF65-F5344CB8AC3E}">
        <p14:creationId xmlns:p14="http://schemas.microsoft.com/office/powerpoint/2010/main" val="15499582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3688" y="260648"/>
            <a:ext cx="5987008" cy="1143000"/>
          </a:xfrm>
        </p:spPr>
        <p:txBody>
          <a:bodyPr>
            <a:normAutofit/>
          </a:bodyPr>
          <a:lstStyle/>
          <a:p>
            <a:r>
              <a:rPr lang="fr-FR" sz="2800" dirty="0" smtClean="0"/>
              <a:t>II.  Illustration</a:t>
            </a:r>
            <a:br>
              <a:rPr lang="fr-FR" sz="2800" dirty="0" smtClean="0"/>
            </a:br>
            <a:r>
              <a:rPr lang="fr-FR" sz="2800" dirty="0" smtClean="0"/>
              <a:t>Le plan de trésorerie</a:t>
            </a:r>
            <a:endParaRPr lang="fr-FR" sz="2800" dirty="0"/>
          </a:p>
        </p:txBody>
      </p:sp>
      <p:sp>
        <p:nvSpPr>
          <p:cNvPr id="3" name="Espace réservé du contenu 2"/>
          <p:cNvSpPr>
            <a:spLocks noGrp="1"/>
          </p:cNvSpPr>
          <p:nvPr>
            <p:ph idx="1"/>
          </p:nvPr>
        </p:nvSpPr>
        <p:spPr>
          <a:xfrm>
            <a:off x="457200" y="1844824"/>
            <a:ext cx="8229600" cy="5013176"/>
          </a:xfrm>
        </p:spPr>
        <p:txBody>
          <a:bodyPr>
            <a:noAutofit/>
          </a:bodyPr>
          <a:lstStyle/>
          <a:p>
            <a:pPr algn="just"/>
            <a:r>
              <a:rPr lang="fr-FR" sz="1600" dirty="0"/>
              <a:t>Le plan prévisionnel de trésorerie : </a:t>
            </a:r>
          </a:p>
          <a:p>
            <a:pPr lvl="1" algn="just"/>
            <a:r>
              <a:rPr lang="fr-FR" sz="1600" dirty="0"/>
              <a:t>Au budget </a:t>
            </a:r>
            <a:r>
              <a:rPr lang="fr-FR" sz="1600" dirty="0" smtClean="0"/>
              <a:t>initial : </a:t>
            </a:r>
            <a:r>
              <a:rPr lang="fr-FR" sz="1600" dirty="0"/>
              <a:t>solde estimé au 31 décembre</a:t>
            </a:r>
          </a:p>
          <a:p>
            <a:pPr lvl="1" algn="just"/>
            <a:r>
              <a:rPr lang="fr-FR" sz="1600" dirty="0"/>
              <a:t>Suppose un travail préalable pour identifier avec l’établissement, en fonction de sa gestion, les recettes et les dépenses à individualiser et les principaux regroupements de recettes et de dépenses pour servir les différentes lignes du plan de trésorerie</a:t>
            </a:r>
          </a:p>
          <a:p>
            <a:pPr algn="just"/>
            <a:endParaRPr lang="fr-FR" sz="800" dirty="0" smtClean="0"/>
          </a:p>
          <a:p>
            <a:pPr algn="just"/>
            <a:r>
              <a:rPr lang="fr-FR" sz="1600" dirty="0" smtClean="0"/>
              <a:t>Une présentation nécessairement mensuelle ….</a:t>
            </a:r>
          </a:p>
          <a:p>
            <a:pPr lvl="1" algn="just"/>
            <a:r>
              <a:rPr lang="fr-FR" sz="1600" dirty="0" smtClean="0"/>
              <a:t>la principale masse des dépenses, la masse salariale, nécessite d’apprécier mensuellement le disponible en trésorerie</a:t>
            </a:r>
          </a:p>
          <a:p>
            <a:pPr algn="just"/>
            <a:endParaRPr lang="fr-FR" sz="800" dirty="0"/>
          </a:p>
          <a:p>
            <a:pPr algn="just"/>
            <a:r>
              <a:rPr lang="fr-FR" sz="1600" dirty="0" smtClean="0"/>
              <a:t>…. qui ne signifie pas que le besoin de trésorerie est identique chaque mois</a:t>
            </a:r>
          </a:p>
          <a:p>
            <a:pPr lvl="1" algn="just"/>
            <a:r>
              <a:rPr lang="fr-FR" sz="1600" dirty="0" smtClean="0"/>
              <a:t>Une présentation de la masse salariale lissée par douzièmes sur l’année ne peut être sincère (impact des départs/arrivées, impact du paiement des heures complémentaires, impact du GVT,…..) : une analyse des rémunérations dans OREMS l’année précédente suffit pour s’en convaincre</a:t>
            </a:r>
          </a:p>
          <a:p>
            <a:pPr algn="just"/>
            <a:endParaRPr lang="fr-FR" sz="800" dirty="0" smtClean="0"/>
          </a:p>
          <a:p>
            <a:pPr algn="just"/>
            <a:r>
              <a:rPr lang="fr-FR" sz="1600" b="1" dirty="0" smtClean="0">
                <a:solidFill>
                  <a:srgbClr val="C00000"/>
                </a:solidFill>
              </a:rPr>
              <a:t>OBJECTIF</a:t>
            </a:r>
            <a:r>
              <a:rPr lang="fr-FR" sz="1600" dirty="0" smtClean="0"/>
              <a:t> : Identifier les décalages entre le calendrier des recettes impactant fortement la gestion (subvention, droits universitaires,…) et le calendrier des dépenses = focale sur les risques financiers issus de ce décalage</a:t>
            </a:r>
          </a:p>
        </p:txBody>
      </p:sp>
      <p:sp>
        <p:nvSpPr>
          <p:cNvPr id="4" name="Espace réservé du numéro de diapositive 3"/>
          <p:cNvSpPr>
            <a:spLocks noGrp="1"/>
          </p:cNvSpPr>
          <p:nvPr>
            <p:ph type="sldNum" sz="quarter" idx="12"/>
          </p:nvPr>
        </p:nvSpPr>
        <p:spPr/>
        <p:txBody>
          <a:bodyPr/>
          <a:lstStyle/>
          <a:p>
            <a:fld id="{9AA8A271-D230-4875-8F45-4DE70F02D152}" type="slidenum">
              <a:rPr lang="fr-FR" smtClean="0"/>
              <a:t>21</a:t>
            </a:fld>
            <a:endParaRPr lang="fr-FR"/>
          </a:p>
        </p:txBody>
      </p:sp>
    </p:spTree>
    <p:extLst>
      <p:ext uri="{BB962C8B-B14F-4D97-AF65-F5344CB8AC3E}">
        <p14:creationId xmlns:p14="http://schemas.microsoft.com/office/powerpoint/2010/main" val="31510583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II.  Illustration </a:t>
            </a:r>
            <a:r>
              <a:rPr lang="fr-FR" sz="3200" dirty="0" smtClean="0"/>
              <a:t/>
            </a:r>
            <a:br>
              <a:rPr lang="fr-FR" sz="3200" dirty="0" smtClean="0"/>
            </a:br>
            <a:r>
              <a:rPr lang="fr-FR" sz="3200" dirty="0" smtClean="0"/>
              <a:t>Les points d’attention</a:t>
            </a:r>
            <a:endParaRPr lang="fr-FR" sz="3200" dirty="0"/>
          </a:p>
        </p:txBody>
      </p:sp>
      <p:sp>
        <p:nvSpPr>
          <p:cNvPr id="3" name="Espace réservé du contenu 2"/>
          <p:cNvSpPr>
            <a:spLocks noGrp="1"/>
          </p:cNvSpPr>
          <p:nvPr>
            <p:ph idx="1"/>
          </p:nvPr>
        </p:nvSpPr>
        <p:spPr>
          <a:xfrm>
            <a:off x="467544" y="1988840"/>
            <a:ext cx="8229600" cy="3849291"/>
          </a:xfrm>
        </p:spPr>
        <p:txBody>
          <a:bodyPr>
            <a:noAutofit/>
          </a:bodyPr>
          <a:lstStyle/>
          <a:p>
            <a:pPr algn="just">
              <a:lnSpc>
                <a:spcPct val="110000"/>
              </a:lnSpc>
            </a:pPr>
            <a:r>
              <a:rPr lang="fr-FR" sz="1800" dirty="0" smtClean="0"/>
              <a:t>Une répartition mensuelle homogène des recettes et/ou des dépenses dans le plan de trésorerie prévisionnel: </a:t>
            </a:r>
          </a:p>
          <a:p>
            <a:pPr lvl="1" algn="just">
              <a:lnSpc>
                <a:spcPct val="110000"/>
              </a:lnSpc>
            </a:pPr>
            <a:r>
              <a:rPr lang="fr-FR" sz="1600" dirty="0" smtClean="0"/>
              <a:t>C’est souvent une étape nécessaire à la construction du plan de trésorerie pour les acteurs entrant dans l’exercice : ils savent à peu près identifier les montants annuels </a:t>
            </a:r>
            <a:r>
              <a:rPr lang="fr-FR" sz="1600" u="sng" dirty="0" smtClean="0"/>
              <a:t>mais</a:t>
            </a:r>
            <a:r>
              <a:rPr lang="fr-FR" sz="1600" dirty="0" smtClean="0"/>
              <a:t> n’ont pas assez de recul sur l’exercice pour identifier les variations infra-annuelles</a:t>
            </a:r>
          </a:p>
          <a:p>
            <a:pPr lvl="1" algn="just">
              <a:lnSpc>
                <a:spcPct val="110000"/>
              </a:lnSpc>
            </a:pPr>
            <a:r>
              <a:rPr lang="fr-FR" sz="1600" dirty="0" smtClean="0"/>
              <a:t>C’est nécessairement faux :</a:t>
            </a:r>
          </a:p>
          <a:p>
            <a:pPr lvl="2" algn="just">
              <a:lnSpc>
                <a:spcPct val="110000"/>
              </a:lnSpc>
            </a:pPr>
            <a:r>
              <a:rPr lang="fr-FR" sz="1600" b="1" dirty="0" smtClean="0"/>
              <a:t>ET </a:t>
            </a:r>
            <a:r>
              <a:rPr lang="fr-FR" sz="1600" dirty="0"/>
              <a:t>c</a:t>
            </a:r>
            <a:r>
              <a:rPr lang="fr-FR" sz="1600" dirty="0" smtClean="0"/>
              <a:t>e n’est pas acceptable pour la masse salariale : les remontées OREMS, les travaux de construction du DPG doivent permettre d’assurer un travail d’échéancier en phase avec une exécution prévisionnelle sincère</a:t>
            </a:r>
          </a:p>
          <a:p>
            <a:pPr lvl="2" algn="just">
              <a:lnSpc>
                <a:spcPct val="110000"/>
              </a:lnSpc>
            </a:pPr>
            <a:r>
              <a:rPr lang="fr-FR" sz="1600" b="1" dirty="0" smtClean="0"/>
              <a:t>ET </a:t>
            </a:r>
            <a:r>
              <a:rPr lang="fr-FR" sz="1600" dirty="0" smtClean="0"/>
              <a:t>c’est difficilement acceptable pour les dépenses de fonctionnement courant dont la récurrence est connue (fluides, loyers, contrats de maintenance, d’entretien, de gardiennage, ….)</a:t>
            </a:r>
          </a:p>
          <a:p>
            <a:pPr lvl="2" algn="just">
              <a:lnSpc>
                <a:spcPct val="110000"/>
              </a:lnSpc>
            </a:pPr>
            <a:r>
              <a:rPr lang="fr-FR" sz="1600" b="1" dirty="0" smtClean="0"/>
              <a:t>MAIS </a:t>
            </a:r>
            <a:r>
              <a:rPr lang="fr-FR" sz="1600" dirty="0" smtClean="0"/>
              <a:t>c’est particulièrement difficile d’être exigeant pour les ressources propres  en recettes comme en dépenses dont l’appréciation de la variation est souvent impossible à évaluer</a:t>
            </a:r>
          </a:p>
          <a:p>
            <a:pPr marL="914400" lvl="2" indent="0" algn="just">
              <a:lnSpc>
                <a:spcPct val="110000"/>
              </a:lnSpc>
              <a:buNone/>
            </a:pPr>
            <a:endParaRPr lang="fr-FR" sz="1600" dirty="0" smtClean="0"/>
          </a:p>
          <a:p>
            <a:pPr marL="342000" indent="0" algn="just">
              <a:lnSpc>
                <a:spcPct val="110000"/>
              </a:lnSpc>
              <a:spcBef>
                <a:spcPts val="0"/>
              </a:spcBef>
              <a:buNone/>
            </a:pPr>
            <a:endParaRPr lang="fr-FR" sz="1600" dirty="0" smtClean="0"/>
          </a:p>
        </p:txBody>
      </p:sp>
      <p:sp>
        <p:nvSpPr>
          <p:cNvPr id="4" name="Espace réservé du numéro de diapositive 3"/>
          <p:cNvSpPr>
            <a:spLocks noGrp="1"/>
          </p:cNvSpPr>
          <p:nvPr>
            <p:ph type="sldNum" sz="quarter" idx="12"/>
          </p:nvPr>
        </p:nvSpPr>
        <p:spPr/>
        <p:txBody>
          <a:bodyPr/>
          <a:lstStyle/>
          <a:p>
            <a:fld id="{9AA8A271-D230-4875-8F45-4DE70F02D152}" type="slidenum">
              <a:rPr lang="fr-FR" smtClean="0"/>
              <a:t>22</a:t>
            </a:fld>
            <a:endParaRPr lang="fr-FR"/>
          </a:p>
        </p:txBody>
      </p:sp>
    </p:spTree>
    <p:extLst>
      <p:ext uri="{BB962C8B-B14F-4D97-AF65-F5344CB8AC3E}">
        <p14:creationId xmlns:p14="http://schemas.microsoft.com/office/powerpoint/2010/main" val="23438971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11760" y="260648"/>
            <a:ext cx="5987008" cy="1143000"/>
          </a:xfrm>
        </p:spPr>
        <p:txBody>
          <a:bodyPr>
            <a:normAutofit/>
          </a:bodyPr>
          <a:lstStyle/>
          <a:p>
            <a:r>
              <a:rPr lang="fr-FR" sz="3200" dirty="0"/>
              <a:t>II.  Illustration </a:t>
            </a:r>
            <a:r>
              <a:rPr lang="fr-FR" sz="3200" dirty="0" smtClean="0"/>
              <a:t/>
            </a:r>
            <a:br>
              <a:rPr lang="fr-FR" sz="3200" dirty="0" smtClean="0"/>
            </a:br>
            <a:r>
              <a:rPr lang="fr-FR" sz="3200" dirty="0" smtClean="0"/>
              <a:t>Les points d’attention</a:t>
            </a:r>
            <a:endParaRPr lang="fr-FR" sz="3200" dirty="0"/>
          </a:p>
        </p:txBody>
      </p:sp>
      <p:sp>
        <p:nvSpPr>
          <p:cNvPr id="3" name="Espace réservé du contenu 2"/>
          <p:cNvSpPr>
            <a:spLocks noGrp="1"/>
          </p:cNvSpPr>
          <p:nvPr>
            <p:ph idx="1"/>
          </p:nvPr>
        </p:nvSpPr>
        <p:spPr/>
        <p:txBody>
          <a:bodyPr>
            <a:noAutofit/>
          </a:bodyPr>
          <a:lstStyle/>
          <a:p>
            <a:pPr algn="just">
              <a:lnSpc>
                <a:spcPct val="150000"/>
              </a:lnSpc>
            </a:pPr>
            <a:r>
              <a:rPr lang="fr-FR" sz="1800" dirty="0" smtClean="0"/>
              <a:t>L’actualisation mensuelle du plan de trésorerie  </a:t>
            </a:r>
          </a:p>
          <a:p>
            <a:pPr lvl="1" algn="just">
              <a:lnSpc>
                <a:spcPct val="150000"/>
              </a:lnSpc>
            </a:pPr>
            <a:endParaRPr lang="fr-FR" sz="1600" dirty="0" smtClean="0"/>
          </a:p>
          <a:p>
            <a:pPr lvl="1" algn="just">
              <a:lnSpc>
                <a:spcPct val="150000"/>
              </a:lnSpc>
            </a:pPr>
            <a:r>
              <a:rPr lang="fr-FR" sz="1600" dirty="0" smtClean="0"/>
              <a:t>Même s’il n’y a pas nécessairement communication mensuelle au Rectorat, le plan de trésorerie actualisé présenté lors des budgets rectificatifs doit afficher à la fois la prévision mensuelle initiale et la réalisation constatée mensuellement.</a:t>
            </a:r>
          </a:p>
          <a:p>
            <a:pPr lvl="1" algn="just">
              <a:lnSpc>
                <a:spcPct val="150000"/>
              </a:lnSpc>
            </a:pPr>
            <a:endParaRPr lang="fr-FR" sz="1600" dirty="0" smtClean="0"/>
          </a:p>
          <a:p>
            <a:pPr lvl="1" algn="just">
              <a:lnSpc>
                <a:spcPct val="150000"/>
              </a:lnSpc>
            </a:pPr>
            <a:r>
              <a:rPr lang="fr-FR" sz="1600" dirty="0" smtClean="0"/>
              <a:t>Si ce n’est pas le cas, il est particulièrement utile d’avoir un état retraduisant la prévision initiale et les différentes reprogrammations.</a:t>
            </a:r>
          </a:p>
        </p:txBody>
      </p:sp>
      <p:sp>
        <p:nvSpPr>
          <p:cNvPr id="4" name="Espace réservé du numéro de diapositive 3"/>
          <p:cNvSpPr>
            <a:spLocks noGrp="1"/>
          </p:cNvSpPr>
          <p:nvPr>
            <p:ph type="sldNum" sz="quarter" idx="12"/>
          </p:nvPr>
        </p:nvSpPr>
        <p:spPr/>
        <p:txBody>
          <a:bodyPr/>
          <a:lstStyle/>
          <a:p>
            <a:fld id="{9AA8A271-D230-4875-8F45-4DE70F02D152}" type="slidenum">
              <a:rPr lang="fr-FR" smtClean="0"/>
              <a:t>23</a:t>
            </a:fld>
            <a:endParaRPr lang="fr-FR"/>
          </a:p>
        </p:txBody>
      </p:sp>
    </p:spTree>
    <p:extLst>
      <p:ext uri="{BB962C8B-B14F-4D97-AF65-F5344CB8AC3E}">
        <p14:creationId xmlns:p14="http://schemas.microsoft.com/office/powerpoint/2010/main" val="12368120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a:bodyPr>
          <a:lstStyle/>
          <a:p>
            <a:pPr>
              <a:lnSpc>
                <a:spcPct val="150000"/>
              </a:lnSpc>
            </a:pPr>
            <a:r>
              <a:rPr lang="fr-FR" altLang="fr-FR" b="1" dirty="0" smtClean="0"/>
              <a:t>II. Illustration</a:t>
            </a:r>
            <a:endParaRPr lang="fr-FR" altLang="fr-FR" b="1" dirty="0"/>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24</a:t>
            </a:fld>
            <a:endParaRPr lang="fr-FR" altLang="fr-FR"/>
          </a:p>
        </p:txBody>
      </p:sp>
      <p:graphicFrame>
        <p:nvGraphicFramePr>
          <p:cNvPr id="2" name="Tableau 1"/>
          <p:cNvGraphicFramePr>
            <a:graphicFrameLocks noGrp="1"/>
          </p:cNvGraphicFramePr>
          <p:nvPr>
            <p:extLst>
              <p:ext uri="{D42A27DB-BD31-4B8C-83A1-F6EECF244321}">
                <p14:modId xmlns:p14="http://schemas.microsoft.com/office/powerpoint/2010/main" val="2045335383"/>
              </p:ext>
            </p:extLst>
          </p:nvPr>
        </p:nvGraphicFramePr>
        <p:xfrm>
          <a:off x="107504" y="1844824"/>
          <a:ext cx="9036494" cy="4569171"/>
        </p:xfrm>
        <a:graphic>
          <a:graphicData uri="http://schemas.openxmlformats.org/drawingml/2006/table">
            <a:tbl>
              <a:tblPr/>
              <a:tblGrid>
                <a:gridCol w="444418"/>
                <a:gridCol w="1407323"/>
                <a:gridCol w="596531"/>
                <a:gridCol w="570985"/>
                <a:gridCol w="493519"/>
                <a:gridCol w="159632"/>
                <a:gridCol w="333886"/>
                <a:gridCol w="314186"/>
                <a:gridCol w="179332"/>
                <a:gridCol w="324724"/>
                <a:gridCol w="164540"/>
                <a:gridCol w="411524"/>
                <a:gridCol w="77740"/>
                <a:gridCol w="510536"/>
                <a:gridCol w="489264"/>
                <a:gridCol w="516209"/>
                <a:gridCol w="516209"/>
                <a:gridCol w="122290"/>
                <a:gridCol w="388246"/>
                <a:gridCol w="115810"/>
                <a:gridCol w="720080"/>
                <a:gridCol w="179510"/>
              </a:tblGrid>
              <a:tr h="142557">
                <a:tc>
                  <a:txBody>
                    <a:bodyPr/>
                    <a:lstStyle/>
                    <a:p>
                      <a:pPr algn="l" fontAlgn="b"/>
                      <a:endParaRPr lang="fr-FR" sz="5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hMerge="1">
                  <a:txBody>
                    <a:bodyPr/>
                    <a:lstStyle/>
                    <a:p>
                      <a:endParaRPr lang="fr-FR"/>
                    </a:p>
                  </a:txBody>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hMerge="1">
                  <a:txBody>
                    <a:bodyPr/>
                    <a:lstStyle/>
                    <a:p>
                      <a:endParaRPr lang="fr-FR"/>
                    </a:p>
                  </a:txBody>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hMerge="1">
                  <a:txBody>
                    <a:bodyPr/>
                    <a:lstStyle/>
                    <a:p>
                      <a:endParaRPr lang="fr-FR"/>
                    </a:p>
                  </a:txBody>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hMerge="1">
                  <a:txBody>
                    <a:bodyPr/>
                    <a:lstStyle/>
                    <a:p>
                      <a:endParaRPr lang="fr-FR"/>
                    </a:p>
                  </a:txBody>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hMerge="1">
                  <a:txBody>
                    <a:bodyPr/>
                    <a:lstStyle/>
                    <a:p>
                      <a:endParaRPr lang="fr-FR"/>
                    </a:p>
                  </a:txBody>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hMerge="1">
                  <a:txBody>
                    <a:bodyPr/>
                    <a:lstStyle/>
                    <a:p>
                      <a:endParaRPr lang="fr-FR"/>
                    </a:p>
                  </a:txBody>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hMerge="1">
                  <a:txBody>
                    <a:bodyPr/>
                    <a:lstStyle/>
                    <a:p>
                      <a:endParaRPr lang="fr-FR"/>
                    </a:p>
                  </a:txBody>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r>
              <a:tr h="142557">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hMerge="1">
                  <a:txBody>
                    <a:bodyPr/>
                    <a:lstStyle/>
                    <a:p>
                      <a:endParaRPr lang="fr-FR"/>
                    </a:p>
                  </a:txBody>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hMerge="1">
                  <a:txBody>
                    <a:bodyPr/>
                    <a:lstStyle/>
                    <a:p>
                      <a:endParaRPr lang="fr-FR"/>
                    </a:p>
                  </a:txBody>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hMerge="1">
                  <a:txBody>
                    <a:bodyPr/>
                    <a:lstStyle/>
                    <a:p>
                      <a:endParaRPr lang="fr-FR"/>
                    </a:p>
                  </a:txBody>
                  <a:tcPr/>
                </a:tc>
                <a:tc gridSpan="2">
                  <a:txBody>
                    <a:bodyPr/>
                    <a:lstStyle/>
                    <a:p>
                      <a:pPr algn="r" fontAlgn="b"/>
                      <a:r>
                        <a:rPr lang="fr-FR" sz="500" b="0" i="0" u="none" strike="noStrike">
                          <a:solidFill>
                            <a:srgbClr val="FFFFFF"/>
                          </a:solidFill>
                          <a:effectLst/>
                          <a:latin typeface="Calibri"/>
                        </a:rPr>
                        <a:t>0,00</a:t>
                      </a:r>
                    </a:p>
                  </a:txBody>
                  <a:tcPr marL="0" marR="0" marT="0" marB="0" anchor="b">
                    <a:lnL>
                      <a:noFill/>
                    </a:lnL>
                    <a:lnR>
                      <a:noFill/>
                    </a:lnR>
                    <a:lnT>
                      <a:noFill/>
                    </a:lnT>
                    <a:lnB>
                      <a:noFill/>
                    </a:lnB>
                  </a:tcPr>
                </a:tc>
                <a:tc hMerge="1">
                  <a:txBody>
                    <a:bodyPr/>
                    <a:lstStyle/>
                    <a:p>
                      <a:endParaRPr lang="fr-FR"/>
                    </a:p>
                  </a:txBody>
                  <a:tcPr/>
                </a:tc>
                <a:tc gridSpan="2">
                  <a:txBody>
                    <a:bodyPr/>
                    <a:lstStyle/>
                    <a:p>
                      <a:pPr algn="r" fontAlgn="b"/>
                      <a:r>
                        <a:rPr lang="fr-FR" sz="500" b="0" i="0" u="none" strike="noStrike">
                          <a:solidFill>
                            <a:srgbClr val="FFFFFF"/>
                          </a:solidFill>
                          <a:effectLst/>
                          <a:latin typeface="Calibri"/>
                        </a:rPr>
                        <a:t>0,02</a:t>
                      </a:r>
                    </a:p>
                  </a:txBody>
                  <a:tcPr marL="0" marR="0" marT="0" marB="0" anchor="b">
                    <a:lnL>
                      <a:noFill/>
                    </a:lnL>
                    <a:lnR>
                      <a:noFill/>
                    </a:lnR>
                    <a:lnT>
                      <a:noFill/>
                    </a:lnT>
                    <a:lnB>
                      <a:noFill/>
                    </a:lnB>
                  </a:tcPr>
                </a:tc>
                <a:tc hMerge="1">
                  <a:txBody>
                    <a:bodyPr/>
                    <a:lstStyle/>
                    <a:p>
                      <a:endParaRPr lang="fr-FR"/>
                    </a:p>
                  </a:txBody>
                  <a:tcPr/>
                </a:tc>
                <a:tc>
                  <a:txBody>
                    <a:bodyPr/>
                    <a:lstStyle/>
                    <a:p>
                      <a:pPr algn="r" fontAlgn="b"/>
                      <a:r>
                        <a:rPr lang="fr-FR" sz="500" b="0" i="0" u="none" strike="noStrike">
                          <a:solidFill>
                            <a:srgbClr val="FFFFFF"/>
                          </a:solidFill>
                          <a:effectLst/>
                          <a:latin typeface="Calibri"/>
                        </a:rPr>
                        <a:t>0,44</a:t>
                      </a:r>
                    </a:p>
                  </a:txBody>
                  <a:tcPr marL="0" marR="0" marT="0" marB="0" anchor="b">
                    <a:lnL>
                      <a:noFill/>
                    </a:lnL>
                    <a:lnR>
                      <a:noFill/>
                    </a:lnR>
                    <a:lnT>
                      <a:noFill/>
                    </a:lnT>
                    <a:lnB>
                      <a:noFill/>
                    </a:lnB>
                  </a:tcPr>
                </a:tc>
                <a:tc>
                  <a:txBody>
                    <a:bodyPr/>
                    <a:lstStyle/>
                    <a:p>
                      <a:pPr algn="r" fontAlgn="b"/>
                      <a:r>
                        <a:rPr lang="fr-FR" sz="500" b="0" i="0" u="none" strike="noStrike">
                          <a:solidFill>
                            <a:srgbClr val="FFFFFF"/>
                          </a:solidFill>
                          <a:effectLst/>
                          <a:latin typeface="Calibri"/>
                        </a:rPr>
                        <a:t>0,16</a:t>
                      </a:r>
                    </a:p>
                  </a:txBody>
                  <a:tcPr marL="0" marR="0" marT="0" marB="0" anchor="b">
                    <a:lnL>
                      <a:noFill/>
                    </a:lnL>
                    <a:lnR>
                      <a:noFill/>
                    </a:lnR>
                    <a:lnT>
                      <a:noFill/>
                    </a:lnT>
                    <a:lnB>
                      <a:noFill/>
                    </a:lnB>
                  </a:tcPr>
                </a:tc>
                <a:tc>
                  <a:txBody>
                    <a:bodyPr/>
                    <a:lstStyle/>
                    <a:p>
                      <a:pPr algn="r" fontAlgn="b"/>
                      <a:r>
                        <a:rPr lang="fr-FR" sz="500" b="0" i="0" u="none" strike="noStrike">
                          <a:solidFill>
                            <a:srgbClr val="FFFFFF"/>
                          </a:solidFill>
                          <a:effectLst/>
                          <a:latin typeface="Calibri"/>
                        </a:rPr>
                        <a:t>0,21</a:t>
                      </a:r>
                    </a:p>
                  </a:txBody>
                  <a:tcPr marL="0" marR="0" marT="0" marB="0" anchor="b">
                    <a:lnL>
                      <a:noFill/>
                    </a:lnL>
                    <a:lnR>
                      <a:noFill/>
                    </a:lnR>
                    <a:lnT>
                      <a:noFill/>
                    </a:lnT>
                    <a:lnB>
                      <a:noFill/>
                    </a:lnB>
                  </a:tcPr>
                </a:tc>
                <a:tc>
                  <a:txBody>
                    <a:bodyPr/>
                    <a:lstStyle/>
                    <a:p>
                      <a:pPr algn="r" fontAlgn="b"/>
                      <a:r>
                        <a:rPr lang="fr-FR" sz="500" b="0" i="0" u="none" strike="noStrike">
                          <a:solidFill>
                            <a:srgbClr val="FFFFFF"/>
                          </a:solidFill>
                          <a:effectLst/>
                          <a:latin typeface="Calibri"/>
                        </a:rPr>
                        <a:t>0,12</a:t>
                      </a:r>
                    </a:p>
                  </a:txBody>
                  <a:tcPr marL="0" marR="0" marT="0" marB="0" anchor="b">
                    <a:lnL>
                      <a:noFill/>
                    </a:lnL>
                    <a:lnR>
                      <a:noFill/>
                    </a:lnR>
                    <a:lnT>
                      <a:noFill/>
                    </a:lnT>
                    <a:lnB>
                      <a:noFill/>
                    </a:lnB>
                  </a:tcPr>
                </a:tc>
                <a:tc gridSpan="2">
                  <a:txBody>
                    <a:bodyPr/>
                    <a:lstStyle/>
                    <a:p>
                      <a:pPr algn="r" fontAlgn="b"/>
                      <a:r>
                        <a:rPr lang="fr-FR" sz="500" b="0" i="0" u="none" strike="noStrike">
                          <a:solidFill>
                            <a:srgbClr val="FFFFFF"/>
                          </a:solidFill>
                          <a:effectLst/>
                          <a:latin typeface="Calibri"/>
                        </a:rPr>
                        <a:t>0,03</a:t>
                      </a:r>
                    </a:p>
                  </a:txBody>
                  <a:tcPr marL="0" marR="0" marT="0" marB="0" anchor="b">
                    <a:lnL>
                      <a:noFill/>
                    </a:lnL>
                    <a:lnR>
                      <a:noFill/>
                    </a:lnR>
                    <a:lnT>
                      <a:noFill/>
                    </a:lnT>
                    <a:lnB>
                      <a:noFill/>
                    </a:lnB>
                  </a:tcPr>
                </a:tc>
                <a:tc hMerge="1">
                  <a:txBody>
                    <a:bodyPr/>
                    <a:lstStyle/>
                    <a:p>
                      <a:endParaRPr lang="fr-FR"/>
                    </a:p>
                  </a:txBody>
                  <a:tcPr/>
                </a:tc>
                <a:tc gridSpan="2">
                  <a:txBody>
                    <a:bodyPr/>
                    <a:lstStyle/>
                    <a:p>
                      <a:pPr algn="r" fontAlgn="b"/>
                      <a:r>
                        <a:rPr lang="fr-FR" sz="500" b="0" i="0" u="none" strike="noStrike">
                          <a:solidFill>
                            <a:srgbClr val="FFFFFF"/>
                          </a:solidFill>
                          <a:effectLst/>
                          <a:latin typeface="Calibri"/>
                        </a:rPr>
                        <a:t>0,01</a:t>
                      </a:r>
                    </a:p>
                  </a:txBody>
                  <a:tcPr marL="0" marR="0" marT="0" marB="0" anchor="b">
                    <a:lnL>
                      <a:noFill/>
                    </a:lnL>
                    <a:lnR>
                      <a:noFill/>
                    </a:lnR>
                    <a:lnT>
                      <a:noFill/>
                    </a:lnT>
                    <a:lnB>
                      <a:noFill/>
                    </a:lnB>
                  </a:tcPr>
                </a:tc>
                <a:tc hMerge="1">
                  <a:txBody>
                    <a:bodyPr/>
                    <a:lstStyle/>
                    <a:p>
                      <a:endParaRPr lang="fr-FR"/>
                    </a:p>
                  </a:txBody>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r>
              <a:tr h="142557">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r>
              <a:tr h="251324">
                <a:tc>
                  <a:txBody>
                    <a:bodyPr/>
                    <a:lstStyle/>
                    <a:p>
                      <a:pPr algn="l" fontAlgn="b"/>
                      <a:endParaRPr lang="fr-FR" sz="5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fr-FR" sz="500" b="0" i="0" u="none" strike="noStrike">
                        <a:solidFill>
                          <a:srgbClr val="000000"/>
                        </a:solidFill>
                        <a:effectLst/>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19">
                  <a:txBody>
                    <a:bodyPr/>
                    <a:lstStyle/>
                    <a:p>
                      <a:pPr algn="ctr" fontAlgn="ctr"/>
                      <a:r>
                        <a:rPr lang="fr-FR" sz="1200" b="1" i="0" u="none" strike="noStrike" dirty="0">
                          <a:solidFill>
                            <a:srgbClr val="FF0000"/>
                          </a:solidFill>
                          <a:effectLst/>
                          <a:latin typeface="Calibri"/>
                        </a:rPr>
                        <a:t>2014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ctr"/>
                      <a:endParaRPr lang="fr-FR" sz="5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00"/>
                    </a:solidFill>
                  </a:tcPr>
                </a:tc>
              </a:tr>
              <a:tr h="251324">
                <a:tc>
                  <a:txBody>
                    <a:bodyPr/>
                    <a:lstStyle/>
                    <a:p>
                      <a:pPr algn="l" fontAlgn="ctr"/>
                      <a:r>
                        <a:rPr lang="fr-FR" sz="1200" b="0" i="0" u="none" strike="noStrike" dirty="0">
                          <a:solidFill>
                            <a:srgbClr val="000000"/>
                          </a:solidFill>
                          <a:effectLst/>
                          <a:latin typeface="Calibri"/>
                        </a:rPr>
                        <a:t>solde 2013</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fr-FR" sz="1100" b="0" i="0" u="none" strike="noStrike" dirty="0">
                          <a:solidFill>
                            <a:srgbClr val="000000"/>
                          </a:solidFill>
                          <a:effectLst/>
                          <a:latin typeface="Calibri"/>
                        </a:rPr>
                        <a:t>                                                                      4 557 675,64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dirty="0">
                          <a:solidFill>
                            <a:srgbClr val="000000"/>
                          </a:solidFill>
                          <a:effectLst/>
                          <a:latin typeface="Calibri"/>
                        </a:rPr>
                        <a:t>JANVIER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fr-FR" sz="1200" b="1" i="0" u="none" strike="noStrike" dirty="0">
                          <a:solidFill>
                            <a:srgbClr val="000000"/>
                          </a:solidFill>
                          <a:effectLst/>
                          <a:latin typeface="Calibri"/>
                        </a:rPr>
                        <a:t>FEVRIER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fr-FR" sz="1200" b="1" i="0" u="none" strike="noStrike" dirty="0">
                          <a:solidFill>
                            <a:srgbClr val="000000"/>
                          </a:solidFill>
                          <a:effectLst/>
                          <a:latin typeface="Calibri"/>
                        </a:rPr>
                        <a:t>MARS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pPr algn="ctr" fontAlgn="ctr"/>
                      <a:endParaRPr lang="fr-FR" sz="12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a:txBody>
                    <a:bodyPr/>
                    <a:lstStyle/>
                    <a:p>
                      <a:pPr algn="ctr" fontAlgn="ctr"/>
                      <a:r>
                        <a:rPr lang="fr-FR" sz="1200" b="1" i="0" u="none" strike="noStrike" dirty="0">
                          <a:solidFill>
                            <a:srgbClr val="000000"/>
                          </a:solidFill>
                          <a:effectLst/>
                          <a:latin typeface="Calibri"/>
                        </a:rPr>
                        <a:t>AVRIL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fr-FR" sz="12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1" i="0" u="none" strike="noStrike" dirty="0">
                          <a:solidFill>
                            <a:srgbClr val="000000"/>
                          </a:solidFill>
                          <a:effectLst/>
                          <a:latin typeface="Calibri"/>
                        </a:rPr>
                        <a:t>MAI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fr-FR" sz="12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1" i="0" u="none" strike="noStrike" dirty="0">
                          <a:solidFill>
                            <a:srgbClr val="000000"/>
                          </a:solidFill>
                          <a:effectLst/>
                          <a:latin typeface="Calibri"/>
                        </a:rPr>
                        <a:t>JUIN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fr-FR" sz="12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1" i="0" u="none" strike="noStrike" dirty="0">
                          <a:solidFill>
                            <a:srgbClr val="000000"/>
                          </a:solidFill>
                          <a:effectLst/>
                          <a:latin typeface="Calibri"/>
                        </a:rPr>
                        <a:t>JUILLET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fr-FR" sz="12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dirty="0">
                          <a:solidFill>
                            <a:srgbClr val="000000"/>
                          </a:solidFill>
                          <a:effectLst/>
                          <a:latin typeface="Calibri"/>
                        </a:rPr>
                        <a:t>AOÛT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dirty="0">
                          <a:solidFill>
                            <a:srgbClr val="000000"/>
                          </a:solidFill>
                          <a:effectLst/>
                          <a:latin typeface="Calibri"/>
                        </a:rPr>
                        <a:t>SEPTEMBRE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1" i="0" u="none" strike="noStrike" dirty="0">
                          <a:solidFill>
                            <a:srgbClr val="000000"/>
                          </a:solidFill>
                          <a:effectLst/>
                          <a:latin typeface="Calibri"/>
                        </a:rPr>
                        <a:t>OCTOBRE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fr-FR" sz="12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fr-FR" sz="1200" b="1" i="0" u="none" strike="noStrike" dirty="0" smtClean="0">
                          <a:solidFill>
                            <a:srgbClr val="000000"/>
                          </a:solidFill>
                          <a:effectLst/>
                          <a:latin typeface="+mn-lt"/>
                        </a:rPr>
                        <a:t>NOVEMBRE</a:t>
                      </a:r>
                      <a:endParaRPr lang="fr-FR" sz="12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fr-FR" sz="12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dirty="0">
                          <a:solidFill>
                            <a:srgbClr val="000000"/>
                          </a:solidFill>
                          <a:effectLst/>
                          <a:latin typeface="Calibri"/>
                        </a:rPr>
                        <a:t>DÉCEMBRE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fr-FR" sz="5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r>
              <a:tr h="251324">
                <a:tc rowSpan="14">
                  <a:txBody>
                    <a:bodyPr/>
                    <a:lstStyle/>
                    <a:p>
                      <a:pPr algn="ctr" fontAlgn="ctr"/>
                      <a:r>
                        <a:rPr lang="fr-FR" sz="1200" b="1" i="0" u="none" strike="noStrike" dirty="0">
                          <a:solidFill>
                            <a:srgbClr val="000000"/>
                          </a:solidFill>
                          <a:effectLst/>
                          <a:latin typeface="Calibri"/>
                        </a:rPr>
                        <a:t>RECETTES</a:t>
                      </a:r>
                    </a:p>
                  </a:txBody>
                  <a:tcPr marL="0" marR="0" marT="0"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200" b="0" i="0" u="none" strike="noStrike" dirty="0">
                          <a:solidFill>
                            <a:srgbClr val="000000"/>
                          </a:solidFill>
                          <a:effectLst/>
                          <a:latin typeface="Calibri"/>
                        </a:rPr>
                        <a:t>Dotation Etat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25 </a:t>
                      </a:r>
                      <a:r>
                        <a:rPr lang="fr-FR" sz="900" b="0" i="0" u="none" strike="noStrike" dirty="0">
                          <a:solidFill>
                            <a:srgbClr val="000000"/>
                          </a:solidFill>
                          <a:effectLst/>
                          <a:latin typeface="Calibri"/>
                        </a:rPr>
                        <a:t>626 </a:t>
                      </a:r>
                      <a:r>
                        <a:rPr lang="fr-FR" sz="900" b="0" i="0" u="none" strike="noStrike" dirty="0" smtClean="0">
                          <a:solidFill>
                            <a:srgbClr val="000000"/>
                          </a:solidFill>
                          <a:effectLst/>
                          <a:latin typeface="Calibri"/>
                        </a:rPr>
                        <a:t>040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25 </a:t>
                      </a:r>
                      <a:r>
                        <a:rPr lang="fr-FR" sz="900" b="0" i="0" u="none" strike="noStrike" dirty="0">
                          <a:solidFill>
                            <a:srgbClr val="000000"/>
                          </a:solidFill>
                          <a:effectLst/>
                          <a:latin typeface="Calibri"/>
                        </a:rPr>
                        <a:t>577 </a:t>
                      </a:r>
                      <a:r>
                        <a:rPr lang="fr-FR" sz="900" b="0" i="0" u="none" strike="noStrike" dirty="0" smtClean="0">
                          <a:solidFill>
                            <a:srgbClr val="000000"/>
                          </a:solidFill>
                          <a:effectLst/>
                          <a:latin typeface="Calibri"/>
                        </a:rPr>
                        <a:t>703</a:t>
                      </a:r>
                      <a:endParaRPr lang="fr-FR" sz="5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hMerge="1">
                  <a:txBody>
                    <a:bodyPr/>
                    <a:lstStyle/>
                    <a:p>
                      <a:pPr algn="l" fontAlgn="ctr"/>
                      <a:endParaRPr lang="fr-FR" sz="5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gridSpan="2">
                  <a:txBody>
                    <a:bodyPr/>
                    <a:lstStyle/>
                    <a:p>
                      <a:pPr algn="l" fontAlgn="ctr"/>
                      <a:r>
                        <a:rPr lang="fr-FR" sz="5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hMerge="1">
                  <a:txBody>
                    <a:bodyPr/>
                    <a:lstStyle/>
                    <a:p>
                      <a:pPr algn="l" fontAlgn="ctr"/>
                      <a:endParaRPr lang="fr-FR" sz="5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36 </a:t>
                      </a:r>
                      <a:r>
                        <a:rPr lang="fr-FR" sz="900" b="0" i="0" u="none" strike="noStrike" dirty="0">
                          <a:solidFill>
                            <a:srgbClr val="000000"/>
                          </a:solidFill>
                          <a:effectLst/>
                          <a:latin typeface="Calibri"/>
                        </a:rPr>
                        <a:t>406 </a:t>
                      </a:r>
                      <a:r>
                        <a:rPr lang="fr-FR" sz="900" b="0" i="0" u="none" strike="noStrike" dirty="0" smtClean="0">
                          <a:solidFill>
                            <a:srgbClr val="000000"/>
                          </a:solidFill>
                          <a:effectLst/>
                          <a:latin typeface="Calibri"/>
                        </a:rPr>
                        <a:t>611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ctr"/>
                      <a:r>
                        <a:rPr lang="fr-FR" sz="900" b="0" i="0" u="none" strike="noStrike" dirty="0">
                          <a:solidFill>
                            <a:srgbClr val="000000"/>
                          </a:solidFill>
                          <a:effectLst/>
                          <a:latin typeface="Calibri"/>
                        </a:rPr>
                        <a:t>                               -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ctr"/>
                      <a:r>
                        <a:rPr lang="fr-FR" sz="900" b="0" i="0" u="none" strike="noStrike" dirty="0">
                          <a:solidFill>
                            <a:srgbClr val="000000"/>
                          </a:solidFill>
                          <a:effectLst/>
                          <a:latin typeface="Calibri"/>
                        </a:rPr>
                        <a:t>                                 -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14 </a:t>
                      </a:r>
                      <a:r>
                        <a:rPr lang="fr-FR" sz="900" b="0" i="0" u="none" strike="noStrike" dirty="0">
                          <a:solidFill>
                            <a:srgbClr val="000000"/>
                          </a:solidFill>
                          <a:effectLst/>
                          <a:latin typeface="Calibri"/>
                        </a:rPr>
                        <a:t>279 </a:t>
                      </a:r>
                      <a:r>
                        <a:rPr lang="fr-FR" sz="900" b="0" i="0" u="none" strike="noStrike" dirty="0" smtClean="0">
                          <a:solidFill>
                            <a:srgbClr val="000000"/>
                          </a:solidFill>
                          <a:effectLst/>
                          <a:latin typeface="Calibri"/>
                        </a:rPr>
                        <a:t>878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gridSpan="2">
                  <a:txBody>
                    <a:bodyPr/>
                    <a:lstStyle/>
                    <a:p>
                      <a:pPr algn="l" fontAlgn="ctr"/>
                      <a:r>
                        <a:rPr lang="fr-FR" sz="900" b="0" i="0" u="none" strike="noStrike" dirty="0">
                          <a:solidFill>
                            <a:srgbClr val="000000"/>
                          </a:solidFill>
                          <a:effectLst/>
                          <a:latin typeface="Calibri"/>
                        </a:rPr>
                        <a:t>                                -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3 </a:t>
                      </a:r>
                      <a:r>
                        <a:rPr lang="fr-FR" sz="900" b="0" i="0" u="none" strike="noStrike" dirty="0">
                          <a:solidFill>
                            <a:srgbClr val="000000"/>
                          </a:solidFill>
                          <a:effectLst/>
                          <a:latin typeface="Calibri"/>
                        </a:rPr>
                        <a:t>243 </a:t>
                      </a:r>
                      <a:r>
                        <a:rPr lang="fr-FR" sz="900" b="0" i="0" u="none" strike="noStrike" dirty="0" smtClean="0">
                          <a:solidFill>
                            <a:srgbClr val="000000"/>
                          </a:solidFill>
                          <a:effectLst/>
                          <a:latin typeface="Calibri"/>
                        </a:rPr>
                        <a:t>897</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l" fontAlgn="b"/>
                      <a:endParaRPr lang="fr-FR" sz="5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r>
              <a:tr h="251324">
                <a:tc vMerge="1">
                  <a:txBody>
                    <a:bodyPr/>
                    <a:lstStyle/>
                    <a:p>
                      <a:endParaRPr lang="fr-FR"/>
                    </a:p>
                  </a:txBody>
                  <a:tcPr/>
                </a:tc>
                <a:tc>
                  <a:txBody>
                    <a:bodyPr/>
                    <a:lstStyle/>
                    <a:p>
                      <a:pPr algn="l" fontAlgn="ctr"/>
                      <a:r>
                        <a:rPr lang="fr-FR" sz="1200" b="0" i="0" u="none" strike="noStrike" dirty="0">
                          <a:solidFill>
                            <a:srgbClr val="000000"/>
                          </a:solidFill>
                          <a:effectLst/>
                          <a:latin typeface="Calibri"/>
                        </a:rPr>
                        <a:t>Versements / 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507 208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a:txBody>
                    <a:bodyPr/>
                    <a:lstStyle/>
                    <a:p>
                      <a:pPr algn="l" fontAlgn="ctr"/>
                      <a:r>
                        <a:rPr lang="fr-FR" sz="500" b="0" i="0" u="none" strike="noStrike" dirty="0">
                          <a:solidFill>
                            <a:srgbClr val="000000"/>
                          </a:solidFill>
                          <a:effectLst/>
                          <a:latin typeface="Calibri"/>
                        </a:rPr>
                        <a:t>             </a:t>
                      </a:r>
                      <a:r>
                        <a:rPr lang="fr-FR" sz="900" b="0" i="0" u="none" strike="noStrike" dirty="0">
                          <a:solidFill>
                            <a:srgbClr val="000000"/>
                          </a:solidFill>
                          <a:effectLst/>
                          <a:latin typeface="Calibri"/>
                        </a:rPr>
                        <a:t>405 </a:t>
                      </a:r>
                      <a:r>
                        <a:rPr lang="fr-FR" sz="900" b="0" i="0" u="none" strike="noStrike" dirty="0" smtClean="0">
                          <a:solidFill>
                            <a:srgbClr val="000000"/>
                          </a:solidFill>
                          <a:effectLst/>
                          <a:latin typeface="Calibri"/>
                        </a:rPr>
                        <a:t>516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234 600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2 026 </a:t>
                      </a:r>
                      <a:r>
                        <a:rPr lang="fr-FR" sz="900" b="0" i="0" u="none" strike="noStrike" dirty="0" smtClean="0">
                          <a:solidFill>
                            <a:srgbClr val="000000"/>
                          </a:solidFill>
                          <a:effectLst/>
                          <a:latin typeface="Calibri"/>
                        </a:rPr>
                        <a:t>132</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806 </a:t>
                      </a:r>
                      <a:r>
                        <a:rPr lang="fr-FR" sz="900" b="0" i="0" u="none" strike="noStrike" dirty="0" smtClean="0">
                          <a:solidFill>
                            <a:srgbClr val="000000"/>
                          </a:solidFill>
                          <a:effectLst/>
                          <a:latin typeface="Calibri"/>
                        </a:rPr>
                        <a:t>826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1 </a:t>
                      </a:r>
                      <a:r>
                        <a:rPr lang="fr-FR" sz="900" b="0" i="0" u="none" strike="noStrike" dirty="0">
                          <a:solidFill>
                            <a:srgbClr val="000000"/>
                          </a:solidFill>
                          <a:effectLst/>
                          <a:latin typeface="Calibri"/>
                        </a:rPr>
                        <a:t>014 </a:t>
                      </a:r>
                      <a:r>
                        <a:rPr lang="fr-FR" sz="900" b="0" i="0" u="none" strike="noStrike" dirty="0" smtClean="0">
                          <a:solidFill>
                            <a:srgbClr val="000000"/>
                          </a:solidFill>
                          <a:effectLst/>
                          <a:latin typeface="Calibri"/>
                        </a:rPr>
                        <a:t>239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310 </a:t>
                      </a:r>
                      <a:r>
                        <a:rPr lang="fr-FR" sz="900" b="0" i="0" u="none" strike="noStrike" dirty="0" smtClean="0">
                          <a:solidFill>
                            <a:srgbClr val="000000"/>
                          </a:solidFill>
                          <a:effectLst/>
                          <a:latin typeface="Calibri"/>
                        </a:rPr>
                        <a:t>326,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70 </a:t>
                      </a:r>
                      <a:r>
                        <a:rPr lang="fr-FR" sz="900" b="0" i="0" u="none" strike="noStrike" dirty="0" smtClean="0">
                          <a:solidFill>
                            <a:srgbClr val="000000"/>
                          </a:solidFill>
                          <a:effectLst/>
                          <a:latin typeface="Calibri"/>
                        </a:rPr>
                        <a:t>203,</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6 </a:t>
                      </a:r>
                      <a:r>
                        <a:rPr lang="fr-FR" sz="900" b="0" i="0" u="none" strike="noStrike" dirty="0">
                          <a:solidFill>
                            <a:srgbClr val="000000"/>
                          </a:solidFill>
                          <a:effectLst/>
                          <a:latin typeface="Calibri"/>
                        </a:rPr>
                        <a:t>405 </a:t>
                      </a:r>
                      <a:r>
                        <a:rPr lang="fr-FR" sz="900" b="0" i="0" u="none" strike="noStrike" dirty="0" smtClean="0">
                          <a:solidFill>
                            <a:srgbClr val="000000"/>
                          </a:solidFill>
                          <a:effectLst/>
                          <a:latin typeface="Calibri"/>
                        </a:rPr>
                        <a:t>721,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590 </a:t>
                      </a:r>
                      <a:r>
                        <a:rPr lang="fr-FR" sz="900" b="0" i="0" u="none" strike="noStrike" dirty="0" smtClean="0">
                          <a:solidFill>
                            <a:srgbClr val="000000"/>
                          </a:solidFill>
                          <a:effectLst/>
                          <a:latin typeface="Calibri"/>
                        </a:rPr>
                        <a:t>713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900" b="0" i="0" u="none" strike="noStrike" dirty="0">
                          <a:solidFill>
                            <a:srgbClr val="000000"/>
                          </a:solidFill>
                          <a:effectLst/>
                          <a:latin typeface="Calibri"/>
                        </a:rPr>
                        <a:t>              167 </a:t>
                      </a:r>
                      <a:r>
                        <a:rPr lang="fr-FR" sz="900" b="0" i="0" u="none" strike="noStrike" dirty="0" smtClean="0">
                          <a:solidFill>
                            <a:srgbClr val="000000"/>
                          </a:solidFill>
                          <a:effectLst/>
                          <a:latin typeface="Calibri"/>
                        </a:rPr>
                        <a:t>075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107 </a:t>
                      </a:r>
                      <a:r>
                        <a:rPr lang="fr-FR" sz="900" b="0" i="0" u="none" strike="noStrike" dirty="0" smtClean="0">
                          <a:solidFill>
                            <a:srgbClr val="000000"/>
                          </a:solidFill>
                          <a:effectLst/>
                          <a:latin typeface="Calibri"/>
                        </a:rPr>
                        <a:t>081</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a:txBody>
                    <a:bodyPr/>
                    <a:lstStyle/>
                    <a:p>
                      <a:pPr algn="l" fontAlgn="b"/>
                      <a:endParaRPr lang="fr-FR" sz="5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51324">
                <a:tc vMerge="1">
                  <a:txBody>
                    <a:bodyPr/>
                    <a:lstStyle/>
                    <a:p>
                      <a:endParaRPr lang="fr-FR"/>
                    </a:p>
                  </a:txBody>
                  <a:tcPr/>
                </a:tc>
                <a:tc>
                  <a:txBody>
                    <a:bodyPr/>
                    <a:lstStyle/>
                    <a:p>
                      <a:pPr algn="l" fontAlgn="ctr"/>
                      <a:r>
                        <a:rPr lang="fr-FR" sz="1200" b="0" i="0" u="none" strike="noStrike" dirty="0">
                          <a:solidFill>
                            <a:srgbClr val="000000"/>
                          </a:solidFill>
                          <a:effectLst/>
                          <a:latin typeface="Calibri"/>
                        </a:rPr>
                        <a:t>Autres facturations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a:txBody>
                    <a:bodyPr/>
                    <a:lstStyle/>
                    <a:p>
                      <a:pPr algn="l" fontAlgn="ctr"/>
                      <a:r>
                        <a:rPr lang="fr-FR" sz="500" b="0" i="0" u="none" strike="noStrike" dirty="0">
                          <a:solidFill>
                            <a:srgbClr val="000000"/>
                          </a:solidFill>
                          <a:effectLst/>
                          <a:latin typeface="Calibri"/>
                        </a:rPr>
                        <a:t>          </a:t>
                      </a:r>
                      <a:r>
                        <a:rPr lang="fr-FR" sz="900" b="0" i="0" u="none" strike="noStrike" dirty="0">
                          <a:solidFill>
                            <a:srgbClr val="000000"/>
                          </a:solidFill>
                          <a:effectLst/>
                          <a:latin typeface="Calibri"/>
                        </a:rPr>
                        <a:t>  702 </a:t>
                      </a:r>
                      <a:r>
                        <a:rPr lang="fr-FR" sz="900" b="0" i="0" u="none" strike="noStrike" dirty="0" smtClean="0">
                          <a:solidFill>
                            <a:srgbClr val="000000"/>
                          </a:solidFill>
                          <a:effectLst/>
                          <a:latin typeface="Calibri"/>
                        </a:rPr>
                        <a:t>563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a:txBody>
                    <a:bodyPr/>
                    <a:lstStyle/>
                    <a:p>
                      <a:pPr algn="l" fontAlgn="ctr"/>
                      <a:r>
                        <a:rPr lang="fr-FR" sz="900" b="0" i="0" u="none" strike="noStrike" dirty="0" smtClean="0">
                          <a:solidFill>
                            <a:srgbClr val="000000"/>
                          </a:solidFill>
                          <a:effectLst/>
                          <a:latin typeface="Calibri"/>
                        </a:rPr>
                        <a:t>           87194</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310 718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5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500" b="0" i="0" u="none" strike="noStrike" dirty="0">
                          <a:solidFill>
                            <a:srgbClr val="000000"/>
                          </a:solidFill>
                          <a:effectLst/>
                          <a:latin typeface="Calibri"/>
                        </a:rPr>
                        <a:t>        </a:t>
                      </a:r>
                      <a:r>
                        <a:rPr lang="fr-FR" sz="500" b="0" i="0" u="none" strike="noStrike" dirty="0" smtClean="0">
                          <a:solidFill>
                            <a:srgbClr val="000000"/>
                          </a:solidFill>
                          <a:effectLst/>
                          <a:latin typeface="Calibri"/>
                        </a:rPr>
                        <a:t> </a:t>
                      </a:r>
                      <a:r>
                        <a:rPr lang="fr-FR" sz="900" b="0" i="0" u="none" strike="noStrike" dirty="0">
                          <a:solidFill>
                            <a:srgbClr val="000000"/>
                          </a:solidFill>
                          <a:effectLst/>
                          <a:latin typeface="Calibri"/>
                        </a:rPr>
                        <a:t>808 </a:t>
                      </a:r>
                      <a:r>
                        <a:rPr lang="fr-FR" sz="900" b="0" i="0" u="none" strike="noStrike" dirty="0" smtClean="0">
                          <a:solidFill>
                            <a:srgbClr val="000000"/>
                          </a:solidFill>
                          <a:effectLst/>
                          <a:latin typeface="Calibri"/>
                        </a:rPr>
                        <a:t>776</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5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5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gridSpan="2">
                  <a:txBody>
                    <a:bodyPr/>
                    <a:lstStyle/>
                    <a:p>
                      <a:pPr algn="l" fontAlgn="ctr"/>
                      <a:r>
                        <a:rPr lang="fr-FR" sz="5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CCCC"/>
                    </a:solidFill>
                  </a:tcPr>
                </a:tc>
                <a:tc>
                  <a:txBody>
                    <a:bodyPr/>
                    <a:lstStyle/>
                    <a:p>
                      <a:pPr algn="l" fontAlgn="b"/>
                      <a:endParaRPr lang="fr-FR" sz="5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49686">
                <a:tc vMerge="1">
                  <a:txBody>
                    <a:bodyPr/>
                    <a:lstStyle/>
                    <a:p>
                      <a:endParaRPr lang="fr-FR"/>
                    </a:p>
                  </a:txBody>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endParaRPr lang="fr-FR" sz="5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49686">
                <a:tc vMerge="1">
                  <a:txBody>
                    <a:bodyPr/>
                    <a:lstStyle/>
                    <a:p>
                      <a:endParaRPr lang="fr-FR"/>
                    </a:p>
                  </a:txBody>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endParaRPr lang="fr-FR" sz="5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49686">
                <a:tc vMerge="1">
                  <a:txBody>
                    <a:bodyPr/>
                    <a:lstStyle/>
                    <a:p>
                      <a:endParaRPr lang="fr-FR"/>
                    </a:p>
                  </a:txBody>
                  <a:tcPr/>
                </a:tc>
                <a:tc>
                  <a:txBody>
                    <a:bodyPr/>
                    <a:lstStyle/>
                    <a:p>
                      <a:pPr algn="l" fontAlgn="ctr"/>
                      <a:r>
                        <a:rPr lang="fr-FR" sz="1050" b="0" i="0" u="none" strike="noStrike" dirty="0" err="1">
                          <a:solidFill>
                            <a:srgbClr val="000000"/>
                          </a:solidFill>
                          <a:effectLst/>
                          <a:latin typeface="Calibri"/>
                        </a:rPr>
                        <a:t>Subv</a:t>
                      </a:r>
                      <a:r>
                        <a:rPr lang="fr-FR" sz="1050" b="0" i="0" u="none" strike="noStrike" dirty="0">
                          <a:solidFill>
                            <a:srgbClr val="000000"/>
                          </a:solidFill>
                          <a:effectLst/>
                          <a:latin typeface="Calibri"/>
                        </a:rPr>
                        <a:t>. Conseil Régional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endParaRPr lang="fr-FR" sz="5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51324">
                <a:tc vMerge="1">
                  <a:txBody>
                    <a:bodyPr/>
                    <a:lstStyle/>
                    <a:p>
                      <a:endParaRPr lang="fr-FR"/>
                    </a:p>
                  </a:txBody>
                  <a:tcPr/>
                </a:tc>
                <a:tc>
                  <a:txBody>
                    <a:bodyPr/>
                    <a:lstStyle/>
                    <a:p>
                      <a:pPr algn="l" fontAlgn="ctr"/>
                      <a:r>
                        <a:rPr lang="fr-FR" sz="1200" b="0" i="0" u="none" strike="noStrike" dirty="0" smtClean="0">
                          <a:solidFill>
                            <a:srgbClr val="000000"/>
                          </a:solidFill>
                          <a:effectLst/>
                          <a:latin typeface="Calibri"/>
                        </a:rPr>
                        <a:t>PPP-</a:t>
                      </a:r>
                      <a:r>
                        <a:rPr lang="fr-FR" sz="1200" b="0" i="0" u="none" strike="noStrike" dirty="0" err="1" smtClean="0">
                          <a:solidFill>
                            <a:srgbClr val="000000"/>
                          </a:solidFill>
                          <a:effectLst/>
                          <a:latin typeface="Calibri"/>
                        </a:rPr>
                        <a:t>Subv</a:t>
                      </a:r>
                      <a:endParaRPr lang="fr-FR" sz="12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292 506,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483 </a:t>
                      </a:r>
                      <a:r>
                        <a:rPr lang="fr-FR" sz="900" b="0" i="0" u="none" strike="noStrike" dirty="0" smtClean="0">
                          <a:solidFill>
                            <a:srgbClr val="000000"/>
                          </a:solidFill>
                          <a:effectLst/>
                          <a:latin typeface="Calibri"/>
                        </a:rPr>
                        <a:t>962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776 468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gridSpan="2">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0" u="none" strike="noStrike" dirty="0">
                          <a:solidFill>
                            <a:srgbClr val="000000"/>
                          </a:solidFill>
                          <a:effectLst/>
                          <a:latin typeface="Calibri"/>
                        </a:rPr>
                        <a:t>              776 </a:t>
                      </a:r>
                      <a:r>
                        <a:rPr lang="fr-FR" sz="900" b="0" i="0" u="none" strike="noStrike" dirty="0" smtClean="0">
                          <a:solidFill>
                            <a:srgbClr val="000000"/>
                          </a:solidFill>
                          <a:effectLst/>
                          <a:latin typeface="Calibri"/>
                        </a:rPr>
                        <a:t>468,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gridSpan="2">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gridSpan="2">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776 468,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b"/>
                      <a:endParaRPr lang="fr-FR" sz="5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r>
              <a:tr h="149686">
                <a:tc vMerge="1">
                  <a:txBody>
                    <a:bodyPr/>
                    <a:lstStyle/>
                    <a:p>
                      <a:endParaRPr lang="fr-FR"/>
                    </a:p>
                  </a:txBody>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l" fontAlgn="ctr"/>
                      <a:r>
                        <a:rPr lang="fr-FR" sz="5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fr-FR" sz="5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2">
                  <a:txBody>
                    <a:bodyPr/>
                    <a:lstStyle/>
                    <a:p>
                      <a:pPr algn="l" fontAlgn="ctr"/>
                      <a:r>
                        <a:rPr lang="fr-FR" sz="5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fr-FR" sz="5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149686">
                <a:tc vMerge="1">
                  <a:txBody>
                    <a:bodyPr/>
                    <a:lstStyle/>
                    <a:p>
                      <a:endParaRPr lang="fr-FR"/>
                    </a:p>
                  </a:txBody>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fr-FR" sz="500" b="0" i="0" u="none" strike="noStrike">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51324">
                <a:tc vMerge="1">
                  <a:txBody>
                    <a:bodyPr/>
                    <a:lstStyle/>
                    <a:p>
                      <a:endParaRPr lang="fr-FR"/>
                    </a:p>
                  </a:txBody>
                  <a:tcPr/>
                </a:tc>
                <a:tc>
                  <a:txBody>
                    <a:bodyPr/>
                    <a:lstStyle/>
                    <a:p>
                      <a:pPr algn="l" fontAlgn="ctr"/>
                      <a:r>
                        <a:rPr lang="fr-FR" sz="1200" b="0" i="0" u="none" strike="noStrike" dirty="0" smtClean="0">
                          <a:solidFill>
                            <a:srgbClr val="000000"/>
                          </a:solidFill>
                          <a:effectLst/>
                          <a:latin typeface="Calibri"/>
                        </a:rPr>
                        <a:t>Versement N</a:t>
                      </a:r>
                      <a:endParaRPr lang="fr-FR" sz="12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gridSpan="2">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600 600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gridSpan="2">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gridSpan="2">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gridSpan="2">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gridSpan="2">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gridSpan="2">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b"/>
                      <a:endParaRPr lang="fr-FR" sz="5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51324">
                <a:tc vMerge="1">
                  <a:txBody>
                    <a:bodyPr/>
                    <a:lstStyle/>
                    <a:p>
                      <a:endParaRPr lang="fr-FR"/>
                    </a:p>
                  </a:txBody>
                  <a:tcPr/>
                </a:tc>
                <a:tc>
                  <a:txBody>
                    <a:bodyPr/>
                    <a:lstStyle/>
                    <a:p>
                      <a:pPr algn="l" fontAlgn="ctr"/>
                      <a:r>
                        <a:rPr lang="fr-FR" sz="1200" b="0" i="0" u="none" strike="noStrike" dirty="0">
                          <a:solidFill>
                            <a:srgbClr val="000000"/>
                          </a:solidFill>
                          <a:effectLst/>
                          <a:latin typeface="Calibri"/>
                        </a:rPr>
                        <a:t>Droits  </a:t>
                      </a:r>
                      <a:r>
                        <a:rPr lang="fr-FR" sz="1200" b="0" i="0" u="none" strike="noStrike" dirty="0" err="1" smtClean="0">
                          <a:solidFill>
                            <a:srgbClr val="000000"/>
                          </a:solidFill>
                          <a:effectLst/>
                          <a:latin typeface="Calibri"/>
                        </a:rPr>
                        <a:t>Univ</a:t>
                      </a:r>
                      <a:r>
                        <a:rPr lang="fr-FR" sz="1200" b="0" i="0" u="none" strike="noStrike" dirty="0" smtClean="0">
                          <a:solidFill>
                            <a:srgbClr val="000000"/>
                          </a:solidFill>
                          <a:effectLst/>
                          <a:latin typeface="Calibri"/>
                        </a:rPr>
                        <a:t>.</a:t>
                      </a:r>
                      <a:r>
                        <a:rPr lang="fr-FR" sz="1200" b="0" i="0" u="none" strike="noStrike" baseline="0" dirty="0" smtClean="0">
                          <a:solidFill>
                            <a:srgbClr val="000000"/>
                          </a:solidFill>
                          <a:effectLst/>
                          <a:latin typeface="Calibri"/>
                        </a:rPr>
                        <a:t> </a:t>
                      </a:r>
                      <a:r>
                        <a:rPr lang="fr-FR" sz="1200" b="0" i="0" u="none" strike="noStrike" dirty="0" smtClean="0">
                          <a:solidFill>
                            <a:srgbClr val="000000"/>
                          </a:solidFill>
                          <a:effectLst/>
                          <a:latin typeface="Calibri"/>
                        </a:rPr>
                        <a:t>Nets</a:t>
                      </a:r>
                      <a:endParaRPr lang="fr-FR" sz="12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3 </a:t>
                      </a:r>
                      <a:r>
                        <a:rPr lang="fr-FR" sz="900" b="0" i="0" u="none" strike="noStrike" dirty="0" smtClean="0">
                          <a:solidFill>
                            <a:srgbClr val="000000"/>
                          </a:solidFill>
                          <a:effectLst/>
                          <a:latin typeface="Calibri"/>
                        </a:rPr>
                        <a:t>000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46 000</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806 </a:t>
                      </a:r>
                      <a:r>
                        <a:rPr lang="fr-FR" sz="900" b="0" i="0" u="none" strike="noStrike" dirty="0" smtClean="0">
                          <a:solidFill>
                            <a:srgbClr val="000000"/>
                          </a:solidFill>
                          <a:effectLst/>
                          <a:latin typeface="Calibri"/>
                        </a:rPr>
                        <a:t>000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288 000</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ctr"/>
                      <a:r>
                        <a:rPr lang="fr-FR" sz="900" b="0" i="0" u="none" strike="noStrike" dirty="0">
                          <a:solidFill>
                            <a:srgbClr val="000000"/>
                          </a:solidFill>
                          <a:effectLst/>
                          <a:latin typeface="Calibri"/>
                        </a:rPr>
                        <a:t>              390 </a:t>
                      </a:r>
                      <a:r>
                        <a:rPr lang="fr-FR" sz="900" b="0" i="0" u="none" strike="noStrike" dirty="0" smtClean="0">
                          <a:solidFill>
                            <a:srgbClr val="000000"/>
                          </a:solidFill>
                          <a:effectLst/>
                          <a:latin typeface="Calibri"/>
                        </a:rPr>
                        <a:t>000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gridSpan="2">
                  <a:txBody>
                    <a:bodyPr/>
                    <a:lstStyle/>
                    <a:p>
                      <a:pPr algn="l" fontAlgn="ctr"/>
                      <a:r>
                        <a:rPr lang="fr-FR" sz="900" b="0" i="0" u="none" strike="noStrike" dirty="0">
                          <a:solidFill>
                            <a:srgbClr val="000000"/>
                          </a:solidFill>
                          <a:effectLst/>
                          <a:latin typeface="Calibri"/>
                        </a:rPr>
                        <a:t>              230 </a:t>
                      </a:r>
                      <a:r>
                        <a:rPr lang="fr-FR" sz="900" b="0" i="0" u="none" strike="noStrike" dirty="0" smtClean="0">
                          <a:solidFill>
                            <a:srgbClr val="000000"/>
                          </a:solidFill>
                          <a:effectLst/>
                          <a:latin typeface="Calibri"/>
                        </a:rPr>
                        <a:t>000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gridSpan="2">
                  <a:txBody>
                    <a:bodyPr/>
                    <a:lstStyle/>
                    <a:p>
                      <a:pPr algn="l" fontAlgn="ctr"/>
                      <a:r>
                        <a:rPr lang="fr-FR" sz="900" b="0" i="0" u="none" strike="noStrike" dirty="0">
                          <a:solidFill>
                            <a:srgbClr val="000000"/>
                          </a:solidFill>
                          <a:effectLst/>
                          <a:latin typeface="Calibri"/>
                        </a:rPr>
                        <a:t>                60 </a:t>
                      </a:r>
                      <a:r>
                        <a:rPr lang="fr-FR" sz="900" b="0" i="0" u="none" strike="noStrike" dirty="0" smtClean="0">
                          <a:solidFill>
                            <a:srgbClr val="000000"/>
                          </a:solidFill>
                          <a:effectLst/>
                          <a:latin typeface="Calibri"/>
                        </a:rPr>
                        <a:t>000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20 </a:t>
                      </a:r>
                      <a:r>
                        <a:rPr lang="fr-FR" sz="900" b="0" i="0" u="none" strike="noStrike" dirty="0" smtClean="0">
                          <a:solidFill>
                            <a:srgbClr val="000000"/>
                          </a:solidFill>
                          <a:effectLst/>
                          <a:latin typeface="Calibri"/>
                        </a:rPr>
                        <a:t>000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C0C0C0"/>
                    </a:solidFill>
                  </a:tcPr>
                </a:tc>
                <a:tc>
                  <a:txBody>
                    <a:bodyPr/>
                    <a:lstStyle/>
                    <a:p>
                      <a:pPr algn="l" fontAlgn="b"/>
                      <a:endParaRPr lang="fr-FR" sz="5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51324">
                <a:tc vMerge="1">
                  <a:txBody>
                    <a:bodyPr/>
                    <a:lstStyle/>
                    <a:p>
                      <a:endParaRPr lang="fr-FR"/>
                    </a:p>
                  </a:txBody>
                  <a:tcPr/>
                </a:tc>
                <a:tc>
                  <a:txBody>
                    <a:bodyPr/>
                    <a:lstStyle/>
                    <a:p>
                      <a:pPr algn="l" fontAlgn="ctr"/>
                      <a:r>
                        <a:rPr lang="fr-FR" sz="1200" b="0" i="0" u="none" strike="noStrike" dirty="0" smtClean="0">
                          <a:solidFill>
                            <a:srgbClr val="000000"/>
                          </a:solidFill>
                          <a:effectLst/>
                          <a:latin typeface="Calibri"/>
                        </a:rPr>
                        <a:t>SS étudiante</a:t>
                      </a:r>
                      <a:endParaRPr lang="fr-FR" sz="12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 </a:t>
                      </a:r>
                      <a:r>
                        <a:rPr lang="fr-FR" sz="900" b="0" i="0" u="none" strike="noStrike" dirty="0" smtClean="0">
                          <a:solidFill>
                            <a:srgbClr val="000000"/>
                          </a:solidFill>
                          <a:effectLst/>
                          <a:latin typeface="Calibri"/>
                        </a:rPr>
                        <a:t>808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27 </a:t>
                      </a:r>
                      <a:r>
                        <a:rPr lang="fr-FR" sz="900" b="0" i="0" u="none" strike="noStrike" dirty="0" smtClean="0">
                          <a:solidFill>
                            <a:srgbClr val="000000"/>
                          </a:solidFill>
                          <a:effectLst/>
                          <a:latin typeface="Calibri"/>
                        </a:rPr>
                        <a:t>737,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486 </a:t>
                      </a:r>
                      <a:r>
                        <a:rPr lang="fr-FR" sz="900" b="0" i="0" u="none" strike="noStrike" dirty="0" smtClean="0">
                          <a:solidFill>
                            <a:srgbClr val="000000"/>
                          </a:solidFill>
                          <a:effectLst/>
                          <a:latin typeface="Calibri"/>
                        </a:rPr>
                        <a:t>004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173 </a:t>
                      </a:r>
                      <a:r>
                        <a:rPr lang="fr-FR" sz="900" b="0" i="0" u="none" strike="noStrike" dirty="0" smtClean="0">
                          <a:solidFill>
                            <a:srgbClr val="000000"/>
                          </a:solidFill>
                          <a:effectLst/>
                          <a:latin typeface="Calibri"/>
                        </a:rPr>
                        <a:t>659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fr-FR" sz="900" b="0" i="0" u="none" strike="noStrike" dirty="0">
                          <a:solidFill>
                            <a:srgbClr val="000000"/>
                          </a:solidFill>
                          <a:effectLst/>
                          <a:latin typeface="Calibri"/>
                        </a:rPr>
                        <a:t>              235 </a:t>
                      </a:r>
                      <a:r>
                        <a:rPr lang="fr-FR" sz="900" b="0" i="0" u="none" strike="noStrike" dirty="0" smtClean="0">
                          <a:solidFill>
                            <a:srgbClr val="000000"/>
                          </a:solidFill>
                          <a:effectLst/>
                          <a:latin typeface="Calibri"/>
                        </a:rPr>
                        <a:t>163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gridSpan="2">
                  <a:txBody>
                    <a:bodyPr/>
                    <a:lstStyle/>
                    <a:p>
                      <a:pPr algn="l" fontAlgn="ctr"/>
                      <a:r>
                        <a:rPr lang="fr-FR" sz="900" b="0" i="0" u="none" strike="noStrike" dirty="0">
                          <a:solidFill>
                            <a:srgbClr val="000000"/>
                          </a:solidFill>
                          <a:effectLst/>
                          <a:latin typeface="Calibri"/>
                        </a:rPr>
                        <a:t>              138 </a:t>
                      </a:r>
                      <a:r>
                        <a:rPr lang="fr-FR" sz="900" b="0" i="0" u="none" strike="noStrike" dirty="0" smtClean="0">
                          <a:solidFill>
                            <a:srgbClr val="000000"/>
                          </a:solidFill>
                          <a:effectLst/>
                          <a:latin typeface="Calibri"/>
                        </a:rPr>
                        <a:t>686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gridSpan="2">
                  <a:txBody>
                    <a:bodyPr/>
                    <a:lstStyle/>
                    <a:p>
                      <a:pPr algn="l" fontAlgn="ctr"/>
                      <a:r>
                        <a:rPr lang="fr-FR" sz="900" b="0" i="0" u="none" strike="noStrike" dirty="0">
                          <a:solidFill>
                            <a:srgbClr val="000000"/>
                          </a:solidFill>
                          <a:effectLst/>
                          <a:latin typeface="Calibri"/>
                        </a:rPr>
                        <a:t>                36 </a:t>
                      </a:r>
                      <a:r>
                        <a:rPr lang="fr-FR" sz="900" b="0" i="0" u="none" strike="noStrike" dirty="0" smtClean="0">
                          <a:solidFill>
                            <a:srgbClr val="000000"/>
                          </a:solidFill>
                          <a:effectLst/>
                          <a:latin typeface="Calibri"/>
                        </a:rPr>
                        <a:t>178,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hMerge="1">
                  <a:txBody>
                    <a:bodyPr/>
                    <a:lstStyle/>
                    <a:p>
                      <a:pPr algn="l" fontAlgn="ct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12 </a:t>
                      </a:r>
                      <a:r>
                        <a:rPr lang="fr-FR" sz="900" b="0" i="0" u="none" strike="noStrike" dirty="0" smtClean="0">
                          <a:solidFill>
                            <a:srgbClr val="000000"/>
                          </a:solidFill>
                          <a:effectLst/>
                          <a:latin typeface="Calibri"/>
                        </a:rPr>
                        <a:t>059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0C0C0"/>
                    </a:solidFill>
                  </a:tcPr>
                </a:tc>
                <a:tc>
                  <a:txBody>
                    <a:bodyPr/>
                    <a:lstStyle/>
                    <a:p>
                      <a:pPr algn="l" fontAlgn="b"/>
                      <a:endParaRPr lang="fr-FR" sz="5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51324">
                <a:tc vMerge="1">
                  <a:txBody>
                    <a:bodyPr/>
                    <a:lstStyle/>
                    <a:p>
                      <a:endParaRPr lang="fr-FR"/>
                    </a:p>
                  </a:txBody>
                  <a:tcPr/>
                </a:tc>
                <a:tc>
                  <a:txBody>
                    <a:bodyPr/>
                    <a:lstStyle/>
                    <a:p>
                      <a:pPr algn="l" fontAlgn="ctr"/>
                      <a:r>
                        <a:rPr lang="fr-FR" sz="1200" b="0" i="0" u="none" strike="noStrike" dirty="0">
                          <a:solidFill>
                            <a:srgbClr val="000000"/>
                          </a:solidFill>
                          <a:effectLst/>
                          <a:latin typeface="Calibri"/>
                        </a:rPr>
                        <a:t>Remboursement crédit de TVA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643 </a:t>
                      </a:r>
                      <a:r>
                        <a:rPr lang="fr-FR" sz="900" b="0" i="0" u="none" strike="noStrike" dirty="0" smtClean="0">
                          <a:solidFill>
                            <a:srgbClr val="000000"/>
                          </a:solidFill>
                          <a:effectLst/>
                          <a:latin typeface="Calibri"/>
                        </a:rPr>
                        <a:t>866 </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ctr"/>
                      <a:r>
                        <a:rPr lang="fr-FR" sz="5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ctr"/>
                      <a:r>
                        <a:rPr lang="fr-FR" sz="5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gridSpan="2">
                  <a:txBody>
                    <a:bodyPr/>
                    <a:lstStyle/>
                    <a:p>
                      <a:pPr algn="l" fontAlgn="ctr"/>
                      <a:r>
                        <a:rPr lang="fr-FR" sz="5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gridSpan="2">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ctr"/>
                      <a:r>
                        <a:rPr lang="fr-FR" sz="5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endParaRPr lang="fr-FR" sz="5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r h="251324">
                <a:tc vMerge="1">
                  <a:txBody>
                    <a:bodyPr/>
                    <a:lstStyle/>
                    <a:p>
                      <a:endParaRPr lang="fr-FR"/>
                    </a:p>
                  </a:txBody>
                  <a:tcPr/>
                </a:tc>
                <a:tc>
                  <a:txBody>
                    <a:bodyPr/>
                    <a:lstStyle/>
                    <a:p>
                      <a:pPr algn="l" fontAlgn="ctr"/>
                      <a:r>
                        <a:rPr lang="fr-FR" sz="1200" b="0" i="0" u="none" strike="noStrike" dirty="0">
                          <a:solidFill>
                            <a:srgbClr val="000000"/>
                          </a:solidFill>
                          <a:effectLst/>
                          <a:latin typeface="Calibri"/>
                        </a:rPr>
                        <a:t>Autres recettes</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2 032 </a:t>
                      </a:r>
                      <a:r>
                        <a:rPr lang="fr-FR" sz="900" b="0" i="0" u="none" strike="noStrike" dirty="0" smtClean="0">
                          <a:solidFill>
                            <a:srgbClr val="000000"/>
                          </a:solidFill>
                          <a:effectLst/>
                          <a:latin typeface="Calibri"/>
                        </a:rPr>
                        <a:t>199  </a:t>
                      </a:r>
                      <a:endParaRPr lang="fr-FR" sz="9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1 </a:t>
                      </a:r>
                      <a:r>
                        <a:rPr lang="fr-FR" sz="900" b="0" i="0" u="none" strike="noStrike" dirty="0">
                          <a:solidFill>
                            <a:srgbClr val="000000"/>
                          </a:solidFill>
                          <a:effectLst/>
                          <a:latin typeface="Calibri"/>
                        </a:rPr>
                        <a:t>695 </a:t>
                      </a:r>
                      <a:r>
                        <a:rPr lang="fr-FR" sz="900" b="0" i="0" u="none" strike="noStrike" dirty="0" smtClean="0">
                          <a:solidFill>
                            <a:srgbClr val="000000"/>
                          </a:solidFill>
                          <a:effectLst/>
                          <a:latin typeface="Calibri"/>
                        </a:rPr>
                        <a:t>694  </a:t>
                      </a:r>
                      <a:endParaRPr lang="fr-FR" sz="9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592 </a:t>
                      </a:r>
                      <a:r>
                        <a:rPr lang="fr-FR" sz="900" b="0" i="0" u="none" strike="noStrike" dirty="0" smtClean="0">
                          <a:solidFill>
                            <a:srgbClr val="000000"/>
                          </a:solidFill>
                          <a:effectLst/>
                          <a:latin typeface="Calibri"/>
                        </a:rPr>
                        <a:t>492  </a:t>
                      </a:r>
                      <a:endParaRPr lang="fr-FR" sz="9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643 897</a:t>
                      </a:r>
                      <a:endParaRPr lang="fr-FR" sz="9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729 </a:t>
                      </a:r>
                      <a:r>
                        <a:rPr lang="fr-FR" sz="900" b="0" i="0" u="none" strike="noStrike" dirty="0" smtClean="0">
                          <a:solidFill>
                            <a:srgbClr val="000000"/>
                          </a:solidFill>
                          <a:effectLst/>
                          <a:latin typeface="Calibri"/>
                        </a:rPr>
                        <a:t>597</a:t>
                      </a:r>
                      <a:endParaRPr lang="fr-FR" sz="9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fr-FR" sz="900" b="0" i="0" u="none" strike="noStrike" dirty="0">
                          <a:solidFill>
                            <a:srgbClr val="000000"/>
                          </a:solidFill>
                          <a:effectLst/>
                          <a:latin typeface="Calibri"/>
                        </a:rPr>
                        <a:t>        </a:t>
                      </a:r>
                      <a:r>
                        <a:rPr lang="fr-FR" sz="900" b="0" i="0" u="none" strike="noStrike" baseline="0" dirty="0" smtClean="0">
                          <a:solidFill>
                            <a:srgbClr val="000000"/>
                          </a:solidFill>
                          <a:effectLst/>
                          <a:latin typeface="Calibri"/>
                        </a:rPr>
                        <a:t>  83</a:t>
                      </a:r>
                      <a:endParaRPr lang="fr-FR" sz="9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1 </a:t>
                      </a:r>
                      <a:r>
                        <a:rPr lang="fr-FR" sz="900" b="0" i="0" u="none" strike="noStrike" dirty="0">
                          <a:solidFill>
                            <a:srgbClr val="000000"/>
                          </a:solidFill>
                          <a:effectLst/>
                          <a:latin typeface="Calibri"/>
                        </a:rPr>
                        <a:t>244 </a:t>
                      </a:r>
                      <a:r>
                        <a:rPr lang="fr-FR" sz="900" b="0" i="0" u="none" strike="noStrike" dirty="0" smtClean="0">
                          <a:solidFill>
                            <a:srgbClr val="000000"/>
                          </a:solidFill>
                          <a:effectLst/>
                          <a:latin typeface="Calibri"/>
                        </a:rPr>
                        <a:t>921 </a:t>
                      </a:r>
                      <a:endParaRPr lang="fr-FR" sz="9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fr-FR" sz="900" b="0" i="0" u="none" strike="noStrike" dirty="0" smtClean="0">
                        <a:solidFill>
                          <a:srgbClr val="000000"/>
                        </a:solidFill>
                        <a:effectLst/>
                        <a:latin typeface="Calibri"/>
                      </a:endParaRPr>
                    </a:p>
                    <a:p>
                      <a:pPr algn="l" fontAlgn="ctr"/>
                      <a:r>
                        <a:rPr lang="fr-FR" sz="900" b="0" i="0" u="none" strike="noStrike" dirty="0" smtClean="0">
                          <a:solidFill>
                            <a:srgbClr val="000000"/>
                          </a:solidFill>
                          <a:effectLst/>
                          <a:latin typeface="Calibri"/>
                        </a:rPr>
                        <a:t>1 </a:t>
                      </a:r>
                      <a:r>
                        <a:rPr lang="fr-FR" sz="900" b="0" i="0" u="none" strike="noStrike" dirty="0">
                          <a:solidFill>
                            <a:srgbClr val="000000"/>
                          </a:solidFill>
                          <a:effectLst/>
                          <a:latin typeface="Calibri"/>
                        </a:rPr>
                        <a:t>253 </a:t>
                      </a:r>
                      <a:r>
                        <a:rPr lang="fr-FR" sz="900" b="0" i="0" u="none" strike="noStrike" dirty="0" smtClean="0">
                          <a:solidFill>
                            <a:srgbClr val="000000"/>
                          </a:solidFill>
                          <a:effectLst/>
                          <a:latin typeface="Calibri"/>
                        </a:rPr>
                        <a:t>741  </a:t>
                      </a:r>
                      <a:endParaRPr lang="fr-FR" sz="9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134 060   </a:t>
                      </a:r>
                      <a:endParaRPr lang="fr-FR" sz="9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1 </a:t>
                      </a:r>
                      <a:r>
                        <a:rPr lang="fr-FR" sz="900" b="0" i="0" u="none" strike="noStrike" dirty="0">
                          <a:solidFill>
                            <a:srgbClr val="000000"/>
                          </a:solidFill>
                          <a:effectLst/>
                          <a:latin typeface="Calibri"/>
                        </a:rPr>
                        <a:t>236 </a:t>
                      </a:r>
                      <a:r>
                        <a:rPr lang="fr-FR" sz="900" b="0" i="0" u="none" strike="noStrike" dirty="0" smtClean="0">
                          <a:solidFill>
                            <a:srgbClr val="000000"/>
                          </a:solidFill>
                          <a:effectLst/>
                          <a:latin typeface="Calibri"/>
                        </a:rPr>
                        <a:t>468</a:t>
                      </a:r>
                      <a:endParaRPr lang="fr-FR" sz="9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fr-FR" sz="900" b="0" i="0" u="none" strike="noStrike" dirty="0" smtClean="0">
                          <a:solidFill>
                            <a:srgbClr val="000000"/>
                          </a:solidFill>
                          <a:effectLst/>
                          <a:latin typeface="Calibri"/>
                        </a:rPr>
                        <a:t>2 </a:t>
                      </a:r>
                      <a:r>
                        <a:rPr lang="fr-FR" sz="900" b="0" i="0" u="none" strike="noStrike" dirty="0">
                          <a:solidFill>
                            <a:srgbClr val="000000"/>
                          </a:solidFill>
                          <a:effectLst/>
                          <a:latin typeface="Calibri"/>
                        </a:rPr>
                        <a:t>389 </a:t>
                      </a:r>
                      <a:r>
                        <a:rPr lang="fr-FR" sz="900" b="0" i="0" u="none" strike="noStrike" dirty="0" smtClean="0">
                          <a:solidFill>
                            <a:srgbClr val="000000"/>
                          </a:solidFill>
                          <a:effectLst/>
                          <a:latin typeface="Calibri"/>
                        </a:rPr>
                        <a:t>591</a:t>
                      </a:r>
                      <a:endParaRPr lang="fr-FR" sz="9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fr-FR" sz="500" b="0" i="0" u="none" strike="noStrike">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1 199 </a:t>
                      </a:r>
                      <a:r>
                        <a:rPr lang="fr-FR" sz="900" b="0" i="0" u="none" strike="noStrike" dirty="0" smtClean="0">
                          <a:solidFill>
                            <a:srgbClr val="000000"/>
                          </a:solidFill>
                          <a:effectLst/>
                          <a:latin typeface="Calibri"/>
                        </a:rPr>
                        <a:t>252</a:t>
                      </a:r>
                      <a:endParaRPr lang="fr-FR" sz="900" b="0" i="0" u="none" strike="noStrike" dirty="0">
                        <a:solidFill>
                          <a:srgbClr val="000000"/>
                        </a:solidFill>
                        <a:effectLst/>
                        <a:latin typeface="Calibri"/>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500" b="0" i="0" u="none" strike="noStrike" dirty="0">
                        <a:solidFill>
                          <a:srgbClr val="000000"/>
                        </a:solidFill>
                        <a:effectLst/>
                        <a:latin typeface="Calibri"/>
                      </a:endParaRPr>
                    </a:p>
                  </a:txBody>
                  <a:tcPr marL="0" marR="0" marT="0" marB="0" anchor="b">
                    <a:lnL>
                      <a:noFill/>
                    </a:lnL>
                    <a:lnR>
                      <a:noFill/>
                    </a:lnR>
                    <a:lnT>
                      <a:noFill/>
                    </a:lnT>
                    <a:lnB>
                      <a:noFill/>
                    </a:lnB>
                  </a:tcPr>
                </a:tc>
              </a:tr>
              <a:tr h="251324">
                <a:tc gridSpan="2">
                  <a:txBody>
                    <a:bodyPr/>
                    <a:lstStyle/>
                    <a:p>
                      <a:pPr algn="ctr" fontAlgn="ctr"/>
                      <a:r>
                        <a:rPr lang="fr-FR" sz="1200" b="1" i="0" u="none" strike="noStrike" dirty="0">
                          <a:solidFill>
                            <a:srgbClr val="000000"/>
                          </a:solidFill>
                          <a:effectLst/>
                          <a:latin typeface="Calibri"/>
                        </a:rPr>
                        <a:t>TOTAL RECETTES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fr-FR"/>
                    </a:p>
                  </a:txBody>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28 868 </a:t>
                      </a:r>
                      <a:r>
                        <a:rPr lang="fr-FR" sz="900" b="1" i="0" u="none" strike="noStrike" dirty="0" smtClean="0">
                          <a:solidFill>
                            <a:srgbClr val="000000"/>
                          </a:solidFill>
                          <a:effectLst/>
                          <a:latin typeface="Calibri"/>
                        </a:rPr>
                        <a:t>010</a:t>
                      </a:r>
                      <a:endParaRPr lang="fr-FR" sz="9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2 </a:t>
                      </a:r>
                      <a:r>
                        <a:rPr lang="fr-FR" sz="900" b="1" i="0" u="none" strike="noStrike" dirty="0">
                          <a:solidFill>
                            <a:srgbClr val="000000"/>
                          </a:solidFill>
                          <a:effectLst/>
                          <a:latin typeface="Calibri"/>
                        </a:rPr>
                        <a:t>188 </a:t>
                      </a:r>
                      <a:r>
                        <a:rPr lang="fr-FR" sz="900" b="1" i="0" u="none" strike="noStrike" dirty="0" smtClean="0">
                          <a:solidFill>
                            <a:srgbClr val="000000"/>
                          </a:solidFill>
                          <a:effectLst/>
                          <a:latin typeface="Calibri"/>
                        </a:rPr>
                        <a:t>404 </a:t>
                      </a:r>
                      <a:endParaRPr lang="fr-FR" sz="9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2 074 </a:t>
                      </a:r>
                      <a:r>
                        <a:rPr lang="fr-FR" sz="900" b="1" i="0" u="none" strike="noStrike" dirty="0" smtClean="0">
                          <a:solidFill>
                            <a:srgbClr val="000000"/>
                          </a:solidFill>
                          <a:effectLst/>
                          <a:latin typeface="Calibri"/>
                        </a:rPr>
                        <a:t>183</a:t>
                      </a:r>
                      <a:endParaRPr lang="fr-FR" sz="9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30 141 </a:t>
                      </a:r>
                      <a:r>
                        <a:rPr lang="fr-FR" sz="900" b="1" i="0" u="none" strike="noStrike" dirty="0" smtClean="0">
                          <a:solidFill>
                            <a:srgbClr val="000000"/>
                          </a:solidFill>
                          <a:effectLst/>
                          <a:latin typeface="Calibri"/>
                        </a:rPr>
                        <a:t>071,</a:t>
                      </a:r>
                      <a:endParaRPr lang="fr-FR" sz="9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l" fontAlgn="ct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1 541 </a:t>
                      </a:r>
                      <a:r>
                        <a:rPr lang="fr-FR" sz="900" b="1" i="0" u="none" strike="noStrike" dirty="0" smtClean="0">
                          <a:solidFill>
                            <a:srgbClr val="000000"/>
                          </a:solidFill>
                          <a:effectLst/>
                          <a:latin typeface="Calibri"/>
                        </a:rPr>
                        <a:t>232</a:t>
                      </a:r>
                      <a:endParaRPr lang="fr-FR" sz="9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1 </a:t>
                      </a:r>
                      <a:r>
                        <a:rPr lang="fr-FR" sz="900" b="1" i="0" u="none" strike="noStrike" dirty="0">
                          <a:solidFill>
                            <a:srgbClr val="000000"/>
                          </a:solidFill>
                          <a:effectLst/>
                          <a:latin typeface="Calibri"/>
                        </a:rPr>
                        <a:t>864 </a:t>
                      </a:r>
                      <a:r>
                        <a:rPr lang="fr-FR" sz="900" b="1" i="0" u="none" strike="noStrike" dirty="0" smtClean="0">
                          <a:solidFill>
                            <a:srgbClr val="000000"/>
                          </a:solidFill>
                          <a:effectLst/>
                          <a:latin typeface="Calibri"/>
                        </a:rPr>
                        <a:t>529 </a:t>
                      </a:r>
                      <a:endParaRPr lang="fr-FR" sz="9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l" fontAlgn="ct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39 253 </a:t>
                      </a:r>
                      <a:r>
                        <a:rPr lang="fr-FR" sz="900" b="1" i="0" u="none" strike="noStrike" dirty="0" smtClean="0">
                          <a:solidFill>
                            <a:srgbClr val="000000"/>
                          </a:solidFill>
                          <a:effectLst/>
                          <a:latin typeface="Calibri"/>
                        </a:rPr>
                        <a:t>863</a:t>
                      </a:r>
                      <a:endParaRPr lang="fr-FR" sz="9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1 785 </a:t>
                      </a:r>
                      <a:r>
                        <a:rPr lang="fr-FR" sz="900" b="1" i="0" u="none" strike="noStrike" dirty="0" smtClean="0">
                          <a:solidFill>
                            <a:srgbClr val="000000"/>
                          </a:solidFill>
                          <a:effectLst/>
                          <a:latin typeface="Calibri"/>
                        </a:rPr>
                        <a:t>603</a:t>
                      </a:r>
                      <a:endParaRPr lang="fr-FR" sz="9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7 941 </a:t>
                      </a:r>
                      <a:r>
                        <a:rPr lang="fr-FR" sz="900" b="1" i="0" u="none" strike="noStrike" dirty="0" smtClean="0">
                          <a:solidFill>
                            <a:srgbClr val="000000"/>
                          </a:solidFill>
                          <a:effectLst/>
                          <a:latin typeface="Calibri"/>
                        </a:rPr>
                        <a:t>413   </a:t>
                      </a:r>
                      <a:endParaRPr lang="fr-FR" sz="9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16 </a:t>
                      </a:r>
                      <a:r>
                        <a:rPr lang="fr-FR" sz="900" b="1" i="0" u="none" strike="noStrike" dirty="0">
                          <a:solidFill>
                            <a:srgbClr val="000000"/>
                          </a:solidFill>
                          <a:effectLst/>
                          <a:latin typeface="Calibri"/>
                        </a:rPr>
                        <a:t>475 </a:t>
                      </a:r>
                      <a:r>
                        <a:rPr lang="fr-FR" sz="900" b="1" i="0" u="none" strike="noStrike" dirty="0" smtClean="0">
                          <a:solidFill>
                            <a:srgbClr val="000000"/>
                          </a:solidFill>
                          <a:effectLst/>
                          <a:latin typeface="Calibri"/>
                        </a:rPr>
                        <a:t>747</a:t>
                      </a:r>
                      <a:endParaRPr lang="fr-FR" sz="9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2 652 </a:t>
                      </a:r>
                      <a:r>
                        <a:rPr lang="fr-FR" sz="900" b="1" i="0" u="none" strike="noStrike" dirty="0" smtClean="0">
                          <a:solidFill>
                            <a:srgbClr val="000000"/>
                          </a:solidFill>
                          <a:effectLst/>
                          <a:latin typeface="Calibri"/>
                        </a:rPr>
                        <a:t>846</a:t>
                      </a:r>
                      <a:endParaRPr lang="fr-FR" sz="9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pPr algn="l" fontAlgn="ctr"/>
                      <a:endParaRPr lang="fr-FR" sz="500" b="0" i="0" u="none" strike="noStrike">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5 358 </a:t>
                      </a:r>
                      <a:r>
                        <a:rPr lang="fr-FR" sz="900" b="1" i="0" u="none" strike="noStrike" dirty="0" smtClean="0">
                          <a:solidFill>
                            <a:srgbClr val="000000"/>
                          </a:solidFill>
                          <a:effectLst/>
                          <a:latin typeface="Calibri"/>
                        </a:rPr>
                        <a:t>75</a:t>
                      </a:r>
                      <a:endParaRPr lang="fr-FR" sz="900" b="1"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fr-FR" sz="500" b="0" i="0" u="none" strike="noStrike" dirty="0">
                        <a:solidFill>
                          <a:srgbClr val="000000"/>
                        </a:solidFill>
                        <a:effectLst/>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r>
            </a:tbl>
          </a:graphicData>
        </a:graphic>
      </p:graphicFrame>
    </p:spTree>
    <p:extLst>
      <p:ext uri="{BB962C8B-B14F-4D97-AF65-F5344CB8AC3E}">
        <p14:creationId xmlns:p14="http://schemas.microsoft.com/office/powerpoint/2010/main" val="132657299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274638"/>
            <a:ext cx="7067128" cy="1210146"/>
          </a:xfrm>
        </p:spPr>
        <p:txBody>
          <a:bodyPr>
            <a:normAutofit/>
          </a:bodyPr>
          <a:lstStyle/>
          <a:p>
            <a:r>
              <a:rPr lang="fr-FR" sz="3200" dirty="0"/>
              <a:t>II.  Illustration </a:t>
            </a:r>
            <a:r>
              <a:rPr lang="fr-FR" sz="3200" dirty="0" smtClean="0"/>
              <a:t/>
            </a:r>
            <a:br>
              <a:rPr lang="fr-FR" sz="3200" dirty="0" smtClean="0"/>
            </a:br>
            <a:r>
              <a:rPr lang="fr-FR" sz="3200" dirty="0" smtClean="0"/>
              <a:t>Les points d’attention</a:t>
            </a:r>
            <a:endParaRPr lang="fr-FR" sz="3200" dirty="0"/>
          </a:p>
        </p:txBody>
      </p:sp>
      <p:sp>
        <p:nvSpPr>
          <p:cNvPr id="3" name="Espace réservé du contenu 2"/>
          <p:cNvSpPr>
            <a:spLocks noGrp="1"/>
          </p:cNvSpPr>
          <p:nvPr>
            <p:ph idx="1"/>
          </p:nvPr>
        </p:nvSpPr>
        <p:spPr>
          <a:xfrm>
            <a:off x="251520" y="1844824"/>
            <a:ext cx="8640960" cy="4608512"/>
          </a:xfrm>
        </p:spPr>
        <p:txBody>
          <a:bodyPr>
            <a:noAutofit/>
          </a:bodyPr>
          <a:lstStyle/>
          <a:p>
            <a:pPr algn="just"/>
            <a:r>
              <a:rPr lang="fr-FR" sz="1600" dirty="0" smtClean="0"/>
              <a:t>Les lignes de recettes à identifier :</a:t>
            </a:r>
          </a:p>
          <a:p>
            <a:pPr lvl="1" algn="just"/>
            <a:r>
              <a:rPr lang="fr-FR" sz="1400" dirty="0" smtClean="0"/>
              <a:t>Les évidentes : subventions, droits universitaires, contrats de recherche</a:t>
            </a:r>
          </a:p>
          <a:p>
            <a:pPr lvl="1" algn="just"/>
            <a:r>
              <a:rPr lang="fr-FR" sz="1400" dirty="0" smtClean="0"/>
              <a:t>L’aide par l’analyse du compte financier : identifier le poids des différentes recettes pour définir des lignes à suivre plus spécifiquement (formation continue, conventions d’apprentissage,….)</a:t>
            </a:r>
          </a:p>
          <a:p>
            <a:pPr lvl="1" algn="just"/>
            <a:endParaRPr lang="fr-FR" sz="700" dirty="0" smtClean="0"/>
          </a:p>
          <a:p>
            <a:pPr algn="just"/>
            <a:r>
              <a:rPr lang="fr-FR" sz="1600" dirty="0" smtClean="0"/>
              <a:t>L’analyse du rythme d’exécution des recettes des exercices antérieurs</a:t>
            </a:r>
          </a:p>
          <a:p>
            <a:pPr lvl="1" algn="just"/>
            <a:r>
              <a:rPr lang="fr-FR" sz="1400" dirty="0" smtClean="0"/>
              <a:t>reconstitution assez aisée pour les subventions Etat, pour les droits universitaires, la formation continue, la taxe d’apprentissage, …. dont les calendriers de versements sont connus mais dont les montants ne le sont pas nécessairement (aucune aide possible via le compte financier)</a:t>
            </a:r>
          </a:p>
          <a:p>
            <a:pPr lvl="1" algn="just"/>
            <a:r>
              <a:rPr lang="fr-FR" sz="1400" dirty="0" smtClean="0"/>
              <a:t>C’est un point essentiel sur lequel il est particulièrement nécessaire de s’attarder dans le cas de trésorerie fragile : identifier chaque fois que cela est possible les lignes ayant un rythme de versement régulier</a:t>
            </a:r>
          </a:p>
          <a:p>
            <a:pPr lvl="1" algn="just"/>
            <a:endParaRPr lang="fr-FR" sz="700" dirty="0" smtClean="0"/>
          </a:p>
          <a:p>
            <a:pPr algn="just"/>
            <a:r>
              <a:rPr lang="fr-FR" sz="1600" dirty="0" smtClean="0"/>
              <a:t>Les points d’attention</a:t>
            </a:r>
          </a:p>
          <a:p>
            <a:pPr lvl="1" algn="just"/>
            <a:r>
              <a:rPr lang="fr-FR" sz="1400" dirty="0" smtClean="0"/>
              <a:t>les lignes « autres recettes » surtout si le montant est significatif comme c’est le cas ici</a:t>
            </a:r>
          </a:p>
          <a:p>
            <a:pPr lvl="1" algn="just"/>
            <a:r>
              <a:rPr lang="fr-FR" sz="1400" dirty="0" smtClean="0"/>
              <a:t>Les lignes qui ne couvrent qu’une partie de l’exercice (surtout quand elles définissent un périmètre vaste)</a:t>
            </a:r>
          </a:p>
          <a:p>
            <a:pPr lvl="1" algn="just"/>
            <a:r>
              <a:rPr lang="fr-FR" sz="1400" dirty="0"/>
              <a:t>L</a:t>
            </a:r>
            <a:r>
              <a:rPr lang="fr-FR" sz="1400" dirty="0" smtClean="0"/>
              <a:t>a pérennité des recettes : un contrat important qui n’a pas vocation à être renouvelé par exemple</a:t>
            </a:r>
          </a:p>
        </p:txBody>
      </p:sp>
      <p:sp>
        <p:nvSpPr>
          <p:cNvPr id="4" name="Espace réservé du numéro de diapositive 3"/>
          <p:cNvSpPr>
            <a:spLocks noGrp="1"/>
          </p:cNvSpPr>
          <p:nvPr>
            <p:ph type="sldNum" sz="quarter" idx="12"/>
          </p:nvPr>
        </p:nvSpPr>
        <p:spPr/>
        <p:txBody>
          <a:bodyPr/>
          <a:lstStyle/>
          <a:p>
            <a:fld id="{9AA8A271-D230-4875-8F45-4DE70F02D152}" type="slidenum">
              <a:rPr lang="fr-FR" smtClean="0"/>
              <a:t>25</a:t>
            </a:fld>
            <a:endParaRPr lang="fr-FR"/>
          </a:p>
        </p:txBody>
      </p:sp>
    </p:spTree>
    <p:extLst>
      <p:ext uri="{BB962C8B-B14F-4D97-AF65-F5344CB8AC3E}">
        <p14:creationId xmlns:p14="http://schemas.microsoft.com/office/powerpoint/2010/main" val="1542697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II.  Illustration </a:t>
            </a:r>
            <a:r>
              <a:rPr lang="fr-FR" sz="3200" dirty="0" smtClean="0"/>
              <a:t/>
            </a:r>
            <a:br>
              <a:rPr lang="fr-FR" sz="3200" dirty="0" smtClean="0"/>
            </a:br>
            <a:r>
              <a:rPr lang="fr-FR" sz="3200" dirty="0" smtClean="0"/>
              <a:t>Les points d’attention</a:t>
            </a:r>
            <a:endParaRPr lang="fr-FR" sz="3200" dirty="0"/>
          </a:p>
        </p:txBody>
      </p:sp>
      <p:sp>
        <p:nvSpPr>
          <p:cNvPr id="3" name="Espace réservé du contenu 2"/>
          <p:cNvSpPr>
            <a:spLocks noGrp="1"/>
          </p:cNvSpPr>
          <p:nvPr>
            <p:ph idx="1"/>
          </p:nvPr>
        </p:nvSpPr>
        <p:spPr>
          <a:xfrm>
            <a:off x="467544" y="2060848"/>
            <a:ext cx="8229600" cy="4176464"/>
          </a:xfrm>
        </p:spPr>
        <p:txBody>
          <a:bodyPr>
            <a:normAutofit/>
          </a:bodyPr>
          <a:lstStyle/>
          <a:p>
            <a:pPr algn="just"/>
            <a:r>
              <a:rPr lang="fr-FR" sz="1800" dirty="0" smtClean="0"/>
              <a:t>Les contrats de recherche : </a:t>
            </a:r>
          </a:p>
          <a:p>
            <a:pPr algn="just"/>
            <a:endParaRPr lang="fr-FR" sz="800" dirty="0" smtClean="0"/>
          </a:p>
          <a:p>
            <a:pPr lvl="1" algn="just"/>
            <a:r>
              <a:rPr lang="fr-FR" sz="1600" dirty="0" smtClean="0"/>
              <a:t>Les isoler dans le plan de trésorerie et selon l’importance des contrats (identifiés à partir de l’annexe 7), créer des lignes spécifiques au suivi de certains contrats notamment :</a:t>
            </a:r>
          </a:p>
          <a:p>
            <a:pPr lvl="2" algn="just"/>
            <a:r>
              <a:rPr lang="fr-FR" sz="1600" dirty="0" smtClean="0"/>
              <a:t>Parce qu’ils ont des impacts différents en trésorerie selon le contractant (ANR, UE, entreprise privée), nécessitent des avances significatives de fonds pas toujours négociables en avances de trésorerie significatives.</a:t>
            </a:r>
          </a:p>
          <a:p>
            <a:pPr lvl="2" algn="just"/>
            <a:r>
              <a:rPr lang="fr-FR" sz="1600" dirty="0" smtClean="0"/>
              <a:t>Parce que leur montant représente une part importante des ressources propres budgétées sur l’année</a:t>
            </a:r>
          </a:p>
          <a:p>
            <a:pPr lvl="2" algn="just"/>
            <a:endParaRPr lang="fr-FR" sz="800" dirty="0" smtClean="0"/>
          </a:p>
          <a:p>
            <a:pPr lvl="1" algn="just"/>
            <a:r>
              <a:rPr lang="fr-FR" sz="1600" dirty="0" smtClean="0"/>
              <a:t>Sensibiliser au suivi des facturations à effectuer</a:t>
            </a:r>
          </a:p>
          <a:p>
            <a:pPr lvl="1" algn="just"/>
            <a:endParaRPr lang="fr-FR" sz="800" dirty="0" smtClean="0"/>
          </a:p>
          <a:p>
            <a:pPr lvl="1" algn="just"/>
            <a:r>
              <a:rPr lang="fr-FR" sz="1600" dirty="0" smtClean="0"/>
              <a:t>Intégrer l’impossibilité à modéliser les recettes en fonction du constat du passé </a:t>
            </a:r>
            <a:r>
              <a:rPr lang="fr-FR" sz="1600" dirty="0" smtClean="0">
                <a:sym typeface="Wingdings" panose="05000000000000000000" pitchFamily="2" charset="2"/>
              </a:rPr>
              <a:t> une forte attention à apporter à ces lignes à chaque actualisation du plan de trésorerie</a:t>
            </a:r>
            <a:endParaRPr lang="fr-FR" sz="1600" dirty="0" smtClean="0"/>
          </a:p>
        </p:txBody>
      </p:sp>
      <p:sp>
        <p:nvSpPr>
          <p:cNvPr id="4" name="Espace réservé du numéro de diapositive 3"/>
          <p:cNvSpPr>
            <a:spLocks noGrp="1"/>
          </p:cNvSpPr>
          <p:nvPr>
            <p:ph type="sldNum" sz="quarter" idx="12"/>
          </p:nvPr>
        </p:nvSpPr>
        <p:spPr/>
        <p:txBody>
          <a:bodyPr/>
          <a:lstStyle/>
          <a:p>
            <a:fld id="{9AA8A271-D230-4875-8F45-4DE70F02D152}" type="slidenum">
              <a:rPr lang="fr-FR" smtClean="0"/>
              <a:t>26</a:t>
            </a:fld>
            <a:endParaRPr lang="fr-FR"/>
          </a:p>
        </p:txBody>
      </p:sp>
    </p:spTree>
    <p:extLst>
      <p:ext uri="{BB962C8B-B14F-4D97-AF65-F5344CB8AC3E}">
        <p14:creationId xmlns:p14="http://schemas.microsoft.com/office/powerpoint/2010/main" val="11134605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274638"/>
            <a:ext cx="7211144" cy="1354162"/>
          </a:xfrm>
        </p:spPr>
        <p:txBody>
          <a:bodyPr>
            <a:normAutofit/>
          </a:bodyPr>
          <a:lstStyle/>
          <a:p>
            <a:r>
              <a:rPr lang="fr-FR" sz="3200" dirty="0"/>
              <a:t>II.  Illustration </a:t>
            </a:r>
            <a:r>
              <a:rPr lang="fr-FR" sz="3200" dirty="0" smtClean="0"/>
              <a:t/>
            </a:r>
            <a:br>
              <a:rPr lang="fr-FR" sz="3200" dirty="0" smtClean="0"/>
            </a:br>
            <a:r>
              <a:rPr lang="fr-FR" sz="3200" dirty="0" smtClean="0"/>
              <a:t>Les points d’attention</a:t>
            </a:r>
            <a:endParaRPr lang="fr-FR" sz="3200" dirty="0"/>
          </a:p>
        </p:txBody>
      </p:sp>
      <p:sp>
        <p:nvSpPr>
          <p:cNvPr id="3" name="Espace réservé du contenu 2"/>
          <p:cNvSpPr>
            <a:spLocks noGrp="1"/>
          </p:cNvSpPr>
          <p:nvPr>
            <p:ph idx="1"/>
          </p:nvPr>
        </p:nvSpPr>
        <p:spPr>
          <a:xfrm>
            <a:off x="457200" y="1916832"/>
            <a:ext cx="8229600" cy="4608512"/>
          </a:xfrm>
        </p:spPr>
        <p:txBody>
          <a:bodyPr>
            <a:normAutofit/>
          </a:bodyPr>
          <a:lstStyle/>
          <a:p>
            <a:pPr marL="0" indent="0" algn="just">
              <a:buNone/>
            </a:pPr>
            <a:endParaRPr lang="fr-FR" sz="2000" dirty="0" smtClean="0"/>
          </a:p>
          <a:p>
            <a:pPr algn="just"/>
            <a:r>
              <a:rPr lang="fr-FR" sz="2000" dirty="0" smtClean="0"/>
              <a:t>L’analyse du rythme d’exécution des recettes des exercices antérieurs</a:t>
            </a:r>
          </a:p>
          <a:p>
            <a:pPr lvl="1" algn="just"/>
            <a:r>
              <a:rPr lang="fr-FR" sz="1600" dirty="0" smtClean="0"/>
              <a:t>A partir de l’annexe 7 : </a:t>
            </a:r>
          </a:p>
          <a:p>
            <a:pPr lvl="2" algn="just"/>
            <a:r>
              <a:rPr lang="fr-FR" sz="1600" b="1" dirty="0" smtClean="0"/>
              <a:t>identifier les principaux contrats de recherche</a:t>
            </a:r>
          </a:p>
          <a:p>
            <a:pPr lvl="2" algn="just"/>
            <a:r>
              <a:rPr lang="fr-FR" sz="1600" b="1" dirty="0" smtClean="0"/>
              <a:t>Identifier les types de dépenses qu’ils mobilisent (les dépenses de personnel sont particulièrement sensibles car ce sont des dépenses obligatoires)</a:t>
            </a:r>
          </a:p>
          <a:p>
            <a:pPr lvl="2" algn="just"/>
            <a:r>
              <a:rPr lang="fr-FR" sz="1600" b="1" dirty="0" smtClean="0"/>
              <a:t>Identifier les contrats qui présentent de gros déficits entre recettes et dépenses</a:t>
            </a:r>
          </a:p>
          <a:p>
            <a:pPr lvl="1" algn="just"/>
            <a:endParaRPr lang="fr-FR" sz="1600" b="1" dirty="0" smtClean="0"/>
          </a:p>
          <a:p>
            <a:pPr marL="457200" lvl="1" indent="0" algn="just">
              <a:buNone/>
            </a:pPr>
            <a:r>
              <a:rPr lang="fr-FR" sz="1600" b="1" dirty="0" smtClean="0">
                <a:solidFill>
                  <a:srgbClr val="C00000"/>
                </a:solidFill>
              </a:rPr>
              <a:t>Attention</a:t>
            </a:r>
            <a:r>
              <a:rPr lang="fr-FR" sz="1600" b="1" dirty="0" smtClean="0"/>
              <a:t> à ne pas multiplier les lignes : il faut que ce soit gérable par l’université et lisible pour tous</a:t>
            </a:r>
          </a:p>
          <a:p>
            <a:pPr marL="457200" lvl="1" indent="0" algn="just">
              <a:buNone/>
            </a:pPr>
            <a:r>
              <a:rPr lang="fr-FR" sz="2200" dirty="0" smtClean="0">
                <a:sym typeface="Wingdings" panose="05000000000000000000" pitchFamily="2" charset="2"/>
              </a:rPr>
              <a:t> </a:t>
            </a:r>
            <a:endParaRPr lang="fr-FR" sz="2200" dirty="0" smtClean="0"/>
          </a:p>
        </p:txBody>
      </p:sp>
      <p:sp>
        <p:nvSpPr>
          <p:cNvPr id="4" name="Espace réservé du numéro de diapositive 3"/>
          <p:cNvSpPr>
            <a:spLocks noGrp="1"/>
          </p:cNvSpPr>
          <p:nvPr>
            <p:ph type="sldNum" sz="quarter" idx="12"/>
          </p:nvPr>
        </p:nvSpPr>
        <p:spPr/>
        <p:txBody>
          <a:bodyPr/>
          <a:lstStyle/>
          <a:p>
            <a:fld id="{9AA8A271-D230-4875-8F45-4DE70F02D152}" type="slidenum">
              <a:rPr lang="fr-FR" smtClean="0"/>
              <a:t>27</a:t>
            </a:fld>
            <a:endParaRPr lang="fr-FR"/>
          </a:p>
        </p:txBody>
      </p:sp>
    </p:spTree>
    <p:extLst>
      <p:ext uri="{BB962C8B-B14F-4D97-AF65-F5344CB8AC3E}">
        <p14:creationId xmlns:p14="http://schemas.microsoft.com/office/powerpoint/2010/main" val="22546392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9AA8A271-D230-4875-8F45-4DE70F02D152}" type="slidenum">
              <a:rPr lang="fr-FR" smtClean="0"/>
              <a:t>28</a:t>
            </a:fld>
            <a:endParaRPr lang="fr-FR"/>
          </a:p>
        </p:txBody>
      </p:sp>
      <p:graphicFrame>
        <p:nvGraphicFramePr>
          <p:cNvPr id="12" name="Espace réservé du contenu 11"/>
          <p:cNvGraphicFramePr>
            <a:graphicFrameLocks noGrp="1"/>
          </p:cNvGraphicFramePr>
          <p:nvPr>
            <p:ph idx="1"/>
            <p:extLst>
              <p:ext uri="{D42A27DB-BD31-4B8C-83A1-F6EECF244321}">
                <p14:modId xmlns:p14="http://schemas.microsoft.com/office/powerpoint/2010/main" val="2796422244"/>
              </p:ext>
            </p:extLst>
          </p:nvPr>
        </p:nvGraphicFramePr>
        <p:xfrm>
          <a:off x="-1" y="1844826"/>
          <a:ext cx="9036500" cy="4835477"/>
        </p:xfrm>
        <a:graphic>
          <a:graphicData uri="http://schemas.openxmlformats.org/drawingml/2006/table">
            <a:tbl>
              <a:tblPr/>
              <a:tblGrid>
                <a:gridCol w="179513"/>
                <a:gridCol w="1368152"/>
                <a:gridCol w="576064"/>
                <a:gridCol w="648072"/>
                <a:gridCol w="576064"/>
                <a:gridCol w="720080"/>
                <a:gridCol w="648072"/>
                <a:gridCol w="648072"/>
                <a:gridCol w="648072"/>
                <a:gridCol w="576064"/>
                <a:gridCol w="648072"/>
                <a:gridCol w="648072"/>
                <a:gridCol w="576064"/>
                <a:gridCol w="576067"/>
              </a:tblGrid>
              <a:tr h="144014">
                <a:tc>
                  <a:txBody>
                    <a:bodyPr/>
                    <a:lstStyle/>
                    <a:p>
                      <a:pPr algn="ctr" fontAlgn="ctr"/>
                      <a:endParaRPr lang="fr-FR" sz="600" b="1" i="0" u="none" strike="noStrike" dirty="0">
                        <a:solidFill>
                          <a:srgbClr val="000000"/>
                        </a:solidFill>
                        <a:effectLst/>
                        <a:latin typeface="Calibri"/>
                      </a:endParaRPr>
                    </a:p>
                  </a:txBody>
                  <a:tcPr marL="0" marR="0" marT="0" marB="0" anchor="ctr">
                    <a:lnL>
                      <a:noFill/>
                    </a:lnL>
                    <a:lnR>
                      <a:noFill/>
                    </a:lnR>
                    <a:lnT>
                      <a:noFill/>
                    </a:lnT>
                    <a:lnB>
                      <a:noFill/>
                    </a:lnB>
                  </a:tcPr>
                </a:tc>
                <a:tc>
                  <a:txBody>
                    <a:bodyPr/>
                    <a:lstStyle/>
                    <a:p>
                      <a:pPr algn="ctr" fontAlgn="ctr"/>
                      <a:endParaRPr lang="fr-FR" sz="600" b="1" i="0" u="none" strike="noStrike">
                        <a:solidFill>
                          <a:srgbClr val="000000"/>
                        </a:solidFill>
                        <a:effectLst/>
                        <a:latin typeface="Calibri"/>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12">
                  <a:txBody>
                    <a:bodyPr/>
                    <a:lstStyle/>
                    <a:p>
                      <a:pPr algn="ctr" fontAlgn="ctr"/>
                      <a:r>
                        <a:rPr lang="fr-FR" sz="900" b="1" i="0" u="none" strike="noStrike" dirty="0">
                          <a:solidFill>
                            <a:srgbClr val="FF0000"/>
                          </a:solidFill>
                          <a:effectLst/>
                          <a:latin typeface="Calibri"/>
                        </a:rPr>
                        <a:t>2014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216024">
                <a:tc>
                  <a:txBody>
                    <a:bodyPr/>
                    <a:lstStyle/>
                    <a:p>
                      <a:pPr algn="ctr" fontAlgn="ctr"/>
                      <a:endParaRPr lang="fr-FR" sz="600" b="0" i="0" u="none" strike="noStrike">
                        <a:solidFill>
                          <a:srgbClr val="000000"/>
                        </a:solidFill>
                        <a:effectLst/>
                        <a:latin typeface="Calibr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fr-FR" sz="600" b="0" i="0" u="none" strike="noStrike">
                        <a:solidFill>
                          <a:srgbClr val="000000"/>
                        </a:solidFill>
                        <a:effectLst/>
                        <a:latin typeface="Calibri"/>
                      </a:endParaRP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dirty="0">
                          <a:solidFill>
                            <a:srgbClr val="000000"/>
                          </a:solidFill>
                          <a:effectLst/>
                          <a:latin typeface="Calibri"/>
                        </a:rPr>
                        <a:t>JANVIER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fr-FR" sz="900" b="1" i="0" u="none" strike="noStrike">
                          <a:solidFill>
                            <a:srgbClr val="000000"/>
                          </a:solidFill>
                          <a:effectLst/>
                          <a:latin typeface="Calibri"/>
                        </a:rPr>
                        <a:t>FEVRIER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fr-FR" sz="900" b="1" i="0" u="none" strike="noStrike">
                          <a:solidFill>
                            <a:srgbClr val="000000"/>
                          </a:solidFill>
                          <a:effectLst/>
                          <a:latin typeface="Calibri"/>
                        </a:rPr>
                        <a:t>MARS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fr-FR" sz="900" b="1" i="0" u="none" strike="noStrike">
                          <a:solidFill>
                            <a:srgbClr val="000000"/>
                          </a:solidFill>
                          <a:effectLst/>
                          <a:latin typeface="Calibri"/>
                        </a:rPr>
                        <a:t>AVRIL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effectLst/>
                          <a:latin typeface="Calibri"/>
                        </a:rPr>
                        <a:t>MAI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effectLst/>
                          <a:latin typeface="Calibri"/>
                        </a:rPr>
                        <a:t>JUIN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effectLst/>
                          <a:latin typeface="Calibri"/>
                        </a:rPr>
                        <a:t>JUILLET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dirty="0">
                          <a:solidFill>
                            <a:srgbClr val="000000"/>
                          </a:solidFill>
                          <a:effectLst/>
                          <a:latin typeface="Calibri"/>
                        </a:rPr>
                        <a:t>AOÛT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effectLst/>
                          <a:latin typeface="Calibri"/>
                        </a:rPr>
                        <a:t>SEPTEMBRE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effectLst/>
                          <a:latin typeface="Calibri"/>
                        </a:rPr>
                        <a:t>OCTOBRE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effectLst/>
                          <a:latin typeface="Calibri"/>
                        </a:rPr>
                        <a:t>NOVEMBRE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effectLst/>
                          <a:latin typeface="Calibri"/>
                        </a:rPr>
                        <a:t>DÉCEMBRE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810">
                <a:tc rowSpan="20">
                  <a:txBody>
                    <a:bodyPr/>
                    <a:lstStyle/>
                    <a:p>
                      <a:pPr algn="ctr" fontAlgn="ctr"/>
                      <a:r>
                        <a:rPr lang="fr-FR" sz="900" b="1" i="0" u="none" strike="noStrike" dirty="0">
                          <a:solidFill>
                            <a:srgbClr val="000000"/>
                          </a:solidFill>
                          <a:effectLst/>
                          <a:latin typeface="Calibri"/>
                        </a:rPr>
                        <a:t>DEPENSES</a:t>
                      </a:r>
                    </a:p>
                  </a:txBody>
                  <a:tcPr marL="0" marR="0" marT="0" marB="0" vert="wordArt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Salaires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8 646 592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9 360 484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8 </a:t>
                      </a:r>
                      <a:r>
                        <a:rPr lang="fr-FR" sz="900" b="1" i="0" u="none" strike="noStrike" dirty="0">
                          <a:solidFill>
                            <a:srgbClr val="000000"/>
                          </a:solidFill>
                          <a:effectLst/>
                          <a:latin typeface="Calibri"/>
                        </a:rPr>
                        <a:t>944 306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9 366 102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9 333 128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9 938 014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1" i="0" u="none" strike="noStrike" dirty="0" smtClean="0">
                          <a:solidFill>
                            <a:srgbClr val="000000"/>
                          </a:solidFill>
                          <a:effectLst/>
                          <a:latin typeface="Calibri"/>
                        </a:rPr>
                        <a:t>10 </a:t>
                      </a:r>
                      <a:r>
                        <a:rPr lang="fr-FR" sz="900" b="1" i="0" u="none" strike="noStrike" dirty="0">
                          <a:solidFill>
                            <a:srgbClr val="000000"/>
                          </a:solidFill>
                          <a:effectLst/>
                          <a:latin typeface="Calibri"/>
                        </a:rPr>
                        <a:t>404 561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10 </a:t>
                      </a:r>
                      <a:r>
                        <a:rPr lang="fr-FR" sz="900" b="1" i="0" u="none" strike="noStrike" dirty="0">
                          <a:solidFill>
                            <a:srgbClr val="000000"/>
                          </a:solidFill>
                          <a:effectLst/>
                          <a:latin typeface="Calibri"/>
                        </a:rPr>
                        <a:t>913 223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 </a:t>
                      </a:r>
                      <a:r>
                        <a:rPr lang="fr-FR" sz="900" b="1" i="0" u="none" strike="noStrike" dirty="0">
                          <a:solidFill>
                            <a:srgbClr val="000000"/>
                          </a:solidFill>
                          <a:effectLst/>
                          <a:latin typeface="Calibri"/>
                        </a:rPr>
                        <a:t>9 173 560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8 </a:t>
                      </a:r>
                      <a:r>
                        <a:rPr lang="fr-FR" sz="900" b="1" i="0" u="none" strike="noStrike" dirty="0">
                          <a:solidFill>
                            <a:srgbClr val="000000"/>
                          </a:solidFill>
                          <a:effectLst/>
                          <a:latin typeface="Calibri"/>
                        </a:rPr>
                        <a:t>255 165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8 </a:t>
                      </a:r>
                      <a:r>
                        <a:rPr lang="fr-FR" sz="900" b="1" i="0" u="none" strike="noStrike" dirty="0">
                          <a:solidFill>
                            <a:srgbClr val="000000"/>
                          </a:solidFill>
                          <a:effectLst/>
                          <a:latin typeface="Calibri"/>
                        </a:rPr>
                        <a:t>852 769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fr-FR" sz="900" b="1" i="0" u="none" strike="noStrike" dirty="0">
                          <a:solidFill>
                            <a:srgbClr val="000000"/>
                          </a:solidFill>
                          <a:effectLst/>
                          <a:latin typeface="Calibri"/>
                        </a:rPr>
                        <a:t> </a:t>
                      </a:r>
                      <a:r>
                        <a:rPr lang="fr-FR" sz="900" b="1" i="0" u="none" strike="noStrike" dirty="0" smtClean="0">
                          <a:solidFill>
                            <a:srgbClr val="000000"/>
                          </a:solidFill>
                          <a:effectLst/>
                          <a:latin typeface="Calibri"/>
                        </a:rPr>
                        <a:t>9 </a:t>
                      </a:r>
                      <a:r>
                        <a:rPr lang="fr-FR" sz="900" b="1" i="0" u="none" strike="noStrike" dirty="0">
                          <a:solidFill>
                            <a:srgbClr val="000000"/>
                          </a:solidFill>
                          <a:effectLst/>
                          <a:latin typeface="Calibri"/>
                        </a:rPr>
                        <a:t>490 277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35810">
                <a:tc vMerge="1">
                  <a:txBody>
                    <a:bodyPr/>
                    <a:lstStyle/>
                    <a:p>
                      <a:endParaRPr lang="fr-FR"/>
                    </a:p>
                  </a:txBody>
                  <a:tcPr/>
                </a:tc>
                <a:tc>
                  <a:txBody>
                    <a:bodyPr/>
                    <a:lstStyle/>
                    <a:p>
                      <a:pPr algn="l" fontAlgn="ctr"/>
                      <a:r>
                        <a:rPr lang="fr-FR" sz="900" b="0" i="0" u="none" strike="noStrike" dirty="0">
                          <a:solidFill>
                            <a:srgbClr val="000000"/>
                          </a:solidFill>
                          <a:effectLst/>
                          <a:latin typeface="Calibri"/>
                        </a:rPr>
                        <a:t>Investissements / 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a:solidFill>
                            <a:srgbClr val="000000"/>
                          </a:solidFill>
                          <a:effectLst/>
                          <a:latin typeface="Calibri"/>
                        </a:rPr>
                        <a:t>            52 279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52 279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52 </a:t>
                      </a:r>
                      <a:r>
                        <a:rPr lang="fr-FR" sz="900" b="0" i="0" u="none" strike="noStrike" dirty="0">
                          <a:solidFill>
                            <a:srgbClr val="000000"/>
                          </a:solidFill>
                          <a:effectLst/>
                          <a:latin typeface="Calibri"/>
                        </a:rPr>
                        <a:t>279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a:solidFill>
                            <a:srgbClr val="000000"/>
                          </a:solidFill>
                          <a:effectLst/>
                          <a:latin typeface="Calibri"/>
                        </a:rPr>
                        <a:t>            52 279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52 279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52 279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52 279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52 279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52 279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235810">
                <a:tc vMerge="1">
                  <a:txBody>
                    <a:bodyPr/>
                    <a:lstStyle/>
                    <a:p>
                      <a:endParaRPr lang="fr-FR"/>
                    </a:p>
                  </a:txBody>
                  <a:tcPr/>
                </a:tc>
                <a:tc>
                  <a:txBody>
                    <a:bodyPr/>
                    <a:lstStyle/>
                    <a:p>
                      <a:pPr algn="l" fontAlgn="ctr"/>
                      <a:r>
                        <a:rPr lang="fr-FR" sz="900" b="0" i="0" u="none" strike="noStrike" dirty="0">
                          <a:solidFill>
                            <a:srgbClr val="000000"/>
                          </a:solidFill>
                          <a:effectLst/>
                          <a:latin typeface="Calibri"/>
                        </a:rPr>
                        <a:t>Fonctionnement / 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a:solidFill>
                            <a:srgbClr val="000000"/>
                          </a:solidFill>
                          <a:effectLst/>
                          <a:latin typeface="Calibri"/>
                        </a:rPr>
                        <a:t>          342 944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342 </a:t>
                      </a:r>
                      <a:r>
                        <a:rPr lang="fr-FR" sz="900" b="0" i="0" u="none" strike="noStrike" dirty="0">
                          <a:solidFill>
                            <a:srgbClr val="000000"/>
                          </a:solidFill>
                          <a:effectLst/>
                          <a:latin typeface="Calibri"/>
                        </a:rPr>
                        <a:t>944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342 </a:t>
                      </a:r>
                      <a:r>
                        <a:rPr lang="fr-FR" sz="900" b="0" i="0" u="none" strike="noStrike" dirty="0">
                          <a:solidFill>
                            <a:srgbClr val="000000"/>
                          </a:solidFill>
                          <a:effectLst/>
                          <a:latin typeface="Calibri"/>
                        </a:rPr>
                        <a:t>944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a:solidFill>
                            <a:srgbClr val="000000"/>
                          </a:solidFill>
                          <a:effectLst/>
                          <a:latin typeface="Calibri"/>
                        </a:rPr>
                        <a:t>          342 944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342 </a:t>
                      </a:r>
                      <a:r>
                        <a:rPr lang="fr-FR" sz="900" b="0" i="0" u="none" strike="noStrike" dirty="0">
                          <a:solidFill>
                            <a:srgbClr val="000000"/>
                          </a:solidFill>
                          <a:effectLst/>
                          <a:latin typeface="Calibri"/>
                        </a:rPr>
                        <a:t>944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342 944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342 944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342 944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342 </a:t>
                      </a:r>
                      <a:r>
                        <a:rPr lang="fr-FR" sz="900" b="0" i="0" u="none" strike="noStrike" dirty="0">
                          <a:solidFill>
                            <a:srgbClr val="000000"/>
                          </a:solidFill>
                          <a:effectLst/>
                          <a:latin typeface="Calibri"/>
                        </a:rPr>
                        <a:t>944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6666">
                <a:tc vMerge="1">
                  <a:txBody>
                    <a:bodyPr/>
                    <a:lstStyle/>
                    <a:p>
                      <a:endParaRPr lang="fr-FR"/>
                    </a:p>
                  </a:txBody>
                  <a:tcPr/>
                </a:tc>
                <a:tc>
                  <a:txBody>
                    <a:bodyPr/>
                    <a:lstStyle/>
                    <a:p>
                      <a:pPr algn="l" fontAlgn="ctr"/>
                      <a:r>
                        <a:rPr lang="fr-FR" sz="900" b="0" i="0" u="none" strike="noStrike" dirty="0">
                          <a:solidFill>
                            <a:srgbClr val="000000"/>
                          </a:solidFill>
                          <a:effectLst/>
                          <a:latin typeface="Calibri"/>
                        </a:rPr>
                        <a:t>Dépenses (FBL5N)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fr-FR" sz="900" b="1"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1 564 030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fr-FR" sz="900" b="1"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fr-FR" sz="900" b="1"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fr-FR" sz="900" b="1"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fr-FR" sz="900" b="1"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fr-FR" sz="900" b="1"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fr-FR" sz="900" b="1"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fr-FR" sz="900" b="1"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l" fontAlgn="ctr"/>
                      <a:r>
                        <a:rPr lang="fr-FR" sz="900" b="1"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144016">
                <a:tc vMerge="1">
                  <a:txBody>
                    <a:bodyPr/>
                    <a:lstStyle/>
                    <a:p>
                      <a:endParaRPr lang="fr-FR"/>
                    </a:p>
                  </a:txBody>
                  <a:tcPr/>
                </a:tc>
                <a:tc>
                  <a:txBody>
                    <a:bodyPr/>
                    <a:lstStyle/>
                    <a:p>
                      <a:pPr algn="l" fontAlgn="ctr"/>
                      <a:r>
                        <a:rPr lang="fr-FR" sz="900" b="0" i="0" u="none" strike="noStrike" dirty="0">
                          <a:solidFill>
                            <a:srgbClr val="000000"/>
                          </a:solidFill>
                          <a:effectLst/>
                          <a:latin typeface="Calibri"/>
                        </a:rPr>
                        <a:t>Projet </a:t>
                      </a:r>
                      <a:r>
                        <a:rPr lang="fr-FR" sz="900" b="0" i="0" u="none" strike="noStrike" dirty="0" smtClean="0">
                          <a:solidFill>
                            <a:srgbClr val="000000"/>
                          </a:solidFill>
                          <a:effectLst/>
                          <a:latin typeface="Calibri"/>
                        </a:rPr>
                        <a:t>X</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900" b="0" i="0" u="none" strike="noStrike">
                          <a:solidFill>
                            <a:srgbClr val="000000"/>
                          </a:solidFill>
                          <a:effectLst/>
                          <a:latin typeface="Calibri"/>
                        </a:rPr>
                        <a:t>          506 319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900" b="0" i="0" u="none" strike="noStrike" dirty="0" smtClean="0">
                          <a:solidFill>
                            <a:srgbClr val="000000"/>
                          </a:solidFill>
                          <a:effectLst/>
                          <a:latin typeface="Calibri"/>
                        </a:rPr>
                        <a:t>1 </a:t>
                      </a:r>
                      <a:r>
                        <a:rPr lang="fr-FR" sz="900" b="0" i="0" u="none" strike="noStrike" dirty="0">
                          <a:solidFill>
                            <a:srgbClr val="000000"/>
                          </a:solidFill>
                          <a:effectLst/>
                          <a:latin typeface="Calibri"/>
                        </a:rPr>
                        <a:t>306 319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r>
              <a:tr h="154280">
                <a:tc vMerge="1">
                  <a:txBody>
                    <a:bodyPr/>
                    <a:lstStyle/>
                    <a:p>
                      <a:endParaRPr lang="fr-FR"/>
                    </a:p>
                  </a:txBody>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fr-FR" sz="900" b="0" i="0" u="none" strike="noStrike" dirty="0">
                          <a:solidFill>
                            <a:schemeClr val="bg1"/>
                          </a:solidFill>
                          <a:effectLst/>
                          <a:latin typeface="Calibri"/>
                        </a:rPr>
                        <a:t>         </a:t>
                      </a:r>
                      <a:r>
                        <a:rPr lang="fr-FR" sz="900" b="0" i="0" u="none" strike="noStrike" dirty="0" smtClean="0">
                          <a:solidFill>
                            <a:schemeClr val="bg1"/>
                          </a:solidFill>
                          <a:effectLst/>
                          <a:latin typeface="Calibri"/>
                        </a:rPr>
                        <a:t>49 </a:t>
                      </a:r>
                      <a:r>
                        <a:rPr lang="fr-FR" sz="900" b="0" i="0" u="none" strike="noStrike" dirty="0">
                          <a:solidFill>
                            <a:schemeClr val="bg1"/>
                          </a:solidFill>
                          <a:effectLst/>
                          <a:latin typeface="Calibri"/>
                        </a:rPr>
                        <a:t>063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fr-FR" sz="900" b="0" i="0" u="none" strike="noStrike" dirty="0">
                          <a:solidFill>
                            <a:schemeClr val="bg1"/>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9966"/>
                    </a:solidFill>
                  </a:tcPr>
                </a:tc>
              </a:tr>
              <a:tr h="139101">
                <a:tc vMerge="1">
                  <a:txBody>
                    <a:bodyPr/>
                    <a:lstStyle/>
                    <a:p>
                      <a:endParaRPr lang="fr-FR"/>
                    </a:p>
                  </a:txBody>
                  <a:tcPr/>
                </a:tc>
                <a:tc>
                  <a:txBody>
                    <a:bodyPr/>
                    <a:lstStyle/>
                    <a:p>
                      <a:pPr algn="l" fontAlgn="ctr"/>
                      <a:r>
                        <a:rPr lang="fr-FR" sz="900" b="0" i="0" u="none" strike="noStrike" dirty="0" smtClean="0">
                          <a:solidFill>
                            <a:srgbClr val="000000"/>
                          </a:solidFill>
                          <a:effectLst/>
                          <a:latin typeface="Calibri"/>
                        </a:rPr>
                        <a:t>Contrat Z</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615 000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r>
              <a:tr h="139101">
                <a:tc vMerge="1">
                  <a:txBody>
                    <a:bodyPr/>
                    <a:lstStyle/>
                    <a:p>
                      <a:endParaRPr lang="fr-FR"/>
                    </a:p>
                  </a:txBody>
                  <a:tcPr/>
                </a:tc>
                <a:tc>
                  <a:txBody>
                    <a:bodyPr/>
                    <a:lstStyle/>
                    <a:p>
                      <a:pPr algn="l" fontAlgn="ctr"/>
                      <a:r>
                        <a:rPr lang="fr-FR" sz="900" b="0" i="0" u="none" strike="noStrike" dirty="0" smtClean="0">
                          <a:solidFill>
                            <a:srgbClr val="000000"/>
                          </a:solidFill>
                          <a:effectLst/>
                          <a:latin typeface="Calibri"/>
                        </a:rPr>
                        <a:t>Contrat</a:t>
                      </a:r>
                      <a:r>
                        <a:rPr lang="fr-FR" sz="900" b="0" i="0" u="none" strike="noStrike" baseline="0" dirty="0" smtClean="0">
                          <a:solidFill>
                            <a:srgbClr val="000000"/>
                          </a:solidFill>
                          <a:effectLst/>
                          <a:latin typeface="Calibri"/>
                        </a:rPr>
                        <a:t> Y</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245 000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r>
              <a:tr h="235810">
                <a:tc vMerge="1">
                  <a:txBody>
                    <a:bodyPr/>
                    <a:lstStyle/>
                    <a:p>
                      <a:endParaRPr lang="fr-FR"/>
                    </a:p>
                  </a:txBody>
                  <a:tcPr/>
                </a:tc>
                <a:tc>
                  <a:txBody>
                    <a:bodyPr/>
                    <a:lstStyle/>
                    <a:p>
                      <a:pPr algn="l" fontAlgn="ctr"/>
                      <a:r>
                        <a:rPr lang="fr-FR" sz="900" b="0" i="0" u="none" strike="noStrike" dirty="0">
                          <a:solidFill>
                            <a:srgbClr val="000000"/>
                          </a:solidFill>
                          <a:effectLst/>
                          <a:latin typeface="Calibri"/>
                        </a:rPr>
                        <a:t>1er équipement UFR </a:t>
                      </a:r>
                      <a:r>
                        <a:rPr lang="fr-FR" sz="900" b="0" i="0" u="none" strike="noStrike" dirty="0" smtClean="0">
                          <a:solidFill>
                            <a:srgbClr val="000000"/>
                          </a:solidFill>
                          <a:effectLst/>
                          <a:latin typeface="Calibri"/>
                        </a:rPr>
                        <a:t>M</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83 424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r>
              <a:tr h="235810">
                <a:tc vMerge="1">
                  <a:txBody>
                    <a:bodyPr/>
                    <a:lstStyle/>
                    <a:p>
                      <a:endParaRPr lang="fr-FR"/>
                    </a:p>
                  </a:txBody>
                  <a:tcPr/>
                </a:tc>
                <a:tc>
                  <a:txBody>
                    <a:bodyPr/>
                    <a:lstStyle/>
                    <a:p>
                      <a:pPr algn="l" fontAlgn="ctr"/>
                      <a:r>
                        <a:rPr lang="fr-FR" sz="900" b="0" i="0" u="none" strike="noStrike" dirty="0">
                          <a:solidFill>
                            <a:srgbClr val="000000"/>
                          </a:solidFill>
                          <a:effectLst/>
                          <a:latin typeface="Calibri"/>
                        </a:rPr>
                        <a:t>Échéance PPP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977 078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977 863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dirty="0">
                          <a:solidFill>
                            <a:srgbClr val="000000"/>
                          </a:solidFill>
                          <a:effectLst/>
                          <a:latin typeface="Calibri"/>
                        </a:rPr>
                        <a:t>       </a:t>
                      </a:r>
                      <a:r>
                        <a:rPr lang="fr-FR" sz="900" b="0" i="1" u="none" strike="noStrike" dirty="0" smtClean="0">
                          <a:solidFill>
                            <a:srgbClr val="000000"/>
                          </a:solidFill>
                          <a:effectLst/>
                          <a:latin typeface="Calibri"/>
                        </a:rPr>
                        <a:t> </a:t>
                      </a:r>
                      <a:r>
                        <a:rPr lang="fr-FR" sz="900" b="0" i="1" u="none" strike="noStrike" dirty="0">
                          <a:solidFill>
                            <a:srgbClr val="000000"/>
                          </a:solidFill>
                          <a:effectLst/>
                          <a:latin typeface="Calibri"/>
                        </a:rPr>
                        <a:t>991 653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c>
                  <a:txBody>
                    <a:bodyPr/>
                    <a:lstStyle/>
                    <a:p>
                      <a:pPr algn="l" fontAlgn="ctr"/>
                      <a:r>
                        <a:rPr lang="fr-FR" sz="900" b="0" i="1" u="none" strike="noStrike" dirty="0">
                          <a:solidFill>
                            <a:srgbClr val="000000"/>
                          </a:solidFill>
                          <a:effectLst/>
                          <a:latin typeface="Calibri"/>
                        </a:rPr>
                        <a:t>     </a:t>
                      </a:r>
                      <a:r>
                        <a:rPr lang="fr-FR" sz="900" b="0" i="1" u="none" strike="noStrike" dirty="0" smtClean="0">
                          <a:solidFill>
                            <a:srgbClr val="000000"/>
                          </a:solidFill>
                          <a:effectLst/>
                          <a:latin typeface="Calibri"/>
                        </a:rPr>
                        <a:t>991 </a:t>
                      </a:r>
                      <a:r>
                        <a:rPr lang="fr-FR" sz="900" b="0" i="1" u="none" strike="noStrike" dirty="0">
                          <a:solidFill>
                            <a:srgbClr val="000000"/>
                          </a:solidFill>
                          <a:effectLst/>
                          <a:latin typeface="Calibri"/>
                        </a:rPr>
                        <a:t>356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6600"/>
                    </a:solidFill>
                  </a:tcPr>
                </a:tc>
              </a:tr>
              <a:tr h="235810">
                <a:tc vMerge="1">
                  <a:txBody>
                    <a:bodyPr/>
                    <a:lstStyle/>
                    <a:p>
                      <a:endParaRPr lang="fr-FR"/>
                    </a:p>
                  </a:txBody>
                  <a:tcPr/>
                </a:tc>
                <a:tc>
                  <a:txBody>
                    <a:bodyPr/>
                    <a:lstStyle/>
                    <a:p>
                      <a:pPr algn="l" fontAlgn="ctr"/>
                      <a:r>
                        <a:rPr lang="fr-FR" sz="900" b="0" i="0" u="none" strike="noStrike" dirty="0">
                          <a:solidFill>
                            <a:srgbClr val="000000"/>
                          </a:solidFill>
                          <a:effectLst/>
                          <a:latin typeface="Calibri"/>
                        </a:rPr>
                        <a:t>1er </a:t>
                      </a:r>
                      <a:r>
                        <a:rPr lang="fr-FR" sz="900" b="0" i="0" u="none" strike="noStrike" dirty="0" smtClean="0">
                          <a:solidFill>
                            <a:srgbClr val="000000"/>
                          </a:solidFill>
                          <a:effectLst/>
                          <a:latin typeface="Calibri"/>
                        </a:rPr>
                        <a:t>équipement IUT</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ctr"/>
                      <a:r>
                        <a:rPr lang="fr-FR" sz="900" b="0" i="0" u="none" strike="noStrike">
                          <a:solidFill>
                            <a:srgbClr val="000000"/>
                          </a:solidFill>
                          <a:effectLst/>
                          <a:latin typeface="Calibri"/>
                        </a:rPr>
                        <a:t>          140 000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r>
              <a:tr h="235810">
                <a:tc vMerge="1">
                  <a:txBody>
                    <a:bodyPr/>
                    <a:lstStyle/>
                    <a:p>
                      <a:endParaRPr lang="fr-FR"/>
                    </a:p>
                  </a:txBody>
                  <a:tcPr/>
                </a:tc>
                <a:tc>
                  <a:txBody>
                    <a:bodyPr/>
                    <a:lstStyle/>
                    <a:p>
                      <a:pPr algn="l" fontAlgn="ctr"/>
                      <a:r>
                        <a:rPr lang="fr-FR" sz="900" b="0" i="0" u="none" strike="noStrike" dirty="0">
                          <a:solidFill>
                            <a:srgbClr val="000000"/>
                          </a:solidFill>
                          <a:effectLst/>
                          <a:latin typeface="Calibri"/>
                        </a:rPr>
                        <a:t>Bourse DRI + autres aides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59 825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a:rPr>
                        <a:t>             36 925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a:rPr>
                        <a:t>            25 000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3 000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45 000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a:rPr>
                        <a:t>            35 000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a:rPr>
                        <a:t>                        -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100 </a:t>
                      </a:r>
                      <a:r>
                        <a:rPr lang="fr-FR" sz="900" b="0" i="0" u="none" strike="noStrike" dirty="0">
                          <a:solidFill>
                            <a:srgbClr val="000000"/>
                          </a:solidFill>
                          <a:effectLst/>
                          <a:latin typeface="Calibri"/>
                        </a:rPr>
                        <a:t>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60 000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35810">
                <a:tc vMerge="1">
                  <a:txBody>
                    <a:bodyPr/>
                    <a:lstStyle/>
                    <a:p>
                      <a:endParaRPr lang="fr-FR"/>
                    </a:p>
                  </a:txBody>
                  <a:tcPr/>
                </a:tc>
                <a:tc>
                  <a:txBody>
                    <a:bodyPr/>
                    <a:lstStyle/>
                    <a:p>
                      <a:pPr algn="l" fontAlgn="ctr"/>
                      <a:r>
                        <a:rPr lang="fr-FR" sz="900" b="0" i="0" u="none" strike="noStrike" dirty="0" err="1">
                          <a:solidFill>
                            <a:srgbClr val="000000"/>
                          </a:solidFill>
                          <a:effectLst/>
                          <a:latin typeface="Calibri"/>
                        </a:rPr>
                        <a:t>Prél</a:t>
                      </a:r>
                      <a:r>
                        <a:rPr lang="fr-FR" sz="900" b="0" i="0" u="none" strike="noStrike" dirty="0">
                          <a:solidFill>
                            <a:srgbClr val="000000"/>
                          </a:solidFill>
                          <a:effectLst/>
                          <a:latin typeface="Calibri"/>
                        </a:rPr>
                        <a:t>. EDF / </a:t>
                      </a:r>
                      <a:r>
                        <a:rPr lang="fr-FR" sz="900" b="0" i="0" u="none" strike="noStrike" dirty="0" smtClean="0">
                          <a:solidFill>
                            <a:srgbClr val="000000"/>
                          </a:solidFill>
                          <a:effectLst/>
                          <a:latin typeface="Calibri"/>
                        </a:rPr>
                        <a:t>GDF</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313 753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392 975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a:rPr>
                        <a:t>          342 594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a:rPr>
                        <a:t>          354 267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225 263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158 </a:t>
                      </a:r>
                      <a:r>
                        <a:rPr lang="fr-FR" sz="900" b="0" i="0" u="none" strike="noStrike" dirty="0">
                          <a:solidFill>
                            <a:srgbClr val="000000"/>
                          </a:solidFill>
                          <a:effectLst/>
                          <a:latin typeface="Calibri"/>
                        </a:rPr>
                        <a:t>618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a:solidFill>
                            <a:srgbClr val="000000"/>
                          </a:solidFill>
                          <a:effectLst/>
                          <a:latin typeface="Calibri"/>
                        </a:rPr>
                        <a:t>          105 912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98 </a:t>
                      </a:r>
                      <a:r>
                        <a:rPr lang="fr-FR" sz="900" b="0" i="0" u="none" strike="noStrike" dirty="0">
                          <a:solidFill>
                            <a:srgbClr val="000000"/>
                          </a:solidFill>
                          <a:effectLst/>
                          <a:latin typeface="Calibri"/>
                        </a:rPr>
                        <a:t>867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94 </a:t>
                      </a:r>
                      <a:r>
                        <a:rPr lang="fr-FR" sz="900" b="0" i="0" u="none" strike="noStrike" dirty="0">
                          <a:solidFill>
                            <a:srgbClr val="000000"/>
                          </a:solidFill>
                          <a:effectLst/>
                          <a:latin typeface="Calibri"/>
                        </a:rPr>
                        <a:t>359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119 793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161 718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274 575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83656">
                <a:tc vMerge="1">
                  <a:txBody>
                    <a:bodyPr/>
                    <a:lstStyle/>
                    <a:p>
                      <a:endParaRPr lang="fr-FR"/>
                    </a:p>
                  </a:txBody>
                  <a:tcPr/>
                </a:tc>
                <a:tc>
                  <a:txBody>
                    <a:bodyPr/>
                    <a:lstStyle/>
                    <a:p>
                      <a:pPr algn="l" fontAlgn="ctr"/>
                      <a:r>
                        <a:rPr lang="fr-FR" sz="900" b="0" i="0" u="none" strike="noStrike" dirty="0" smtClean="0">
                          <a:solidFill>
                            <a:srgbClr val="000000"/>
                          </a:solidFill>
                          <a:effectLst/>
                          <a:latin typeface="Calibri"/>
                        </a:rPr>
                        <a:t>Loyer/PPP</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dirty="0">
                          <a:solidFill>
                            <a:srgbClr val="000000"/>
                          </a:solidFill>
                          <a:effectLst/>
                          <a:latin typeface="Calibri"/>
                        </a:rPr>
                        <a:t>    </a:t>
                      </a:r>
                      <a:r>
                        <a:rPr lang="fr-FR" sz="900" b="0" i="1" u="none" strike="noStrike" dirty="0" smtClean="0">
                          <a:solidFill>
                            <a:srgbClr val="000000"/>
                          </a:solidFill>
                          <a:effectLst/>
                          <a:latin typeface="Calibri"/>
                        </a:rPr>
                        <a:t> </a:t>
                      </a:r>
                      <a:r>
                        <a:rPr lang="fr-FR" sz="900" b="0" i="1" u="none" strike="noStrike" dirty="0">
                          <a:solidFill>
                            <a:srgbClr val="000000"/>
                          </a:solidFill>
                          <a:effectLst/>
                          <a:latin typeface="Calibri"/>
                        </a:rPr>
                        <a:t>706 592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dirty="0">
                          <a:solidFill>
                            <a:srgbClr val="000000"/>
                          </a:solidFill>
                          <a:effectLst/>
                          <a:latin typeface="Calibri"/>
                        </a:rPr>
                        <a:t>  </a:t>
                      </a:r>
                      <a:r>
                        <a:rPr lang="fr-FR" sz="900" b="0" i="1" u="none" strike="noStrike" dirty="0" smtClean="0">
                          <a:solidFill>
                            <a:srgbClr val="000000"/>
                          </a:solidFill>
                          <a:effectLst/>
                          <a:latin typeface="Calibri"/>
                        </a:rPr>
                        <a:t>1 </a:t>
                      </a:r>
                      <a:r>
                        <a:rPr lang="fr-FR" sz="900" b="0" i="1" u="none" strike="noStrike" dirty="0">
                          <a:solidFill>
                            <a:srgbClr val="000000"/>
                          </a:solidFill>
                          <a:effectLst/>
                          <a:latin typeface="Calibri"/>
                        </a:rPr>
                        <a:t>044 070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dirty="0">
                          <a:solidFill>
                            <a:srgbClr val="000000"/>
                          </a:solidFill>
                          <a:effectLst/>
                          <a:latin typeface="Calibri"/>
                        </a:rPr>
                        <a:t> </a:t>
                      </a:r>
                      <a:r>
                        <a:rPr lang="fr-FR" sz="900" b="0" i="1" u="none" strike="noStrike" dirty="0" smtClean="0">
                          <a:solidFill>
                            <a:srgbClr val="000000"/>
                          </a:solidFill>
                          <a:effectLst/>
                          <a:latin typeface="Calibri"/>
                        </a:rPr>
                        <a:t> </a:t>
                      </a:r>
                      <a:r>
                        <a:rPr lang="fr-FR" sz="900" b="0" i="1" u="none" strike="noStrike" dirty="0">
                          <a:solidFill>
                            <a:srgbClr val="000000"/>
                          </a:solidFill>
                          <a:effectLst/>
                          <a:latin typeface="Calibri"/>
                        </a:rPr>
                        <a:t>1 044 070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dirty="0">
                          <a:solidFill>
                            <a:srgbClr val="000000"/>
                          </a:solidFill>
                          <a:effectLst/>
                          <a:latin typeface="Calibri"/>
                        </a:rPr>
                        <a:t>     </a:t>
                      </a:r>
                      <a:r>
                        <a:rPr lang="fr-FR" sz="900" b="0" i="1" u="none" strike="noStrike" dirty="0" smtClean="0">
                          <a:solidFill>
                            <a:srgbClr val="000000"/>
                          </a:solidFill>
                          <a:effectLst/>
                          <a:latin typeface="Calibri"/>
                        </a:rPr>
                        <a:t> </a:t>
                      </a:r>
                      <a:r>
                        <a:rPr lang="fr-FR" sz="900" b="0" i="1" u="none" strike="noStrike" dirty="0">
                          <a:solidFill>
                            <a:srgbClr val="000000"/>
                          </a:solidFill>
                          <a:effectLst/>
                          <a:latin typeface="Calibri"/>
                        </a:rPr>
                        <a:t>760 401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r>
              <a:tr h="238458">
                <a:tc vMerge="1">
                  <a:txBody>
                    <a:bodyPr/>
                    <a:lstStyle/>
                    <a:p>
                      <a:endParaRPr lang="fr-FR"/>
                    </a:p>
                  </a:txBody>
                  <a:tcPr/>
                </a:tc>
                <a:tc>
                  <a:txBody>
                    <a:bodyPr/>
                    <a:lstStyle/>
                    <a:p>
                      <a:pPr algn="l" fontAlgn="ctr"/>
                      <a:r>
                        <a:rPr lang="fr-FR" sz="900" b="0" i="0" u="none" strike="noStrike" dirty="0" smtClean="0">
                          <a:solidFill>
                            <a:srgbClr val="000000"/>
                          </a:solidFill>
                          <a:effectLst/>
                          <a:latin typeface="Calibri"/>
                        </a:rPr>
                        <a:t>Maintenance </a:t>
                      </a:r>
                      <a:r>
                        <a:rPr lang="fr-FR" sz="900" b="0" i="0" u="none" strike="noStrike" dirty="0">
                          <a:solidFill>
                            <a:srgbClr val="000000"/>
                          </a:solidFill>
                          <a:effectLst/>
                          <a:latin typeface="Calibri"/>
                        </a:rPr>
                        <a:t>- Nettoyage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dirty="0">
                          <a:solidFill>
                            <a:srgbClr val="000000"/>
                          </a:solidFill>
                          <a:effectLst/>
                          <a:latin typeface="Calibri"/>
                        </a:rPr>
                        <a:t>        </a:t>
                      </a:r>
                      <a:r>
                        <a:rPr lang="fr-FR" sz="900" b="0" i="1" u="none" strike="noStrike" dirty="0" smtClean="0">
                          <a:solidFill>
                            <a:srgbClr val="000000"/>
                          </a:solidFill>
                          <a:effectLst/>
                          <a:latin typeface="Calibri"/>
                        </a:rPr>
                        <a:t> </a:t>
                      </a:r>
                      <a:r>
                        <a:rPr lang="fr-FR" sz="900" b="0" i="1" u="none" strike="noStrike" dirty="0">
                          <a:solidFill>
                            <a:srgbClr val="000000"/>
                          </a:solidFill>
                          <a:effectLst/>
                          <a:latin typeface="Calibri"/>
                        </a:rPr>
                        <a:t>46 400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dirty="0">
                          <a:solidFill>
                            <a:srgbClr val="000000"/>
                          </a:solidFill>
                          <a:effectLst/>
                          <a:latin typeface="Calibri"/>
                        </a:rPr>
                        <a:t> </a:t>
                      </a:r>
                      <a:r>
                        <a:rPr lang="fr-FR" sz="900" b="0" i="1" u="none" strike="noStrike" dirty="0" smtClean="0">
                          <a:solidFill>
                            <a:srgbClr val="000000"/>
                          </a:solidFill>
                          <a:effectLst/>
                          <a:latin typeface="Calibri"/>
                        </a:rPr>
                        <a:t> </a:t>
                      </a:r>
                      <a:r>
                        <a:rPr lang="fr-FR" sz="900" b="0" i="1" u="none" strike="noStrike" dirty="0">
                          <a:solidFill>
                            <a:srgbClr val="000000"/>
                          </a:solidFill>
                          <a:effectLst/>
                          <a:latin typeface="Calibri"/>
                        </a:rPr>
                        <a:t>146 900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dirty="0">
                          <a:solidFill>
                            <a:srgbClr val="000000"/>
                          </a:solidFill>
                          <a:effectLst/>
                          <a:latin typeface="Calibri"/>
                        </a:rPr>
                        <a:t>     </a:t>
                      </a:r>
                      <a:r>
                        <a:rPr lang="fr-FR" sz="900" b="0" i="1" u="none" strike="noStrike" dirty="0" smtClean="0">
                          <a:solidFill>
                            <a:srgbClr val="000000"/>
                          </a:solidFill>
                          <a:effectLst/>
                          <a:latin typeface="Calibri"/>
                        </a:rPr>
                        <a:t>146 </a:t>
                      </a:r>
                      <a:r>
                        <a:rPr lang="fr-FR" sz="900" b="0" i="1" u="none" strike="noStrike" dirty="0">
                          <a:solidFill>
                            <a:srgbClr val="000000"/>
                          </a:solidFill>
                          <a:effectLst/>
                          <a:latin typeface="Calibri"/>
                        </a:rPr>
                        <a:t>900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c>
                  <a:txBody>
                    <a:bodyPr/>
                    <a:lstStyle/>
                    <a:p>
                      <a:pPr algn="l" fontAlgn="ctr"/>
                      <a:r>
                        <a:rPr lang="fr-FR" sz="900" b="0" i="1" u="none" strike="noStrike" dirty="0">
                          <a:solidFill>
                            <a:srgbClr val="000000"/>
                          </a:solidFill>
                          <a:effectLst/>
                          <a:latin typeface="Calibri"/>
                        </a:rPr>
                        <a:t>     </a:t>
                      </a:r>
                      <a:r>
                        <a:rPr lang="fr-FR" sz="900" b="0" i="1" u="none" strike="noStrike" dirty="0" smtClean="0">
                          <a:solidFill>
                            <a:srgbClr val="000000"/>
                          </a:solidFill>
                          <a:effectLst/>
                          <a:latin typeface="Calibri"/>
                        </a:rPr>
                        <a:t> </a:t>
                      </a:r>
                      <a:r>
                        <a:rPr lang="fr-FR" sz="900" b="0" i="1" u="none" strike="noStrike" dirty="0">
                          <a:solidFill>
                            <a:srgbClr val="000000"/>
                          </a:solidFill>
                          <a:effectLst/>
                          <a:latin typeface="Calibri"/>
                        </a:rPr>
                        <a:t>146 900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CC00"/>
                    </a:solidFill>
                  </a:tcPr>
                </a:tc>
              </a:tr>
              <a:tr h="139101">
                <a:tc vMerge="1">
                  <a:txBody>
                    <a:bodyPr/>
                    <a:lstStyle/>
                    <a:p>
                      <a:endParaRPr lang="fr-FR"/>
                    </a:p>
                  </a:txBody>
                  <a:tcPr/>
                </a:tc>
                <a:tc>
                  <a:txBody>
                    <a:bodyPr/>
                    <a:lstStyle/>
                    <a:p>
                      <a:pPr algn="l" fontAlgn="ctr"/>
                      <a:r>
                        <a:rPr lang="fr-FR" sz="900" b="0" i="0" u="none" strike="noStrike" dirty="0">
                          <a:solidFill>
                            <a:srgbClr val="000000"/>
                          </a:solidFill>
                          <a:effectLst/>
                          <a:latin typeface="Calibri"/>
                        </a:rPr>
                        <a:t>Divers Marchés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761 549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r>
              <a:tr h="235810">
                <a:tc vMerge="1">
                  <a:txBody>
                    <a:bodyPr/>
                    <a:lstStyle/>
                    <a:p>
                      <a:endParaRPr lang="fr-FR"/>
                    </a:p>
                  </a:txBody>
                  <a:tcPr/>
                </a:tc>
                <a:tc>
                  <a:txBody>
                    <a:bodyPr/>
                    <a:lstStyle/>
                    <a:p>
                      <a:pPr algn="l" fontAlgn="ctr"/>
                      <a:r>
                        <a:rPr lang="fr-FR" sz="900" b="0" i="0" u="none" strike="noStrike" dirty="0" smtClean="0">
                          <a:solidFill>
                            <a:srgbClr val="000000"/>
                          </a:solidFill>
                          <a:effectLst/>
                          <a:latin typeface="Calibri"/>
                        </a:rPr>
                        <a:t>Versement</a:t>
                      </a:r>
                      <a:r>
                        <a:rPr lang="fr-FR" sz="900" b="0" i="0" u="none" strike="noStrike" baseline="0" dirty="0" smtClean="0">
                          <a:solidFill>
                            <a:srgbClr val="000000"/>
                          </a:solidFill>
                          <a:effectLst/>
                          <a:latin typeface="Calibri"/>
                        </a:rPr>
                        <a:t> fondation</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dirty="0">
                          <a:solidFill>
                            <a:srgbClr val="000000"/>
                          </a:solidFill>
                          <a:effectLst/>
                          <a:latin typeface="Calibri"/>
                        </a:rPr>
                        <a:t>      </a:t>
                      </a:r>
                      <a:r>
                        <a:rPr lang="fr-FR" sz="900" b="0" i="1" u="none" strike="noStrike" dirty="0" smtClean="0">
                          <a:solidFill>
                            <a:srgbClr val="000000"/>
                          </a:solidFill>
                          <a:effectLst/>
                          <a:latin typeface="Calibri"/>
                        </a:rPr>
                        <a:t>150 </a:t>
                      </a:r>
                      <a:r>
                        <a:rPr lang="fr-FR" sz="900" b="0" i="1" u="none" strike="noStrike" dirty="0">
                          <a:solidFill>
                            <a:srgbClr val="000000"/>
                          </a:solidFill>
                          <a:effectLst/>
                          <a:latin typeface="Calibri"/>
                        </a:rPr>
                        <a:t>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300 000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c>
                  <a:txBody>
                    <a:bodyPr/>
                    <a:lstStyle/>
                    <a:p>
                      <a:pPr algn="l" fontAlgn="ctr"/>
                      <a:r>
                        <a:rPr lang="fr-FR" sz="900" b="0" i="1"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00"/>
                    </a:solidFill>
                  </a:tcPr>
                </a:tc>
              </a:tr>
              <a:tr h="235810">
                <a:tc vMerge="1">
                  <a:txBody>
                    <a:bodyPr/>
                    <a:lstStyle/>
                    <a:p>
                      <a:endParaRPr lang="fr-FR"/>
                    </a:p>
                  </a:txBody>
                  <a:tcPr/>
                </a:tc>
                <a:tc>
                  <a:txBody>
                    <a:bodyPr/>
                    <a:lstStyle/>
                    <a:p>
                      <a:pPr algn="l" fontAlgn="ctr"/>
                      <a:r>
                        <a:rPr lang="fr-FR" sz="900" b="0" i="0" u="none" strike="noStrike" dirty="0" smtClean="0">
                          <a:solidFill>
                            <a:srgbClr val="000000"/>
                          </a:solidFill>
                          <a:effectLst/>
                          <a:latin typeface="Calibri"/>
                        </a:rPr>
                        <a:t>Reversement</a:t>
                      </a:r>
                      <a:endParaRPr lang="fr-FR" sz="900" b="0" i="0" u="none" strike="noStrike" dirty="0">
                        <a:solidFill>
                          <a:srgbClr val="000000"/>
                        </a:solidFill>
                        <a:effectLst/>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159 881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99CC"/>
                    </a:solidFill>
                  </a:tcPr>
                </a:tc>
              </a:tr>
              <a:tr h="235810">
                <a:tc vMerge="1">
                  <a:txBody>
                    <a:bodyPr/>
                    <a:lstStyle/>
                    <a:p>
                      <a:endParaRPr lang="fr-FR"/>
                    </a:p>
                  </a:txBody>
                  <a:tcPr/>
                </a:tc>
                <a:tc>
                  <a:txBody>
                    <a:bodyPr/>
                    <a:lstStyle/>
                    <a:p>
                      <a:pPr algn="l" fontAlgn="ctr"/>
                      <a:r>
                        <a:rPr lang="fr-FR" sz="900" b="0" i="0" u="none" strike="noStrike" dirty="0">
                          <a:solidFill>
                            <a:srgbClr val="000000"/>
                          </a:solidFill>
                          <a:effectLst/>
                          <a:latin typeface="Calibri"/>
                        </a:rPr>
                        <a:t>Reversement URSSAF</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FF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FF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FF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FF00"/>
                    </a:solidFill>
                  </a:tcPr>
                </a:tc>
                <a:tc>
                  <a:txBody>
                    <a:bodyPr/>
                    <a:lstStyle/>
                    <a:p>
                      <a:pPr algn="l" fontAlgn="ctr"/>
                      <a:r>
                        <a:rPr lang="fr-FR" sz="900" b="0" i="0" u="none" strike="noStrike">
                          <a:solidFill>
                            <a:srgbClr val="000000"/>
                          </a:solidFill>
                          <a:effectLst/>
                          <a:latin typeface="Calibri"/>
                        </a:rPr>
                        <a:t>            74 781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FF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FF00"/>
                    </a:solidFill>
                  </a:tcPr>
                </a:tc>
                <a:tc>
                  <a:txBody>
                    <a:bodyPr/>
                    <a:lstStyle/>
                    <a:p>
                      <a:pPr algn="l" fontAlgn="ctr"/>
                      <a:r>
                        <a:rPr lang="fr-FR" sz="900" b="0" i="0" u="none" strike="noStrike" dirty="0">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FF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FF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FF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FF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FF00"/>
                    </a:solidFill>
                  </a:tcPr>
                </a:tc>
                <a:tc>
                  <a:txBody>
                    <a:bodyPr/>
                    <a:lstStyle/>
                    <a:p>
                      <a:pPr algn="l" fontAlgn="ctr"/>
                      <a:r>
                        <a:rPr lang="fr-FR" sz="900" b="0" i="0" u="none" strike="noStrike">
                          <a:solidFill>
                            <a:srgbClr val="000000"/>
                          </a:solidFill>
                          <a:effectLst/>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FF00"/>
                    </a:solidFill>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1 111 298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FF00"/>
                    </a:solidFill>
                  </a:tcPr>
                </a:tc>
              </a:tr>
              <a:tr h="235810">
                <a:tc vMerge="1">
                  <a:txBody>
                    <a:bodyPr/>
                    <a:lstStyle/>
                    <a:p>
                      <a:endParaRPr lang="fr-FR"/>
                    </a:p>
                  </a:txBody>
                  <a:tcPr/>
                </a:tc>
                <a:tc>
                  <a:txBody>
                    <a:bodyPr/>
                    <a:lstStyle/>
                    <a:p>
                      <a:pPr algn="l" fontAlgn="ctr"/>
                      <a:r>
                        <a:rPr lang="fr-FR" sz="900" b="0" i="0" u="none" strike="noStrike" dirty="0">
                          <a:solidFill>
                            <a:srgbClr val="000000"/>
                          </a:solidFill>
                          <a:effectLst/>
                          <a:latin typeface="Calibri"/>
                        </a:rPr>
                        <a:t>Autres dépenses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endParaRPr lang="fr-FR" sz="900" b="0" i="0" u="none" strike="noStrike" dirty="0" smtClean="0">
                        <a:solidFill>
                          <a:srgbClr val="000000"/>
                        </a:solidFill>
                        <a:effectLst/>
                        <a:latin typeface="Calibri"/>
                      </a:endParaRPr>
                    </a:p>
                    <a:p>
                      <a:pPr algn="l" fontAlgn="ct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629 818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1 077 191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342 203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effectLst/>
                          <a:latin typeface="Calibri"/>
                        </a:rPr>
                        <a:t>       1 047 475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942 167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1 </a:t>
                      </a:r>
                      <a:r>
                        <a:rPr lang="fr-FR" sz="900" b="0" i="0" u="none" strike="noStrike" dirty="0">
                          <a:solidFill>
                            <a:srgbClr val="000000"/>
                          </a:solidFill>
                          <a:effectLst/>
                          <a:latin typeface="Calibri"/>
                        </a:rPr>
                        <a:t>129 509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a:solidFill>
                            <a:srgbClr val="000000"/>
                          </a:solidFill>
                          <a:effectLst/>
                          <a:latin typeface="Calibri"/>
                        </a:rPr>
                        <a:t>       1 505 419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388 710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1 084 374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 </a:t>
                      </a:r>
                      <a:r>
                        <a:rPr lang="fr-FR" sz="900" b="0" i="0" u="none" strike="noStrike" dirty="0">
                          <a:solidFill>
                            <a:srgbClr val="000000"/>
                          </a:solidFill>
                          <a:effectLst/>
                          <a:latin typeface="Calibri"/>
                        </a:rPr>
                        <a:t>1 142 331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448 </a:t>
                      </a:r>
                      <a:r>
                        <a:rPr lang="fr-FR" sz="900" b="0" i="0" u="none" strike="noStrike" dirty="0">
                          <a:solidFill>
                            <a:srgbClr val="000000"/>
                          </a:solidFill>
                          <a:effectLst/>
                          <a:latin typeface="Calibri"/>
                        </a:rPr>
                        <a:t>627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900" b="0" i="0" u="none" strike="noStrike" dirty="0">
                          <a:solidFill>
                            <a:srgbClr val="000000"/>
                          </a:solidFill>
                          <a:effectLst/>
                          <a:latin typeface="Calibri"/>
                        </a:rPr>
                        <a:t>  </a:t>
                      </a:r>
                      <a:r>
                        <a:rPr lang="fr-FR" sz="900" b="0" i="0" u="none" strike="noStrike" dirty="0" smtClean="0">
                          <a:solidFill>
                            <a:srgbClr val="000000"/>
                          </a:solidFill>
                          <a:effectLst/>
                          <a:latin typeface="Calibri"/>
                        </a:rPr>
                        <a:t>1 </a:t>
                      </a:r>
                      <a:r>
                        <a:rPr lang="fr-FR" sz="900" b="0" i="0" u="none" strike="noStrike" dirty="0">
                          <a:solidFill>
                            <a:srgbClr val="000000"/>
                          </a:solidFill>
                          <a:effectLst/>
                          <a:latin typeface="Calibri"/>
                        </a:rPr>
                        <a:t>472 660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810">
                <a:tc gridSpan="2">
                  <a:txBody>
                    <a:bodyPr/>
                    <a:lstStyle/>
                    <a:p>
                      <a:pPr algn="ctr" fontAlgn="ctr"/>
                      <a:r>
                        <a:rPr lang="fr-FR" sz="900" b="1" i="0" u="none" strike="noStrike" dirty="0">
                          <a:solidFill>
                            <a:schemeClr val="bg1"/>
                          </a:solidFill>
                          <a:effectLst/>
                          <a:latin typeface="Calibri"/>
                        </a:rPr>
                        <a:t>TOTAL DEPENSES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fr-FR"/>
                    </a:p>
                  </a:txBody>
                  <a:tcPr/>
                </a:tc>
                <a:tc>
                  <a:txBody>
                    <a:bodyPr/>
                    <a:lstStyle/>
                    <a:p>
                      <a:pPr algn="l" fontAlgn="ctr"/>
                      <a:r>
                        <a:rPr lang="fr-FR" sz="900" b="1" i="0" u="none" strike="noStrike" dirty="0">
                          <a:solidFill>
                            <a:schemeClr val="bg1"/>
                          </a:solidFill>
                          <a:effectLst/>
                          <a:latin typeface="Calibri"/>
                        </a:rPr>
                        <a:t>  </a:t>
                      </a:r>
                      <a:r>
                        <a:rPr lang="fr-FR" sz="900" b="1" i="0" u="none" strike="noStrike" dirty="0" smtClean="0">
                          <a:solidFill>
                            <a:schemeClr val="bg1"/>
                          </a:solidFill>
                          <a:effectLst/>
                          <a:latin typeface="Calibri"/>
                        </a:rPr>
                        <a:t> </a:t>
                      </a:r>
                      <a:r>
                        <a:rPr lang="fr-FR" sz="900" b="1" i="0" u="none" strike="noStrike" dirty="0">
                          <a:solidFill>
                            <a:schemeClr val="bg1"/>
                          </a:solidFill>
                          <a:effectLst/>
                          <a:latin typeface="Calibri"/>
                        </a:rPr>
                        <a:t>9 590 163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a:solidFill>
                            <a:schemeClr val="bg1"/>
                          </a:solidFill>
                          <a:effectLst/>
                          <a:latin typeface="Calibri"/>
                        </a:rPr>
                        <a:t> </a:t>
                      </a:r>
                      <a:r>
                        <a:rPr lang="fr-FR" sz="900" b="1" i="0" u="none" strike="noStrike" dirty="0" smtClean="0">
                          <a:solidFill>
                            <a:schemeClr val="bg1"/>
                          </a:solidFill>
                          <a:effectLst/>
                          <a:latin typeface="Calibri"/>
                        </a:rPr>
                        <a:t>  </a:t>
                      </a:r>
                      <a:r>
                        <a:rPr lang="fr-FR" sz="900" b="1" i="0" u="none" strike="noStrike" dirty="0">
                          <a:solidFill>
                            <a:schemeClr val="bg1"/>
                          </a:solidFill>
                          <a:effectLst/>
                          <a:latin typeface="Calibri"/>
                        </a:rPr>
                        <a:t>11 956 011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a:solidFill>
                            <a:schemeClr val="bg1"/>
                          </a:solidFill>
                          <a:effectLst/>
                          <a:latin typeface="Calibri"/>
                        </a:rPr>
                        <a:t>  </a:t>
                      </a:r>
                      <a:r>
                        <a:rPr lang="fr-FR" sz="900" b="1" i="0" u="none" strike="noStrike" dirty="0" smtClean="0">
                          <a:solidFill>
                            <a:schemeClr val="bg1"/>
                          </a:solidFill>
                          <a:effectLst/>
                          <a:latin typeface="Calibri"/>
                        </a:rPr>
                        <a:t>11 </a:t>
                      </a:r>
                      <a:r>
                        <a:rPr lang="fr-FR" sz="900" b="1" i="0" u="none" strike="noStrike" dirty="0">
                          <a:solidFill>
                            <a:schemeClr val="bg1"/>
                          </a:solidFill>
                          <a:effectLst/>
                          <a:latin typeface="Calibri"/>
                        </a:rPr>
                        <a:t>230 058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a:solidFill>
                            <a:schemeClr val="bg1"/>
                          </a:solidFill>
                          <a:effectLst/>
                          <a:latin typeface="Calibri"/>
                        </a:rPr>
                        <a:t>  </a:t>
                      </a:r>
                      <a:r>
                        <a:rPr lang="fr-FR" sz="900" b="1" i="0" u="none" strike="noStrike" dirty="0" smtClean="0">
                          <a:solidFill>
                            <a:schemeClr val="bg1"/>
                          </a:solidFill>
                          <a:effectLst/>
                          <a:latin typeface="Calibri"/>
                        </a:rPr>
                        <a:t>14 </a:t>
                      </a:r>
                      <a:r>
                        <a:rPr lang="fr-FR" sz="900" b="1" i="0" u="none" strike="noStrike" dirty="0">
                          <a:solidFill>
                            <a:schemeClr val="bg1"/>
                          </a:solidFill>
                          <a:effectLst/>
                          <a:latin typeface="Calibri"/>
                        </a:rPr>
                        <a:t>891 347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a:solidFill>
                            <a:schemeClr val="bg1"/>
                          </a:solidFill>
                          <a:effectLst/>
                          <a:latin typeface="Calibri"/>
                        </a:rPr>
                        <a:t>  </a:t>
                      </a:r>
                      <a:r>
                        <a:rPr lang="fr-FR" sz="900" b="1" i="0" u="none" strike="noStrike" dirty="0" smtClean="0">
                          <a:solidFill>
                            <a:schemeClr val="bg1"/>
                          </a:solidFill>
                          <a:effectLst/>
                          <a:latin typeface="Calibri"/>
                        </a:rPr>
                        <a:t>11 </a:t>
                      </a:r>
                      <a:r>
                        <a:rPr lang="fr-FR" sz="900" b="1" i="0" u="none" strike="noStrike" dirty="0">
                          <a:solidFill>
                            <a:schemeClr val="bg1"/>
                          </a:solidFill>
                          <a:effectLst/>
                          <a:latin typeface="Calibri"/>
                        </a:rPr>
                        <a:t>942 851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a:solidFill>
                            <a:schemeClr val="bg1"/>
                          </a:solidFill>
                          <a:effectLst/>
                          <a:latin typeface="Calibri"/>
                        </a:rPr>
                        <a:t>    12 644 227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a:solidFill>
                            <a:schemeClr val="bg1"/>
                          </a:solidFill>
                          <a:effectLst/>
                          <a:latin typeface="Calibri"/>
                        </a:rPr>
                        <a:t>    12 446 114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smtClean="0">
                          <a:solidFill>
                            <a:schemeClr val="bg1"/>
                          </a:solidFill>
                          <a:effectLst/>
                          <a:latin typeface="Calibri"/>
                        </a:rPr>
                        <a:t>12 </a:t>
                      </a:r>
                      <a:r>
                        <a:rPr lang="fr-FR" sz="900" b="1" i="0" u="none" strike="noStrike" dirty="0">
                          <a:solidFill>
                            <a:schemeClr val="bg1"/>
                          </a:solidFill>
                          <a:effectLst/>
                          <a:latin typeface="Calibri"/>
                        </a:rPr>
                        <a:t>840 092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a:solidFill>
                            <a:schemeClr val="bg1"/>
                          </a:solidFill>
                          <a:effectLst/>
                          <a:latin typeface="Calibri"/>
                        </a:rPr>
                        <a:t> </a:t>
                      </a:r>
                      <a:r>
                        <a:rPr lang="fr-FR" sz="900" b="1" i="0" u="none" strike="noStrike" dirty="0" smtClean="0">
                          <a:solidFill>
                            <a:schemeClr val="bg1"/>
                          </a:solidFill>
                          <a:effectLst/>
                          <a:latin typeface="Calibri"/>
                        </a:rPr>
                        <a:t>  </a:t>
                      </a:r>
                      <a:r>
                        <a:rPr lang="fr-FR" sz="900" b="1" i="0" u="none" strike="noStrike" dirty="0">
                          <a:solidFill>
                            <a:schemeClr val="bg1"/>
                          </a:solidFill>
                          <a:effectLst/>
                          <a:latin typeface="Calibri"/>
                        </a:rPr>
                        <a:t>11 885 568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smtClean="0">
                          <a:solidFill>
                            <a:schemeClr val="bg1"/>
                          </a:solidFill>
                          <a:effectLst/>
                          <a:latin typeface="Calibri"/>
                        </a:rPr>
                        <a:t>11 </a:t>
                      </a:r>
                      <a:r>
                        <a:rPr lang="fr-FR" sz="900" b="1" i="0" u="none" strike="noStrike" dirty="0">
                          <a:solidFill>
                            <a:schemeClr val="bg1"/>
                          </a:solidFill>
                          <a:effectLst/>
                          <a:latin typeface="Calibri"/>
                        </a:rPr>
                        <a:t>365 730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smtClean="0">
                          <a:solidFill>
                            <a:schemeClr val="bg1"/>
                          </a:solidFill>
                          <a:effectLst/>
                          <a:latin typeface="Calibri"/>
                        </a:rPr>
                        <a:t>10 </a:t>
                      </a:r>
                      <a:r>
                        <a:rPr lang="fr-FR" sz="900" b="1" i="0" u="none" strike="noStrike" dirty="0">
                          <a:solidFill>
                            <a:schemeClr val="bg1"/>
                          </a:solidFill>
                          <a:effectLst/>
                          <a:latin typeface="Calibri"/>
                        </a:rPr>
                        <a:t>765 637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lang="fr-FR" sz="900" b="1" i="0" u="none" strike="noStrike" dirty="0">
                          <a:solidFill>
                            <a:schemeClr val="bg1"/>
                          </a:solidFill>
                          <a:effectLst/>
                          <a:latin typeface="Calibri"/>
                        </a:rPr>
                        <a:t> </a:t>
                      </a:r>
                      <a:r>
                        <a:rPr lang="fr-FR" sz="900" b="1" i="0" u="none" strike="noStrike" dirty="0" smtClean="0">
                          <a:solidFill>
                            <a:schemeClr val="bg1"/>
                          </a:solidFill>
                          <a:effectLst/>
                          <a:latin typeface="Calibri"/>
                        </a:rPr>
                        <a:t>13 </a:t>
                      </a:r>
                      <a:r>
                        <a:rPr lang="fr-FR" sz="900" b="1" i="0" u="none" strike="noStrike" dirty="0">
                          <a:solidFill>
                            <a:schemeClr val="bg1"/>
                          </a:solidFill>
                          <a:effectLst/>
                          <a:latin typeface="Calibri"/>
                        </a:rPr>
                        <a:t>942 289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
        <p:nvSpPr>
          <p:cNvPr id="6" name="Titre 1"/>
          <p:cNvSpPr txBox="1">
            <a:spLocks/>
          </p:cNvSpPr>
          <p:nvPr/>
        </p:nvSpPr>
        <p:spPr>
          <a:xfrm>
            <a:off x="1475656" y="274638"/>
            <a:ext cx="7211144" cy="13541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sz="3200" smtClean="0"/>
              <a:t>II.  Illustration </a:t>
            </a:r>
            <a:br>
              <a:rPr lang="fr-FR" sz="3200" smtClean="0"/>
            </a:br>
            <a:r>
              <a:rPr lang="fr-FR" sz="3200" smtClean="0"/>
              <a:t>Les points d’attention</a:t>
            </a:r>
            <a:endParaRPr lang="fr-FR" sz="3200" dirty="0"/>
          </a:p>
        </p:txBody>
      </p:sp>
    </p:spTree>
    <p:extLst>
      <p:ext uri="{BB962C8B-B14F-4D97-AF65-F5344CB8AC3E}">
        <p14:creationId xmlns:p14="http://schemas.microsoft.com/office/powerpoint/2010/main" val="35942458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916832"/>
            <a:ext cx="8568952" cy="4608512"/>
          </a:xfrm>
        </p:spPr>
        <p:txBody>
          <a:bodyPr>
            <a:normAutofit/>
          </a:bodyPr>
          <a:lstStyle/>
          <a:p>
            <a:pPr algn="just"/>
            <a:r>
              <a:rPr lang="fr-FR" sz="2000" dirty="0" smtClean="0"/>
              <a:t>L’analyse du rythme d’exécution des dépenses </a:t>
            </a:r>
          </a:p>
          <a:p>
            <a:pPr lvl="1" algn="just"/>
            <a:r>
              <a:rPr lang="fr-FR" sz="1800" dirty="0" smtClean="0">
                <a:solidFill>
                  <a:srgbClr val="002060"/>
                </a:solidFill>
              </a:rPr>
              <a:t>pour la masse salariale</a:t>
            </a:r>
            <a:r>
              <a:rPr lang="fr-FR" sz="1700" dirty="0" smtClean="0">
                <a:solidFill>
                  <a:srgbClr val="002060"/>
                </a:solidFill>
              </a:rPr>
              <a:t>, les sorties mensuelles à partir d’OREMS sont un appui pour identifier et expliciter les variations mensuelles</a:t>
            </a:r>
            <a:r>
              <a:rPr lang="fr-FR" sz="1000" dirty="0" smtClean="0">
                <a:solidFill>
                  <a:srgbClr val="002060"/>
                </a:solidFill>
              </a:rPr>
              <a:t>;</a:t>
            </a:r>
          </a:p>
          <a:p>
            <a:pPr lvl="2" algn="just"/>
            <a:r>
              <a:rPr lang="fr-FR" sz="1500" dirty="0" smtClean="0"/>
              <a:t>des modifications dans les recrutements (notamment des retards de recrutement ou des avancées) à lier avec la consommation des emplois ; </a:t>
            </a:r>
            <a:r>
              <a:rPr lang="fr-FR" sz="1500" dirty="0" smtClean="0">
                <a:solidFill>
                  <a:srgbClr val="C00000"/>
                </a:solidFill>
              </a:rPr>
              <a:t>POINT D’ATTENTION </a:t>
            </a:r>
            <a:r>
              <a:rPr lang="fr-FR" sz="1500" b="1" dirty="0" smtClean="0"/>
              <a:t>: les versements d’avance qui ne consomment d’emplois</a:t>
            </a:r>
            <a:endParaRPr lang="fr-FR" sz="1500" dirty="0" smtClean="0"/>
          </a:p>
          <a:p>
            <a:pPr lvl="2" algn="just"/>
            <a:r>
              <a:rPr lang="fr-FR" sz="1500" dirty="0"/>
              <a:t>d</a:t>
            </a:r>
            <a:r>
              <a:rPr lang="fr-FR" sz="1500" dirty="0" smtClean="0"/>
              <a:t>es  modifications dans le rythme de versements des indemnités, des HC,…..</a:t>
            </a:r>
          </a:p>
          <a:p>
            <a:pPr lvl="1" algn="just"/>
            <a:r>
              <a:rPr lang="fr-FR" sz="1800" dirty="0" smtClean="0">
                <a:solidFill>
                  <a:srgbClr val="002060"/>
                </a:solidFill>
              </a:rPr>
              <a:t>pour le fonctionnement courant </a:t>
            </a:r>
            <a:r>
              <a:rPr lang="fr-FR" sz="1800" dirty="0" smtClean="0"/>
              <a:t>: </a:t>
            </a:r>
          </a:p>
          <a:p>
            <a:pPr lvl="2" algn="just"/>
            <a:r>
              <a:rPr lang="fr-FR" sz="1500" dirty="0" smtClean="0"/>
              <a:t>la ligne (FBL5N) donne un éclairage sur les échéances de paiement pour les factures reçues </a:t>
            </a:r>
          </a:p>
          <a:p>
            <a:pPr lvl="2" algn="just"/>
            <a:r>
              <a:rPr lang="fr-FR" sz="1500" dirty="0"/>
              <a:t>d</a:t>
            </a:r>
            <a:r>
              <a:rPr lang="fr-FR" sz="1500" dirty="0" smtClean="0"/>
              <a:t>es décalages entre prévision et réalisation dans l’analyse mensuelle difficiles à expliquer. Si la trajectoire de dépenses est globalement explicable (des renouvellements de marchés qui tardent, des dépenses imprévisibles de montant significatif) ne pas trop s’attacher à des décalages d’un mois sur l’autre</a:t>
            </a:r>
          </a:p>
          <a:p>
            <a:pPr lvl="2" algn="just"/>
            <a:r>
              <a:rPr lang="fr-FR" sz="1500" dirty="0" smtClean="0"/>
              <a:t>Identifier le suivi des charges à payer sur le début de l’exercice : l’établissement a dû en faire un état précis pour les états comptables, il devrait pouvoir rendre compte de son impact en trésorerie</a:t>
            </a:r>
          </a:p>
        </p:txBody>
      </p:sp>
      <p:sp>
        <p:nvSpPr>
          <p:cNvPr id="5" name="Titre 1"/>
          <p:cNvSpPr txBox="1">
            <a:spLocks/>
          </p:cNvSpPr>
          <p:nvPr/>
        </p:nvSpPr>
        <p:spPr>
          <a:xfrm>
            <a:off x="1475656" y="274638"/>
            <a:ext cx="7211144" cy="13541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sz="3200" smtClean="0"/>
              <a:t>II.  Illustration </a:t>
            </a:r>
            <a:br>
              <a:rPr lang="fr-FR" sz="3200" smtClean="0"/>
            </a:br>
            <a:r>
              <a:rPr lang="fr-FR" sz="3200" smtClean="0"/>
              <a:t>Les points d’attention</a:t>
            </a:r>
            <a:endParaRPr lang="fr-FR" sz="3200" dirty="0"/>
          </a:p>
        </p:txBody>
      </p:sp>
      <p:sp>
        <p:nvSpPr>
          <p:cNvPr id="6" name="Espace réservé du numéro de diapositive 5"/>
          <p:cNvSpPr>
            <a:spLocks noGrp="1"/>
          </p:cNvSpPr>
          <p:nvPr>
            <p:ph type="sldNum" sz="quarter" idx="12"/>
          </p:nvPr>
        </p:nvSpPr>
        <p:spPr/>
        <p:txBody>
          <a:bodyPr/>
          <a:lstStyle/>
          <a:p>
            <a:fld id="{9AA8A271-D230-4875-8F45-4DE70F02D152}" type="slidenum">
              <a:rPr lang="fr-FR" smtClean="0"/>
              <a:t>29</a:t>
            </a:fld>
            <a:endParaRPr lang="fr-FR" dirty="0"/>
          </a:p>
        </p:txBody>
      </p:sp>
    </p:spTree>
    <p:extLst>
      <p:ext uri="{BB962C8B-B14F-4D97-AF65-F5344CB8AC3E}">
        <p14:creationId xmlns:p14="http://schemas.microsoft.com/office/powerpoint/2010/main" val="1297619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323528" y="2234806"/>
            <a:ext cx="5472608" cy="1698250"/>
          </a:xfrm>
          <a:prstGeom prst="round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979712" y="116632"/>
            <a:ext cx="6480720" cy="1734108"/>
          </a:xfrm>
        </p:spPr>
        <p:txBody>
          <a:bodyPr/>
          <a:lstStyle/>
          <a:p>
            <a:r>
              <a:rPr lang="fr-FR" altLang="fr-FR" dirty="0" smtClean="0">
                <a:solidFill>
                  <a:schemeClr val="accent1"/>
                </a:solidFill>
              </a:rPr>
              <a:t>Sommaire</a:t>
            </a:r>
            <a:endParaRPr lang="fr-FR" dirty="0">
              <a:solidFill>
                <a:schemeClr val="accent1"/>
              </a:solidFill>
            </a:endParaRPr>
          </a:p>
        </p:txBody>
      </p:sp>
      <p:sp>
        <p:nvSpPr>
          <p:cNvPr id="35849" name="Text Box 9"/>
          <p:cNvSpPr txBox="1">
            <a:spLocks noChangeArrowheads="1"/>
          </p:cNvSpPr>
          <p:nvPr/>
        </p:nvSpPr>
        <p:spPr bwMode="auto">
          <a:xfrm>
            <a:off x="590550" y="2234806"/>
            <a:ext cx="8382000" cy="3693319"/>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defPPr>
              <a:defRPr lang="fr-FR"/>
            </a:defPPr>
            <a:lvl1pPr marL="292100" indent="-292100" algn="just">
              <a:spcBef>
                <a:spcPct val="0"/>
              </a:spcBef>
              <a:defRPr sz="3000" b="1">
                <a:solidFill>
                  <a:srgbClr val="002060"/>
                </a:solidFill>
              </a:defRPr>
            </a:lvl1pPr>
            <a:lvl2pPr marL="482600">
              <a:spcBef>
                <a:spcPct val="0"/>
              </a:spcBef>
              <a:defRPr sz="2400">
                <a:latin typeface="Times New Roman" pitchFamily="18" charset="0"/>
              </a:defRPr>
            </a:lvl2pPr>
            <a:lvl3pPr>
              <a:spcBef>
                <a:spcPct val="0"/>
              </a:spcBef>
              <a:defRPr sz="2400">
                <a:latin typeface="Times New Roman" pitchFamily="18" charset="0"/>
              </a:defRPr>
            </a:lvl3pPr>
            <a:lvl4pPr>
              <a:spcBef>
                <a:spcPct val="0"/>
              </a:spcBef>
              <a:defRPr sz="2400">
                <a:latin typeface="Times New Roman" pitchFamily="18" charset="0"/>
              </a:defRPr>
            </a:lvl4pPr>
            <a:lvl5pPr>
              <a:spcBef>
                <a:spcPct val="0"/>
              </a:spcBef>
              <a:defRPr sz="2400">
                <a:latin typeface="Times New Roman" pitchFamily="18" charset="0"/>
              </a:defRPr>
            </a:lvl5pPr>
            <a:lvl6pPr fontAlgn="base">
              <a:spcBef>
                <a:spcPct val="0"/>
              </a:spcBef>
              <a:spcAft>
                <a:spcPct val="0"/>
              </a:spcAft>
              <a:defRPr sz="2400">
                <a:latin typeface="Times New Roman" pitchFamily="18" charset="0"/>
              </a:defRPr>
            </a:lvl6pPr>
            <a:lvl7pPr fontAlgn="base">
              <a:spcBef>
                <a:spcPct val="0"/>
              </a:spcBef>
              <a:spcAft>
                <a:spcPct val="0"/>
              </a:spcAft>
              <a:defRPr sz="2400">
                <a:latin typeface="Times New Roman" pitchFamily="18" charset="0"/>
              </a:defRPr>
            </a:lvl7pPr>
            <a:lvl8pPr fontAlgn="base">
              <a:spcBef>
                <a:spcPct val="0"/>
              </a:spcBef>
              <a:spcAft>
                <a:spcPct val="0"/>
              </a:spcAft>
              <a:defRPr sz="2400">
                <a:latin typeface="Times New Roman" pitchFamily="18" charset="0"/>
              </a:defRPr>
            </a:lvl8pPr>
            <a:lvl9pPr fontAlgn="base">
              <a:spcBef>
                <a:spcPct val="0"/>
              </a:spcBef>
              <a:spcAft>
                <a:spcPct val="0"/>
              </a:spcAft>
              <a:defRPr sz="2400">
                <a:latin typeface="Times New Roman" pitchFamily="18" charset="0"/>
              </a:defRPr>
            </a:lvl9pPr>
          </a:lstStyle>
          <a:p>
            <a:pPr marL="514350" indent="-514350">
              <a:lnSpc>
                <a:spcPct val="150000"/>
              </a:lnSpc>
              <a:buAutoNum type="romanUcPeriod"/>
            </a:pPr>
            <a:r>
              <a:rPr lang="fr-FR" altLang="fr-FR" sz="2400" dirty="0" smtClean="0"/>
              <a:t>Présentation des concepts</a:t>
            </a:r>
          </a:p>
          <a:p>
            <a:pPr marL="704850" lvl="1" indent="-514350">
              <a:lnSpc>
                <a:spcPct val="150000"/>
              </a:lnSpc>
              <a:buFont typeface="+mj-lt"/>
              <a:buAutoNum type="alphaUcPeriod"/>
            </a:pPr>
            <a:r>
              <a:rPr lang="fr-FR" altLang="fr-FR" sz="1800" b="1" dirty="0" smtClean="0">
                <a:solidFill>
                  <a:srgbClr val="002060"/>
                </a:solidFill>
                <a:latin typeface="+mn-lt"/>
              </a:rPr>
              <a:t>Définition des opérations de trésorerie</a:t>
            </a:r>
          </a:p>
          <a:p>
            <a:pPr marL="704850" lvl="1" indent="-514350">
              <a:lnSpc>
                <a:spcPct val="150000"/>
              </a:lnSpc>
              <a:buFont typeface="+mj-lt"/>
              <a:buAutoNum type="alphaUcPeriod"/>
            </a:pPr>
            <a:r>
              <a:rPr lang="fr-FR" altLang="fr-FR" sz="1800" b="1" dirty="0" smtClean="0">
                <a:solidFill>
                  <a:srgbClr val="002060"/>
                </a:solidFill>
                <a:latin typeface="+mn-lt"/>
              </a:rPr>
              <a:t>La trésorerie résultat d’un équilibre financier</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Illustration</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Perspectives GBCP</a:t>
            </a:r>
            <a:endParaRPr lang="fr-FR" altLang="fr-FR" sz="2400" dirty="0"/>
          </a:p>
        </p:txBody>
      </p:sp>
      <p:sp>
        <p:nvSpPr>
          <p:cNvPr id="3" name="Espace réservé du numéro de diapositive 2"/>
          <p:cNvSpPr>
            <a:spLocks noGrp="1"/>
          </p:cNvSpPr>
          <p:nvPr>
            <p:ph type="sldNum" sz="quarter" idx="12"/>
          </p:nvPr>
        </p:nvSpPr>
        <p:spPr/>
        <p:txBody>
          <a:bodyPr/>
          <a:lstStyle/>
          <a:p>
            <a:fld id="{28380593-0828-4E54-A593-391E6A4151D9}" type="slidenum">
              <a:rPr lang="fr-FR" altLang="fr-FR" smtClean="0"/>
              <a:pPr/>
              <a:t>3</a:t>
            </a:fld>
            <a:endParaRPr lang="fr-FR" altLang="fr-FR"/>
          </a:p>
        </p:txBody>
      </p:sp>
    </p:spTree>
    <p:extLst>
      <p:ext uri="{BB962C8B-B14F-4D97-AF65-F5344CB8AC3E}">
        <p14:creationId xmlns:p14="http://schemas.microsoft.com/office/powerpoint/2010/main" val="2621513640"/>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916832"/>
            <a:ext cx="8568952" cy="4608512"/>
          </a:xfrm>
        </p:spPr>
        <p:txBody>
          <a:bodyPr>
            <a:normAutofit/>
          </a:bodyPr>
          <a:lstStyle/>
          <a:p>
            <a:pPr algn="just"/>
            <a:r>
              <a:rPr lang="fr-FR" sz="1800" dirty="0" smtClean="0"/>
              <a:t>L’analyse du rythme d’exécution des dépenses </a:t>
            </a:r>
          </a:p>
          <a:p>
            <a:pPr algn="just"/>
            <a:endParaRPr lang="fr-FR" sz="1800" dirty="0" smtClean="0"/>
          </a:p>
          <a:p>
            <a:pPr lvl="1" algn="just"/>
            <a:r>
              <a:rPr lang="fr-FR" sz="1800" dirty="0" smtClean="0">
                <a:solidFill>
                  <a:srgbClr val="002060"/>
                </a:solidFill>
              </a:rPr>
              <a:t>pour le fonctionnement courant : </a:t>
            </a:r>
          </a:p>
          <a:p>
            <a:pPr lvl="2" algn="just"/>
            <a:r>
              <a:rPr lang="fr-FR" sz="1800" dirty="0" smtClean="0"/>
              <a:t>Privilégier </a:t>
            </a:r>
            <a:r>
              <a:rPr lang="fr-FR" sz="1800" dirty="0"/>
              <a:t>la rapidité </a:t>
            </a:r>
            <a:r>
              <a:rPr lang="fr-FR" sz="1800" dirty="0" smtClean="0"/>
              <a:t>du </a:t>
            </a:r>
            <a:r>
              <a:rPr lang="fr-FR" sz="1800" dirty="0"/>
              <a:t>suivi de la trésorerie à l’exhaustivité de </a:t>
            </a:r>
            <a:r>
              <a:rPr lang="fr-FR" sz="1800" dirty="0" smtClean="0"/>
              <a:t>l’analyse : ne pas avoir des lignes trop détaillées qui nuisent à la rapidité d’élaboration de l’état de suivi. </a:t>
            </a:r>
          </a:p>
          <a:p>
            <a:pPr marL="514350" lvl="1" indent="0" algn="just">
              <a:buNone/>
            </a:pPr>
            <a:r>
              <a:rPr lang="fr-FR" sz="1800" dirty="0" smtClean="0"/>
              <a:t>Les « évènements exceptionnels » lorsqu’ils sont constatés peuvent faire l’objet d’une note explicative plutôt que de multiplier les lignes</a:t>
            </a:r>
          </a:p>
          <a:p>
            <a:pPr marL="514350" lvl="1" indent="0" algn="just">
              <a:buNone/>
            </a:pPr>
            <a:endParaRPr lang="fr-FR" sz="1800" dirty="0" smtClean="0"/>
          </a:p>
          <a:p>
            <a:pPr lvl="1" algn="just"/>
            <a:r>
              <a:rPr lang="fr-FR" sz="1800" dirty="0" smtClean="0">
                <a:solidFill>
                  <a:srgbClr val="002060"/>
                </a:solidFill>
              </a:rPr>
              <a:t>Pour l’investissement :</a:t>
            </a:r>
          </a:p>
          <a:p>
            <a:pPr lvl="2" algn="just"/>
            <a:r>
              <a:rPr lang="fr-FR" sz="1800" dirty="0" smtClean="0"/>
              <a:t>des </a:t>
            </a:r>
            <a:r>
              <a:rPr lang="fr-FR" sz="1800" dirty="0" err="1" smtClean="0"/>
              <a:t>re</a:t>
            </a:r>
            <a:r>
              <a:rPr lang="fr-FR" sz="1800" dirty="0" smtClean="0"/>
              <a:t>-prévisions régulières doivent être faites et peu d’évènements exceptionnels devraient être constatés</a:t>
            </a:r>
          </a:p>
        </p:txBody>
      </p:sp>
      <p:sp>
        <p:nvSpPr>
          <p:cNvPr id="5" name="Titre 1"/>
          <p:cNvSpPr txBox="1">
            <a:spLocks/>
          </p:cNvSpPr>
          <p:nvPr/>
        </p:nvSpPr>
        <p:spPr>
          <a:xfrm>
            <a:off x="1475656" y="274638"/>
            <a:ext cx="7211144" cy="13541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sz="3200" smtClean="0"/>
              <a:t>II.  Illustration </a:t>
            </a:r>
            <a:br>
              <a:rPr lang="fr-FR" sz="3200" smtClean="0"/>
            </a:br>
            <a:r>
              <a:rPr lang="fr-FR" sz="3200" smtClean="0"/>
              <a:t>Les points d’attention</a:t>
            </a:r>
            <a:endParaRPr lang="fr-FR" sz="3200" dirty="0"/>
          </a:p>
        </p:txBody>
      </p:sp>
      <p:sp>
        <p:nvSpPr>
          <p:cNvPr id="6" name="Espace réservé du numéro de diapositive 5"/>
          <p:cNvSpPr>
            <a:spLocks noGrp="1"/>
          </p:cNvSpPr>
          <p:nvPr>
            <p:ph type="sldNum" sz="quarter" idx="12"/>
          </p:nvPr>
        </p:nvSpPr>
        <p:spPr/>
        <p:txBody>
          <a:bodyPr/>
          <a:lstStyle/>
          <a:p>
            <a:fld id="{9AA8A271-D230-4875-8F45-4DE70F02D152}" type="slidenum">
              <a:rPr lang="fr-FR" smtClean="0"/>
              <a:t>30</a:t>
            </a:fld>
            <a:endParaRPr lang="fr-FR"/>
          </a:p>
        </p:txBody>
      </p:sp>
    </p:spTree>
    <p:extLst>
      <p:ext uri="{BB962C8B-B14F-4D97-AF65-F5344CB8AC3E}">
        <p14:creationId xmlns:p14="http://schemas.microsoft.com/office/powerpoint/2010/main" val="23769769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916832"/>
            <a:ext cx="8568952" cy="4608512"/>
          </a:xfrm>
        </p:spPr>
        <p:txBody>
          <a:bodyPr>
            <a:normAutofit/>
          </a:bodyPr>
          <a:lstStyle/>
          <a:p>
            <a:pPr algn="just"/>
            <a:r>
              <a:rPr lang="fr-FR" sz="1800" dirty="0" smtClean="0"/>
              <a:t>L’analyse du rythme d’exécution des dépenses </a:t>
            </a:r>
            <a:r>
              <a:rPr lang="fr-FR" sz="1800" dirty="0" smtClean="0">
                <a:solidFill>
                  <a:srgbClr val="002060"/>
                </a:solidFill>
              </a:rPr>
              <a:t>pour les dépenses sur contrats</a:t>
            </a:r>
          </a:p>
          <a:p>
            <a:pPr lvl="2" algn="just"/>
            <a:r>
              <a:rPr lang="fr-FR" sz="1600" dirty="0"/>
              <a:t>P</a:t>
            </a:r>
            <a:r>
              <a:rPr lang="fr-FR" sz="1600" dirty="0" smtClean="0"/>
              <a:t>rincipale difficulté des établissements : prévoir le rythme d’exécution des contrats signés (et encore plus pour ceux qui n’ont pas commencé à être mis en œuvre) </a:t>
            </a:r>
          </a:p>
          <a:p>
            <a:pPr lvl="2" algn="just"/>
            <a:endParaRPr lang="fr-FR" sz="800" dirty="0" smtClean="0"/>
          </a:p>
          <a:p>
            <a:pPr marL="457200" lvl="1" indent="0" algn="just">
              <a:buNone/>
            </a:pPr>
            <a:r>
              <a:rPr lang="fr-FR" sz="1600" dirty="0" smtClean="0"/>
              <a:t>Ainsi, isoler la part masse salariale sur contrat dans le suivi de trésorerie nécessite d’avoir une bonne vision de l’exécution de chaque contrat, idem pour le fonctionnement et l’investissement</a:t>
            </a:r>
          </a:p>
          <a:p>
            <a:pPr marL="457200" lvl="1" indent="0" algn="just">
              <a:buNone/>
            </a:pPr>
            <a:endParaRPr lang="fr-FR" sz="800" dirty="0" smtClean="0"/>
          </a:p>
          <a:p>
            <a:pPr lvl="2" algn="just"/>
            <a:r>
              <a:rPr lang="fr-FR" sz="1600" dirty="0" smtClean="0"/>
              <a:t>Le rythme d’exécution des contrats est difficilement reproductible d’une année sur l’autre surtout dans les universités très dynamiques qui en gèrent plusieurs centaines</a:t>
            </a:r>
          </a:p>
          <a:p>
            <a:pPr marL="457200" lvl="1" indent="0" algn="just">
              <a:buNone/>
            </a:pPr>
            <a:endParaRPr lang="fr-FR" sz="1900" b="1" dirty="0" smtClean="0"/>
          </a:p>
          <a:p>
            <a:pPr marL="457200" lvl="1" indent="0" algn="just">
              <a:buNone/>
            </a:pPr>
            <a:r>
              <a:rPr lang="fr-FR" sz="1900" b="1" dirty="0" smtClean="0">
                <a:solidFill>
                  <a:srgbClr val="C00000"/>
                </a:solidFill>
              </a:rPr>
              <a:t>POINT D’ATTENTION </a:t>
            </a:r>
            <a:r>
              <a:rPr lang="fr-FR" sz="1900" b="1" dirty="0" smtClean="0"/>
              <a:t>: être davantage vigilants sur l’équilibre recettes/dépenses sur les RA sur une période que sur le respect de la prévision ligne à ligne</a:t>
            </a:r>
            <a:endParaRPr lang="fr-FR" sz="1900" dirty="0" smtClean="0"/>
          </a:p>
        </p:txBody>
      </p:sp>
      <p:sp>
        <p:nvSpPr>
          <p:cNvPr id="5" name="Titre 1"/>
          <p:cNvSpPr txBox="1">
            <a:spLocks/>
          </p:cNvSpPr>
          <p:nvPr/>
        </p:nvSpPr>
        <p:spPr>
          <a:xfrm>
            <a:off x="1475656" y="274638"/>
            <a:ext cx="7211144" cy="13541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sz="3200" smtClean="0"/>
              <a:t>II.  Illustration </a:t>
            </a:r>
            <a:br>
              <a:rPr lang="fr-FR" sz="3200" smtClean="0"/>
            </a:br>
            <a:r>
              <a:rPr lang="fr-FR" sz="3200" smtClean="0"/>
              <a:t>Les points d’attention</a:t>
            </a:r>
            <a:endParaRPr lang="fr-FR" sz="3200" dirty="0"/>
          </a:p>
        </p:txBody>
      </p:sp>
      <p:sp>
        <p:nvSpPr>
          <p:cNvPr id="6" name="Espace réservé du numéro de diapositive 5"/>
          <p:cNvSpPr>
            <a:spLocks noGrp="1"/>
          </p:cNvSpPr>
          <p:nvPr>
            <p:ph type="sldNum" sz="quarter" idx="12"/>
          </p:nvPr>
        </p:nvSpPr>
        <p:spPr/>
        <p:txBody>
          <a:bodyPr/>
          <a:lstStyle/>
          <a:p>
            <a:fld id="{9AA8A271-D230-4875-8F45-4DE70F02D152}" type="slidenum">
              <a:rPr lang="fr-FR" smtClean="0"/>
              <a:t>31</a:t>
            </a:fld>
            <a:endParaRPr lang="fr-FR"/>
          </a:p>
        </p:txBody>
      </p:sp>
    </p:spTree>
    <p:extLst>
      <p:ext uri="{BB962C8B-B14F-4D97-AF65-F5344CB8AC3E}">
        <p14:creationId xmlns:p14="http://schemas.microsoft.com/office/powerpoint/2010/main" val="8683690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1475656" y="274638"/>
            <a:ext cx="7211144" cy="13541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sz="3200" smtClean="0"/>
              <a:t>II.  Illustration </a:t>
            </a:r>
            <a:br>
              <a:rPr lang="fr-FR" sz="3200" smtClean="0"/>
            </a:br>
            <a:r>
              <a:rPr lang="fr-FR" sz="3200" smtClean="0"/>
              <a:t>Les points d’attention</a:t>
            </a:r>
            <a:endParaRPr lang="fr-FR" sz="3200" dirty="0"/>
          </a:p>
        </p:txBody>
      </p:sp>
      <p:sp>
        <p:nvSpPr>
          <p:cNvPr id="6" name="Espace réservé du numéro de diapositive 5"/>
          <p:cNvSpPr>
            <a:spLocks noGrp="1"/>
          </p:cNvSpPr>
          <p:nvPr>
            <p:ph type="sldNum" sz="quarter" idx="12"/>
          </p:nvPr>
        </p:nvSpPr>
        <p:spPr/>
        <p:txBody>
          <a:bodyPr/>
          <a:lstStyle/>
          <a:p>
            <a:fld id="{9AA8A271-D230-4875-8F45-4DE70F02D152}" type="slidenum">
              <a:rPr lang="fr-FR" smtClean="0"/>
              <a:t>32</a:t>
            </a:fld>
            <a:endParaRPr lang="fr-FR"/>
          </a:p>
        </p:txBody>
      </p:sp>
      <p:sp>
        <p:nvSpPr>
          <p:cNvPr id="4" name="Rectangle 3"/>
          <p:cNvSpPr/>
          <p:nvPr/>
        </p:nvSpPr>
        <p:spPr>
          <a:xfrm>
            <a:off x="310704" y="1916832"/>
            <a:ext cx="8640960" cy="5016758"/>
          </a:xfrm>
          <a:prstGeom prst="rect">
            <a:avLst/>
          </a:prstGeom>
        </p:spPr>
        <p:txBody>
          <a:bodyPr wrap="square">
            <a:spAutoFit/>
          </a:bodyPr>
          <a:lstStyle/>
          <a:p>
            <a:pPr algn="just"/>
            <a:r>
              <a:rPr lang="fr-FR" sz="1600" dirty="0">
                <a:solidFill>
                  <a:srgbClr val="002060"/>
                </a:solidFill>
              </a:rPr>
              <a:t>En conclusion </a:t>
            </a:r>
            <a:r>
              <a:rPr lang="fr-FR" sz="1600" dirty="0" smtClean="0">
                <a:solidFill>
                  <a:srgbClr val="002060"/>
                </a:solidFill>
              </a:rPr>
              <a:t>:</a:t>
            </a:r>
          </a:p>
          <a:p>
            <a:pPr algn="just"/>
            <a:endParaRPr lang="fr-FR" sz="800" dirty="0">
              <a:solidFill>
                <a:srgbClr val="002060"/>
              </a:solidFill>
            </a:endParaRPr>
          </a:p>
          <a:p>
            <a:pPr marL="285750" indent="-285750" algn="just">
              <a:buFont typeface="Arial" panose="020B0604020202020204" pitchFamily="34" charset="0"/>
              <a:buChar char="•"/>
            </a:pPr>
            <a:r>
              <a:rPr lang="fr-FR" sz="1600" dirty="0">
                <a:solidFill>
                  <a:srgbClr val="002060"/>
                </a:solidFill>
              </a:rPr>
              <a:t>Un indicateur simple : la comparaison du rythme respectif des recettes et des dépenses sur une période</a:t>
            </a:r>
          </a:p>
          <a:p>
            <a:pPr marL="742950" lvl="1" indent="-285750" algn="just">
              <a:buFont typeface="Calibri" panose="020F0502020204030204" pitchFamily="34" charset="0"/>
              <a:buChar char="‒"/>
            </a:pPr>
            <a:r>
              <a:rPr lang="fr-FR" sz="1600" dirty="0">
                <a:solidFill>
                  <a:srgbClr val="0070C0"/>
                </a:solidFill>
              </a:rPr>
              <a:t>Si en 3 mois 13 % des recettes ont été perçues alors que 25 % des dépenses ont été constatées, il y a nécessairement une alerte à faire à l’établissement sauf si c’était prévu et déjà expliqué lors du plan de trésorerie </a:t>
            </a:r>
            <a:r>
              <a:rPr lang="fr-FR" sz="1600" dirty="0" smtClean="0">
                <a:solidFill>
                  <a:srgbClr val="0070C0"/>
                </a:solidFill>
              </a:rPr>
              <a:t>prévisionnel</a:t>
            </a:r>
          </a:p>
          <a:p>
            <a:pPr marL="742950" lvl="1" indent="-285750" algn="just">
              <a:buFont typeface="Calibri" panose="020F0502020204030204" pitchFamily="34" charset="0"/>
              <a:buChar char="‒"/>
            </a:pPr>
            <a:endParaRPr lang="fr-FR" sz="1600" dirty="0">
              <a:solidFill>
                <a:srgbClr val="0070C0"/>
              </a:solidFill>
            </a:endParaRPr>
          </a:p>
          <a:p>
            <a:pPr marL="285750" indent="-285750" algn="just">
              <a:buFont typeface="Arial" panose="020B0604020202020204" pitchFamily="34" charset="0"/>
              <a:buChar char="•"/>
            </a:pPr>
            <a:r>
              <a:rPr lang="fr-FR" sz="1600" dirty="0">
                <a:solidFill>
                  <a:srgbClr val="002060"/>
                </a:solidFill>
              </a:rPr>
              <a:t>Des actualisations difficiles et non explicitées qui interpellent sur les outils et les organisations</a:t>
            </a:r>
          </a:p>
          <a:p>
            <a:pPr marL="742950" lvl="1" indent="-285750" algn="just">
              <a:buFont typeface="Calibri" panose="020F0502020204030204" pitchFamily="34" charset="0"/>
              <a:buChar char="‒"/>
            </a:pPr>
            <a:r>
              <a:rPr lang="fr-FR" sz="1600" dirty="0">
                <a:solidFill>
                  <a:srgbClr val="0070C0"/>
                </a:solidFill>
              </a:rPr>
              <a:t>L’analyse de l’année précédente est souvent globale = reproduction d’une courbe de recettes et de dépenses sans analyse fine </a:t>
            </a:r>
          </a:p>
          <a:p>
            <a:pPr marL="1200150" lvl="2" indent="-285750" algn="just">
              <a:buFont typeface="Arial" panose="020B0604020202020204" pitchFamily="34" charset="0"/>
              <a:buChar char="•"/>
            </a:pPr>
            <a:r>
              <a:rPr lang="fr-FR" sz="1600" dirty="0">
                <a:solidFill>
                  <a:srgbClr val="0070C0"/>
                </a:solidFill>
              </a:rPr>
              <a:t>L’identification des « évènements exceptionnels » est succincte (quand elle existe</a:t>
            </a:r>
            <a:r>
              <a:rPr lang="fr-FR" sz="1600" dirty="0" smtClean="0">
                <a:solidFill>
                  <a:srgbClr val="0070C0"/>
                </a:solidFill>
              </a:rPr>
              <a:t>)</a:t>
            </a:r>
          </a:p>
          <a:p>
            <a:pPr marL="1200150" lvl="2" indent="-285750" algn="just">
              <a:buFont typeface="Arial" panose="020B0604020202020204" pitchFamily="34" charset="0"/>
              <a:buChar char="•"/>
            </a:pPr>
            <a:endParaRPr lang="fr-FR" sz="1600" dirty="0">
              <a:solidFill>
                <a:srgbClr val="0070C0"/>
              </a:solidFill>
            </a:endParaRPr>
          </a:p>
          <a:p>
            <a:pPr marL="742950" lvl="1" indent="-285750" algn="just">
              <a:buFont typeface="Calibri" panose="020F0502020204030204" pitchFamily="34" charset="0"/>
              <a:buChar char="‒"/>
            </a:pPr>
            <a:r>
              <a:rPr lang="fr-FR" sz="1600" dirty="0">
                <a:solidFill>
                  <a:srgbClr val="0070C0"/>
                </a:solidFill>
              </a:rPr>
              <a:t>Le non réalisé d’un mois est souvent simplement reporté au mois suivant (ou rééchelonné sur l’année) de manière automatique car </a:t>
            </a:r>
          </a:p>
          <a:p>
            <a:pPr marL="1200150" lvl="2" indent="-285750" algn="just">
              <a:buFont typeface="Arial" panose="020B0604020202020204" pitchFamily="34" charset="0"/>
              <a:buChar char="•"/>
            </a:pPr>
            <a:r>
              <a:rPr lang="fr-FR" sz="1600" dirty="0">
                <a:solidFill>
                  <a:srgbClr val="0070C0"/>
                </a:solidFill>
              </a:rPr>
              <a:t>Les services chargés du suivi de trésorerie (DAF et agent comptable)  ne sont pas suffisamment informés des aléas de gestion constatés dans les services : adosser au service facturier un service centralisateur des commandes ?</a:t>
            </a:r>
          </a:p>
          <a:p>
            <a:pPr marL="1200150" lvl="2" indent="-285750" algn="just">
              <a:buFont typeface="Arial" panose="020B0604020202020204" pitchFamily="34" charset="0"/>
              <a:buChar char="•"/>
            </a:pPr>
            <a:r>
              <a:rPr lang="fr-FR" sz="1600" dirty="0">
                <a:solidFill>
                  <a:srgbClr val="0070C0"/>
                </a:solidFill>
              </a:rPr>
              <a:t>Le lien engagement/paiement et la saisie/actualisation des échéanciers de paiement n’est pas aisée </a:t>
            </a:r>
          </a:p>
        </p:txBody>
      </p:sp>
    </p:spTree>
    <p:extLst>
      <p:ext uri="{BB962C8B-B14F-4D97-AF65-F5344CB8AC3E}">
        <p14:creationId xmlns:p14="http://schemas.microsoft.com/office/powerpoint/2010/main" val="20213459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1475656" y="274638"/>
            <a:ext cx="7211144" cy="13541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sz="3200" smtClean="0"/>
              <a:t>II.  Illustration </a:t>
            </a:r>
            <a:br>
              <a:rPr lang="fr-FR" sz="3200" smtClean="0"/>
            </a:br>
            <a:r>
              <a:rPr lang="fr-FR" sz="3200" smtClean="0"/>
              <a:t>Les points d’attention</a:t>
            </a:r>
            <a:endParaRPr lang="fr-FR" sz="3200" dirty="0"/>
          </a:p>
        </p:txBody>
      </p:sp>
      <p:sp>
        <p:nvSpPr>
          <p:cNvPr id="6" name="Espace réservé du numéro de diapositive 5"/>
          <p:cNvSpPr>
            <a:spLocks noGrp="1"/>
          </p:cNvSpPr>
          <p:nvPr>
            <p:ph type="sldNum" sz="quarter" idx="12"/>
          </p:nvPr>
        </p:nvSpPr>
        <p:spPr/>
        <p:txBody>
          <a:bodyPr/>
          <a:lstStyle/>
          <a:p>
            <a:fld id="{9AA8A271-D230-4875-8F45-4DE70F02D152}" type="slidenum">
              <a:rPr lang="fr-FR" smtClean="0"/>
              <a:t>33</a:t>
            </a:fld>
            <a:endParaRPr lang="fr-FR"/>
          </a:p>
        </p:txBody>
      </p:sp>
      <p:sp>
        <p:nvSpPr>
          <p:cNvPr id="2" name="Rectangle 1"/>
          <p:cNvSpPr/>
          <p:nvPr/>
        </p:nvSpPr>
        <p:spPr>
          <a:xfrm>
            <a:off x="251520" y="2276872"/>
            <a:ext cx="8568952" cy="3200876"/>
          </a:xfrm>
          <a:prstGeom prst="rect">
            <a:avLst/>
          </a:prstGeom>
        </p:spPr>
        <p:txBody>
          <a:bodyPr wrap="square">
            <a:spAutoFit/>
          </a:bodyPr>
          <a:lstStyle/>
          <a:p>
            <a:pPr marL="285750" indent="-285750" algn="just">
              <a:buFont typeface="Arial" panose="020B0604020202020204" pitchFamily="34" charset="0"/>
              <a:buChar char="•"/>
            </a:pPr>
            <a:r>
              <a:rPr lang="fr-FR" dirty="0">
                <a:solidFill>
                  <a:srgbClr val="002060"/>
                </a:solidFill>
              </a:rPr>
              <a:t>Une appropriation des enjeux de l’exercice encore embryonnaire: </a:t>
            </a:r>
          </a:p>
          <a:p>
            <a:pPr marL="742950" lvl="1" indent="-285750" algn="just">
              <a:buFont typeface="Calibri" panose="020F0502020204030204" pitchFamily="34" charset="0"/>
              <a:buChar char="‒"/>
            </a:pPr>
            <a:r>
              <a:rPr lang="fr-FR" dirty="0">
                <a:solidFill>
                  <a:srgbClr val="0070C0"/>
                </a:solidFill>
              </a:rPr>
              <a:t>Parce que nombre d’établissements ont encore une trésorerie suffisante</a:t>
            </a:r>
          </a:p>
          <a:p>
            <a:pPr marL="742950" lvl="1" indent="-285750" algn="just">
              <a:buFont typeface="Calibri" panose="020F0502020204030204" pitchFamily="34" charset="0"/>
              <a:buChar char="‒"/>
            </a:pPr>
            <a:r>
              <a:rPr lang="fr-FR" dirty="0">
                <a:solidFill>
                  <a:srgbClr val="0070C0"/>
                </a:solidFill>
              </a:rPr>
              <a:t>Parce que la gestion en AE-CP n’est pas encore mise en place</a:t>
            </a:r>
          </a:p>
          <a:p>
            <a:pPr marL="742950" lvl="1" indent="-285750" algn="just">
              <a:buFont typeface="Calibri" panose="020F0502020204030204" pitchFamily="34" charset="0"/>
              <a:buChar char="‒"/>
            </a:pPr>
            <a:r>
              <a:rPr lang="fr-FR" dirty="0">
                <a:solidFill>
                  <a:srgbClr val="0070C0"/>
                </a:solidFill>
              </a:rPr>
              <a:t>Parce que l’exercice interpelle fortement les organisations (rapprochement services/ DAF/agent comptable souvent à construire) et les sujets d’organisation sont toujours délicats à mettre en œuvre rapidement</a:t>
            </a:r>
          </a:p>
          <a:p>
            <a:pPr marL="742950" lvl="1" indent="-285750" algn="just">
              <a:buFont typeface="Calibri" panose="020F0502020204030204" pitchFamily="34" charset="0"/>
              <a:buChar char="‒"/>
            </a:pPr>
            <a:r>
              <a:rPr lang="fr-FR" dirty="0">
                <a:solidFill>
                  <a:srgbClr val="0070C0"/>
                </a:solidFill>
              </a:rPr>
              <a:t>Parce que les extractions des outils ne sont pas toujours aisées à obtenir sous les formats souhaités (les retraitements longs sont à éviter)</a:t>
            </a:r>
          </a:p>
          <a:p>
            <a:pPr algn="just"/>
            <a:endParaRPr lang="fr-FR" dirty="0"/>
          </a:p>
          <a:p>
            <a:pPr algn="just"/>
            <a:r>
              <a:rPr lang="fr-FR" sz="2000" dirty="0">
                <a:solidFill>
                  <a:srgbClr val="002060"/>
                </a:solidFill>
                <a:sym typeface="Wingdings" panose="05000000000000000000" pitchFamily="2" charset="2"/>
              </a:rPr>
              <a:t> </a:t>
            </a:r>
            <a:r>
              <a:rPr lang="fr-FR" sz="2000" dirty="0">
                <a:solidFill>
                  <a:srgbClr val="002060"/>
                </a:solidFill>
              </a:rPr>
              <a:t>Les établissements en difficulté de trésorerie sont plus aisément convaincus des enjeux et de l’importance de ce travail !!!!</a:t>
            </a:r>
          </a:p>
        </p:txBody>
      </p:sp>
    </p:spTree>
    <p:extLst>
      <p:ext uri="{BB962C8B-B14F-4D97-AF65-F5344CB8AC3E}">
        <p14:creationId xmlns:p14="http://schemas.microsoft.com/office/powerpoint/2010/main" val="42550291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251520" y="4221088"/>
            <a:ext cx="6408712" cy="2054409"/>
          </a:xfrm>
          <a:prstGeom prst="round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979712" y="116632"/>
            <a:ext cx="6480720" cy="1734108"/>
          </a:xfrm>
        </p:spPr>
        <p:txBody>
          <a:bodyPr/>
          <a:lstStyle/>
          <a:p>
            <a:r>
              <a:rPr lang="fr-FR" altLang="fr-FR" dirty="0" smtClean="0">
                <a:solidFill>
                  <a:schemeClr val="accent1"/>
                </a:solidFill>
              </a:rPr>
              <a:t>Sommaire</a:t>
            </a:r>
            <a:endParaRPr lang="fr-FR" dirty="0">
              <a:solidFill>
                <a:schemeClr val="accent1"/>
              </a:solidFill>
            </a:endParaRPr>
          </a:p>
        </p:txBody>
      </p:sp>
      <p:sp>
        <p:nvSpPr>
          <p:cNvPr id="35849" name="Text Box 9"/>
          <p:cNvSpPr txBox="1">
            <a:spLocks noChangeArrowheads="1"/>
          </p:cNvSpPr>
          <p:nvPr/>
        </p:nvSpPr>
        <p:spPr bwMode="auto">
          <a:xfrm>
            <a:off x="590550" y="2027057"/>
            <a:ext cx="8382000" cy="4108817"/>
          </a:xfrm>
          <a:prstGeom prst="rect">
            <a:avLst/>
          </a:prstGeom>
          <a:noFill/>
          <a:ln>
            <a:noFill/>
          </a:ln>
          <a:effectLst/>
          <a:extLst>
            <a:ext uri="{909E8E84-426E-40DD-AFC4-6F175D3DCCD1}">
              <a14:hiddenFill xmlns:a14="http://schemas.microsoft.com/office/drawing/2010/main">
                <a:solidFill>
                  <a:schemeClr val="accent1">
                    <a:alpha val="50000"/>
                  </a:scheme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spAutoFit/>
          </a:bodyPr>
          <a:lstStyle>
            <a:defPPr>
              <a:defRPr lang="fr-FR"/>
            </a:defPPr>
            <a:lvl1pPr marL="292100" indent="-292100" algn="just">
              <a:spcBef>
                <a:spcPct val="0"/>
              </a:spcBef>
              <a:defRPr sz="3000" b="1">
                <a:solidFill>
                  <a:srgbClr val="002060"/>
                </a:solidFill>
              </a:defRPr>
            </a:lvl1pPr>
            <a:lvl2pPr marL="482600">
              <a:spcBef>
                <a:spcPct val="0"/>
              </a:spcBef>
              <a:defRPr sz="2400">
                <a:latin typeface="Times New Roman" pitchFamily="18" charset="0"/>
              </a:defRPr>
            </a:lvl2pPr>
            <a:lvl3pPr>
              <a:spcBef>
                <a:spcPct val="0"/>
              </a:spcBef>
              <a:defRPr sz="2400">
                <a:latin typeface="Times New Roman" pitchFamily="18" charset="0"/>
              </a:defRPr>
            </a:lvl3pPr>
            <a:lvl4pPr>
              <a:spcBef>
                <a:spcPct val="0"/>
              </a:spcBef>
              <a:defRPr sz="2400">
                <a:latin typeface="Times New Roman" pitchFamily="18" charset="0"/>
              </a:defRPr>
            </a:lvl4pPr>
            <a:lvl5pPr>
              <a:spcBef>
                <a:spcPct val="0"/>
              </a:spcBef>
              <a:defRPr sz="2400">
                <a:latin typeface="Times New Roman" pitchFamily="18" charset="0"/>
              </a:defRPr>
            </a:lvl5pPr>
            <a:lvl6pPr fontAlgn="base">
              <a:spcBef>
                <a:spcPct val="0"/>
              </a:spcBef>
              <a:spcAft>
                <a:spcPct val="0"/>
              </a:spcAft>
              <a:defRPr sz="2400">
                <a:latin typeface="Times New Roman" pitchFamily="18" charset="0"/>
              </a:defRPr>
            </a:lvl6pPr>
            <a:lvl7pPr fontAlgn="base">
              <a:spcBef>
                <a:spcPct val="0"/>
              </a:spcBef>
              <a:spcAft>
                <a:spcPct val="0"/>
              </a:spcAft>
              <a:defRPr sz="2400">
                <a:latin typeface="Times New Roman" pitchFamily="18" charset="0"/>
              </a:defRPr>
            </a:lvl7pPr>
            <a:lvl8pPr fontAlgn="base">
              <a:spcBef>
                <a:spcPct val="0"/>
              </a:spcBef>
              <a:spcAft>
                <a:spcPct val="0"/>
              </a:spcAft>
              <a:defRPr sz="2400">
                <a:latin typeface="Times New Roman" pitchFamily="18" charset="0"/>
              </a:defRPr>
            </a:lvl8pPr>
            <a:lvl9pPr fontAlgn="base">
              <a:spcBef>
                <a:spcPct val="0"/>
              </a:spcBef>
              <a:spcAft>
                <a:spcPct val="0"/>
              </a:spcAft>
              <a:defRPr sz="2400">
                <a:latin typeface="Times New Roman" pitchFamily="18" charset="0"/>
              </a:defRPr>
            </a:lvl9pPr>
          </a:lstStyle>
          <a:p>
            <a:pPr marL="514350" indent="-514350">
              <a:lnSpc>
                <a:spcPct val="150000"/>
              </a:lnSpc>
              <a:buAutoNum type="romanUcPeriod"/>
            </a:pPr>
            <a:r>
              <a:rPr lang="fr-FR" altLang="fr-FR" sz="2400" dirty="0" smtClean="0"/>
              <a:t>Présentation des concepts</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Illustration</a:t>
            </a:r>
          </a:p>
          <a:p>
            <a:pPr marL="514350" indent="-514350">
              <a:lnSpc>
                <a:spcPct val="150000"/>
              </a:lnSpc>
              <a:buAutoNum type="romanUcPeriod"/>
            </a:pPr>
            <a:endParaRPr lang="fr-FR" altLang="fr-FR" sz="2400" dirty="0"/>
          </a:p>
          <a:p>
            <a:pPr marL="514350" indent="-514350">
              <a:lnSpc>
                <a:spcPct val="150000"/>
              </a:lnSpc>
              <a:buAutoNum type="romanUcPeriod"/>
            </a:pPr>
            <a:r>
              <a:rPr lang="fr-FR" altLang="fr-FR" sz="2400" dirty="0" smtClean="0"/>
              <a:t>Perspectives GBCP</a:t>
            </a:r>
          </a:p>
          <a:p>
            <a:pPr marL="704850" lvl="1" indent="-514350">
              <a:lnSpc>
                <a:spcPct val="150000"/>
              </a:lnSpc>
              <a:buFont typeface="+mj-lt"/>
              <a:buAutoNum type="alphaUcPeriod"/>
            </a:pPr>
            <a:r>
              <a:rPr lang="fr-FR" altLang="fr-FR" sz="1800" dirty="0" smtClean="0">
                <a:solidFill>
                  <a:srgbClr val="002060"/>
                </a:solidFill>
                <a:latin typeface="+mn-lt"/>
              </a:rPr>
              <a:t>Le plan de trésorerie</a:t>
            </a:r>
          </a:p>
          <a:p>
            <a:pPr marL="704850" lvl="1" indent="-514350">
              <a:lnSpc>
                <a:spcPct val="150000"/>
              </a:lnSpc>
              <a:buFont typeface="+mj-lt"/>
              <a:buAutoNum type="alphaUcPeriod"/>
            </a:pPr>
            <a:r>
              <a:rPr lang="fr-FR" altLang="fr-FR" sz="1800" dirty="0" smtClean="0">
                <a:solidFill>
                  <a:srgbClr val="002060"/>
                </a:solidFill>
                <a:latin typeface="+mn-lt"/>
              </a:rPr>
              <a:t>Les recettes fléchées</a:t>
            </a:r>
          </a:p>
          <a:p>
            <a:pPr marL="704850" lvl="1" indent="-514350">
              <a:lnSpc>
                <a:spcPct val="150000"/>
              </a:lnSpc>
              <a:buFont typeface="+mj-lt"/>
              <a:buAutoNum type="alphaUcPeriod"/>
            </a:pPr>
            <a:r>
              <a:rPr lang="fr-FR" altLang="fr-FR" sz="1800" dirty="0" smtClean="0">
                <a:solidFill>
                  <a:srgbClr val="002060"/>
                </a:solidFill>
                <a:latin typeface="+mn-lt"/>
              </a:rPr>
              <a:t>Distinction opérations budgétaires / non budgétaires</a:t>
            </a:r>
          </a:p>
        </p:txBody>
      </p:sp>
      <p:sp>
        <p:nvSpPr>
          <p:cNvPr id="3" name="Espace réservé du numéro de diapositive 2"/>
          <p:cNvSpPr>
            <a:spLocks noGrp="1"/>
          </p:cNvSpPr>
          <p:nvPr>
            <p:ph type="sldNum" sz="quarter" idx="12"/>
          </p:nvPr>
        </p:nvSpPr>
        <p:spPr/>
        <p:txBody>
          <a:bodyPr/>
          <a:lstStyle/>
          <a:p>
            <a:fld id="{28380593-0828-4E54-A593-391E6A4151D9}" type="slidenum">
              <a:rPr lang="fr-FR" altLang="fr-FR" smtClean="0"/>
              <a:pPr/>
              <a:t>34</a:t>
            </a:fld>
            <a:endParaRPr lang="fr-FR" altLang="fr-FR"/>
          </a:p>
        </p:txBody>
      </p:sp>
    </p:spTree>
    <p:extLst>
      <p:ext uri="{BB962C8B-B14F-4D97-AF65-F5344CB8AC3E}">
        <p14:creationId xmlns:p14="http://schemas.microsoft.com/office/powerpoint/2010/main" val="204108046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195736" y="260648"/>
            <a:ext cx="5987008" cy="1143000"/>
          </a:xfrm>
        </p:spPr>
        <p:txBody>
          <a:bodyPr/>
          <a:lstStyle/>
          <a:p>
            <a:r>
              <a:rPr lang="fr-FR" b="1" dirty="0" smtClean="0"/>
              <a:t>III. Perspectives GBCP</a:t>
            </a:r>
            <a:endParaRPr lang="fr-FR" b="1" dirty="0"/>
          </a:p>
        </p:txBody>
      </p:sp>
      <p:sp>
        <p:nvSpPr>
          <p:cNvPr id="2" name="Espace réservé du numéro de diapositive 1"/>
          <p:cNvSpPr>
            <a:spLocks noGrp="1"/>
          </p:cNvSpPr>
          <p:nvPr>
            <p:ph type="sldNum" sz="quarter" idx="12"/>
          </p:nvPr>
        </p:nvSpPr>
        <p:spPr/>
        <p:txBody>
          <a:bodyPr/>
          <a:lstStyle/>
          <a:p>
            <a:fld id="{28380593-0828-4E54-A593-391E6A4151D9}" type="slidenum">
              <a:rPr lang="fr-FR" altLang="fr-FR" smtClean="0"/>
              <a:pPr/>
              <a:t>35</a:t>
            </a:fld>
            <a:endParaRPr lang="fr-FR" altLang="fr-FR"/>
          </a:p>
        </p:txBody>
      </p:sp>
      <p:sp>
        <p:nvSpPr>
          <p:cNvPr id="4" name="Rectangle 2"/>
          <p:cNvSpPr>
            <a:spLocks noChangeArrowheads="1"/>
          </p:cNvSpPr>
          <p:nvPr/>
        </p:nvSpPr>
        <p:spPr bwMode="auto">
          <a:xfrm>
            <a:off x="827584" y="2426405"/>
            <a:ext cx="8064896"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fr-FR" altLang="fr-FR" dirty="0">
                <a:solidFill>
                  <a:srgbClr val="002060"/>
                </a:solidFill>
                <a:latin typeface="Arial" pitchFamily="34" charset="0"/>
                <a:ea typeface="Times New Roman" pitchFamily="18" charset="0"/>
                <a:cs typeface="Arial" pitchFamily="34" charset="0"/>
              </a:rPr>
              <a:t> </a:t>
            </a:r>
            <a:r>
              <a:rPr lang="fr-FR" altLang="fr-FR" dirty="0" smtClean="0">
                <a:solidFill>
                  <a:srgbClr val="002060"/>
                </a:solidFill>
                <a:latin typeface="Arial" pitchFamily="34" charset="0"/>
                <a:ea typeface="Times New Roman" pitchFamily="18" charset="0"/>
                <a:cs typeface="Arial" pitchFamily="34" charset="0"/>
              </a:rPr>
              <a:t> </a:t>
            </a:r>
            <a:r>
              <a:rPr kumimoji="0" lang="fr-FR" altLang="fr-FR"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2016 :</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altLang="fr-FR"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Évolution du cadre budgétaire</a:t>
            </a:r>
          </a:p>
          <a:p>
            <a:pPr marL="0" marR="0" lvl="0" indent="0" algn="just" defTabSz="914400" rtl="0" eaLnBrk="1" fontAlgn="base" latinLnBrk="0" hangingPunct="1">
              <a:lnSpc>
                <a:spcPct val="100000"/>
              </a:lnSpc>
              <a:spcBef>
                <a:spcPct val="0"/>
              </a:spcBef>
              <a:spcAft>
                <a:spcPct val="0"/>
              </a:spcAft>
              <a:buClrTx/>
              <a:buSzTx/>
              <a:buFontTx/>
              <a:buNone/>
              <a:tabLst/>
            </a:pPr>
            <a:r>
              <a:rPr lang="fr-FR" altLang="fr-FR" dirty="0">
                <a:solidFill>
                  <a:srgbClr val="002060"/>
                </a:solidFill>
                <a:latin typeface="Arial" pitchFamily="34" charset="0"/>
                <a:cs typeface="Arial" pitchFamily="34" charset="0"/>
              </a:rPr>
              <a:t>	</a:t>
            </a:r>
            <a:r>
              <a:rPr lang="fr-FR" altLang="fr-FR" sz="1600" dirty="0" smtClean="0">
                <a:solidFill>
                  <a:srgbClr val="002060"/>
                </a:solidFill>
                <a:latin typeface="Arial" pitchFamily="34" charset="0"/>
                <a:cs typeface="Arial" pitchFamily="34" charset="0"/>
              </a:rPr>
              <a:t>Lien direct entre les nouveaux tableaux budgétaires et le plan de trésorerie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altLang="fr-FR" b="0" i="0" u="none" strike="noStrike" cap="none" normalizeH="0" baseline="0" dirty="0" smtClean="0">
              <a:ln>
                <a:noFill/>
              </a:ln>
              <a:solidFill>
                <a:srgbClr val="002060"/>
              </a:solidFill>
              <a:effectLst/>
              <a:latin typeface="Arial" pitchFamily="34" charset="0"/>
              <a:cs typeface="Arial" pitchFamily="34" charset="0"/>
            </a:endParaRP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altLang="fr-FR" b="0" i="0" u="none" strike="noStrike" cap="none" normalizeH="0" baseline="0" dirty="0" smtClean="0">
                <a:ln>
                  <a:noFill/>
                </a:ln>
                <a:solidFill>
                  <a:srgbClr val="002060"/>
                </a:solidFill>
                <a:effectLst/>
                <a:latin typeface="Arial" pitchFamily="34" charset="0"/>
                <a:cs typeface="Arial" pitchFamily="34" charset="0"/>
              </a:rPr>
              <a:t>Évolution</a:t>
            </a:r>
            <a:r>
              <a:rPr kumimoji="0" lang="fr-FR" altLang="fr-FR" b="0" i="0" u="none" strike="noStrike" cap="none" normalizeH="0" dirty="0" smtClean="0">
                <a:ln>
                  <a:noFill/>
                </a:ln>
                <a:solidFill>
                  <a:srgbClr val="002060"/>
                </a:solidFill>
                <a:effectLst/>
                <a:latin typeface="Arial" pitchFamily="34" charset="0"/>
                <a:cs typeface="Arial" pitchFamily="34" charset="0"/>
              </a:rPr>
              <a:t> des maquettes budgétaires</a:t>
            </a:r>
          </a:p>
          <a:p>
            <a:pPr marL="0" marR="0" lvl="0" indent="0" algn="just" defTabSz="914400" rtl="0" eaLnBrk="1" fontAlgn="base" latinLnBrk="0" hangingPunct="1">
              <a:lnSpc>
                <a:spcPct val="100000"/>
              </a:lnSpc>
              <a:spcBef>
                <a:spcPct val="0"/>
              </a:spcBef>
              <a:spcAft>
                <a:spcPct val="0"/>
              </a:spcAft>
              <a:buClrTx/>
              <a:buSzTx/>
              <a:buFontTx/>
              <a:buNone/>
              <a:tabLst/>
            </a:pPr>
            <a:r>
              <a:rPr lang="fr-FR" altLang="fr-FR" baseline="0" dirty="0">
                <a:solidFill>
                  <a:srgbClr val="002060"/>
                </a:solidFill>
                <a:latin typeface="Arial" pitchFamily="34" charset="0"/>
                <a:cs typeface="Arial" pitchFamily="34" charset="0"/>
              </a:rPr>
              <a:t>	</a:t>
            </a:r>
            <a:r>
              <a:rPr lang="fr-FR" altLang="fr-FR" sz="1600" baseline="0" dirty="0" smtClean="0">
                <a:solidFill>
                  <a:srgbClr val="002060"/>
                </a:solidFill>
                <a:latin typeface="Arial" pitchFamily="34" charset="0"/>
                <a:cs typeface="Arial" pitchFamily="34" charset="0"/>
              </a:rPr>
              <a:t>Le plan de trésorerie = annexe</a:t>
            </a:r>
            <a:r>
              <a:rPr lang="fr-FR" altLang="fr-FR" sz="1600" dirty="0" smtClean="0">
                <a:solidFill>
                  <a:srgbClr val="002060"/>
                </a:solidFill>
                <a:latin typeface="Arial" pitchFamily="34" charset="0"/>
                <a:cs typeface="Arial" pitchFamily="34" charset="0"/>
              </a:rPr>
              <a:t> budgétaire obligatoire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altLang="fr-FR" b="0" i="0" u="none" strike="noStrike" cap="none" normalizeH="0" baseline="0" dirty="0">
              <a:ln>
                <a:noFill/>
              </a:ln>
              <a:solidFill>
                <a:srgbClr val="002060"/>
              </a:solidFill>
              <a:effectLst/>
              <a:latin typeface="Arial" pitchFamily="34" charset="0"/>
              <a:cs typeface="Arial" pitchFamily="34" charset="0"/>
            </a:endParaRPr>
          </a:p>
          <a:p>
            <a:pPr marR="0" lvl="0" algn="just" defTabSz="914400" rtl="0" eaLnBrk="1" fontAlgn="base" latinLnBrk="0" hangingPunct="1">
              <a:lnSpc>
                <a:spcPct val="100000"/>
              </a:lnSpc>
              <a:spcBef>
                <a:spcPct val="0"/>
              </a:spcBef>
              <a:spcAft>
                <a:spcPct val="0"/>
              </a:spcAft>
              <a:buClrTx/>
              <a:buSzTx/>
              <a:tabLst/>
            </a:pPr>
            <a:r>
              <a:rPr lang="fr-FR" altLang="fr-FR" dirty="0" smtClean="0">
                <a:solidFill>
                  <a:srgbClr val="C00000"/>
                </a:solidFill>
                <a:latin typeface="Arial" pitchFamily="34" charset="0"/>
                <a:cs typeface="Arial" pitchFamily="34" charset="0"/>
              </a:rPr>
              <a:t> Conséquences</a:t>
            </a:r>
            <a:r>
              <a:rPr lang="fr-FR" altLang="fr-FR" dirty="0" smtClean="0">
                <a:solidFill>
                  <a:srgbClr val="002060"/>
                </a:solidFill>
                <a:latin typeface="Arial" pitchFamily="34" charset="0"/>
                <a:cs typeface="Arial" pitchFamily="34" charset="0"/>
              </a:rPr>
              <a:t> :</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fr-FR" altLang="fr-FR" b="0" i="0" u="none" strike="noStrike" cap="none" normalizeH="0" baseline="0" dirty="0" smtClean="0">
                <a:ln>
                  <a:noFill/>
                </a:ln>
                <a:solidFill>
                  <a:srgbClr val="002060"/>
                </a:solidFill>
                <a:effectLst/>
                <a:latin typeface="Arial" pitchFamily="34" charset="0"/>
                <a:cs typeface="Arial" pitchFamily="34" charset="0"/>
              </a:rPr>
              <a:t>Nécessaire</a:t>
            </a:r>
            <a:r>
              <a:rPr kumimoji="0" lang="fr-FR" altLang="fr-FR" b="0" i="0" u="none" strike="noStrike" cap="none" normalizeH="0" dirty="0" smtClean="0">
                <a:ln>
                  <a:noFill/>
                </a:ln>
                <a:solidFill>
                  <a:srgbClr val="002060"/>
                </a:solidFill>
                <a:effectLst/>
                <a:latin typeface="Arial" pitchFamily="34" charset="0"/>
                <a:cs typeface="Arial" pitchFamily="34" charset="0"/>
              </a:rPr>
              <a:t> de faire évoluer les modalités de contrôle budgétaire</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fr-FR" altLang="fr-FR" baseline="0" dirty="0" smtClean="0">
                <a:solidFill>
                  <a:srgbClr val="002060"/>
                </a:solidFill>
                <a:latin typeface="Arial" pitchFamily="34" charset="0"/>
                <a:cs typeface="Arial" pitchFamily="34" charset="0"/>
              </a:rPr>
              <a:t>Cela</a:t>
            </a:r>
            <a:r>
              <a:rPr lang="fr-FR" altLang="fr-FR" dirty="0" smtClean="0">
                <a:solidFill>
                  <a:srgbClr val="002060"/>
                </a:solidFill>
                <a:latin typeface="Arial" pitchFamily="34" charset="0"/>
                <a:cs typeface="Arial" pitchFamily="34" charset="0"/>
              </a:rPr>
              <a:t> n’exclut pas le maintien, voire le renforcement, de certains points de contrôle existants</a:t>
            </a:r>
            <a:endParaRPr kumimoji="0" lang="fr-FR" altLang="fr-FR"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b="0" i="0" u="none" strike="noStrike" cap="none" normalizeH="0" baseline="0" dirty="0" smtClean="0">
              <a:ln>
                <a:noFill/>
              </a:ln>
              <a:solidFill>
                <a:srgbClr val="002060"/>
              </a:solidFill>
              <a:effectLst/>
              <a:latin typeface="Arial" pitchFamily="34" charset="0"/>
              <a:cs typeface="Arial" pitchFamily="34" charset="0"/>
            </a:endParaRPr>
          </a:p>
        </p:txBody>
      </p:sp>
      <p:sp>
        <p:nvSpPr>
          <p:cNvPr id="6" name="Flèche courbée vers la droite 5"/>
          <p:cNvSpPr/>
          <p:nvPr/>
        </p:nvSpPr>
        <p:spPr>
          <a:xfrm>
            <a:off x="251520" y="2564904"/>
            <a:ext cx="720080" cy="2160240"/>
          </a:xfrm>
          <a:prstGeom prst="curvedRightArrow">
            <a:avLst/>
          </a:prstGeom>
          <a:solidFill>
            <a:srgbClr val="0070C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2680384718"/>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10"/>
          <p:cNvSpPr txBox="1">
            <a:spLocks/>
          </p:cNvSpPr>
          <p:nvPr/>
        </p:nvSpPr>
        <p:spPr>
          <a:xfrm>
            <a:off x="431800" y="1916832"/>
            <a:ext cx="8460680" cy="4825281"/>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rgbClr val="002060"/>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2">
                    <a:lumMod val="7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2">
                    <a:lumMod val="7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2">
                    <a:lumMod val="7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fr-FR" sz="1800" dirty="0"/>
          </a:p>
        </p:txBody>
      </p:sp>
      <p:sp>
        <p:nvSpPr>
          <p:cNvPr id="2" name="Espace réservé du numéro de diapositive 1"/>
          <p:cNvSpPr>
            <a:spLocks noGrp="1"/>
          </p:cNvSpPr>
          <p:nvPr>
            <p:ph type="sldNum" sz="quarter" idx="12"/>
          </p:nvPr>
        </p:nvSpPr>
        <p:spPr/>
        <p:txBody>
          <a:bodyPr/>
          <a:lstStyle/>
          <a:p>
            <a:fld id="{28380593-0828-4E54-A593-391E6A4151D9}" type="slidenum">
              <a:rPr lang="fr-FR" altLang="fr-FR" smtClean="0"/>
              <a:pPr/>
              <a:t>36</a:t>
            </a:fld>
            <a:endParaRPr lang="fr-FR" altLang="fr-FR"/>
          </a:p>
        </p:txBody>
      </p:sp>
      <p:sp>
        <p:nvSpPr>
          <p:cNvPr id="4" name="Rectangle 2"/>
          <p:cNvSpPr>
            <a:spLocks noChangeArrowheads="1"/>
          </p:cNvSpPr>
          <p:nvPr/>
        </p:nvSpPr>
        <p:spPr bwMode="auto">
          <a:xfrm>
            <a:off x="431800" y="2210381"/>
            <a:ext cx="8471471"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Le plan de trésorerie est un outil au service d’enjeux de pilotage.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altLang="fr-FR"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altLang="fr-FR"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L’optimisation de la gestion de la trésorerie des établissements constitue un véritable enjeu, renforcé dans le cadre de la mise en place de la comptabilité budgétaire. </a:t>
            </a:r>
            <a:endParaRPr kumimoji="0" lang="fr-FR" altLang="fr-FR" b="0" i="0" u="none" strike="noStrike" cap="none" normalizeH="0" baseline="0" dirty="0" smtClean="0">
              <a:ln>
                <a:noFill/>
              </a:ln>
              <a:solidFill>
                <a:srgbClr val="00206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b="0" i="0" u="none" strike="noStrike" cap="none" normalizeH="0" baseline="0" dirty="0" smtClean="0">
              <a:ln>
                <a:noFill/>
              </a:ln>
              <a:solidFill>
                <a:srgbClr val="002060"/>
              </a:solidFill>
              <a:effectLst/>
              <a:latin typeface="Arial" pitchFamily="34" charset="0"/>
              <a:cs typeface="Arial" pitchFamily="34" charset="0"/>
            </a:endParaRPr>
          </a:p>
        </p:txBody>
      </p:sp>
      <p:pic>
        <p:nvPicPr>
          <p:cNvPr id="1025"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7422" y="3980388"/>
            <a:ext cx="5920225" cy="1872208"/>
          </a:xfrm>
          <a:prstGeom prst="rect">
            <a:avLst/>
          </a:prstGeom>
          <a:noFill/>
          <a:extLst>
            <a:ext uri="{909E8E84-426E-40DD-AFC4-6F175D3DCCD1}">
              <a14:hiddenFill xmlns:a14="http://schemas.microsoft.com/office/drawing/2010/main">
                <a:solidFill>
                  <a:srgbClr val="FFFFFF"/>
                </a:solidFill>
              </a14:hiddenFill>
            </a:ext>
          </a:extLst>
        </p:spPr>
      </p:pic>
      <p:sp>
        <p:nvSpPr>
          <p:cNvPr id="8" name="Titre 2"/>
          <p:cNvSpPr txBox="1">
            <a:spLocks/>
          </p:cNvSpPr>
          <p:nvPr/>
        </p:nvSpPr>
        <p:spPr>
          <a:xfrm>
            <a:off x="2195736" y="260648"/>
            <a:ext cx="59870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dirty="0" smtClean="0"/>
              <a:t>III. Perspectives GBCP</a:t>
            </a:r>
          </a:p>
          <a:p>
            <a:r>
              <a:rPr lang="fr-FR" sz="2000" b="1" dirty="0" smtClean="0"/>
              <a:t>A. Le plan de trésorerie</a:t>
            </a:r>
            <a:endParaRPr lang="fr-FR" sz="2000" b="1" dirty="0"/>
          </a:p>
        </p:txBody>
      </p:sp>
    </p:spTree>
    <p:extLst>
      <p:ext uri="{BB962C8B-B14F-4D97-AF65-F5344CB8AC3E}">
        <p14:creationId xmlns:p14="http://schemas.microsoft.com/office/powerpoint/2010/main" val="1453119954"/>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37</a:t>
            </a:fld>
            <a:endParaRPr lang="fr-FR" altLang="fr-FR"/>
          </a:p>
        </p:txBody>
      </p:sp>
      <p:sp>
        <p:nvSpPr>
          <p:cNvPr id="2" name="ZoneTexte 1"/>
          <p:cNvSpPr txBox="1"/>
          <p:nvPr/>
        </p:nvSpPr>
        <p:spPr>
          <a:xfrm>
            <a:off x="488249" y="1916832"/>
            <a:ext cx="8352928" cy="3108543"/>
          </a:xfrm>
          <a:prstGeom prst="rect">
            <a:avLst/>
          </a:prstGeom>
          <a:noFill/>
        </p:spPr>
        <p:txBody>
          <a:bodyPr wrap="square" rtlCol="0">
            <a:spAutoFit/>
          </a:bodyPr>
          <a:lstStyle/>
          <a:p>
            <a:pPr lvl="0" algn="ctr"/>
            <a:r>
              <a:rPr lang="fr-FR" b="1" dirty="0">
                <a:solidFill>
                  <a:srgbClr val="002060"/>
                </a:solidFill>
              </a:rPr>
              <a:t>La gestion active de trésorerie des opérateurs basée </a:t>
            </a:r>
            <a:endParaRPr lang="fr-FR" b="1" dirty="0" smtClean="0">
              <a:solidFill>
                <a:srgbClr val="002060"/>
              </a:solidFill>
            </a:endParaRPr>
          </a:p>
          <a:p>
            <a:pPr lvl="0" algn="ctr"/>
            <a:r>
              <a:rPr lang="fr-FR" b="1" dirty="0" smtClean="0">
                <a:solidFill>
                  <a:srgbClr val="002060"/>
                </a:solidFill>
              </a:rPr>
              <a:t>sur </a:t>
            </a:r>
            <a:r>
              <a:rPr lang="fr-FR" b="1" dirty="0">
                <a:solidFill>
                  <a:srgbClr val="002060"/>
                </a:solidFill>
              </a:rPr>
              <a:t>une gestion maîtrisée du risque </a:t>
            </a:r>
            <a:endParaRPr lang="fr-FR" b="1" dirty="0" smtClean="0">
              <a:solidFill>
                <a:srgbClr val="002060"/>
              </a:solidFill>
            </a:endParaRPr>
          </a:p>
          <a:p>
            <a:pPr lvl="0" algn="just"/>
            <a:endParaRPr lang="fr-FR" dirty="0">
              <a:solidFill>
                <a:srgbClr val="002060"/>
              </a:solidFill>
            </a:endParaRPr>
          </a:p>
          <a:p>
            <a:pPr algn="just"/>
            <a:r>
              <a:rPr lang="fr-FR" dirty="0" smtClean="0">
                <a:solidFill>
                  <a:srgbClr val="002060"/>
                </a:solidFill>
              </a:rPr>
              <a:t>Distinction des </a:t>
            </a:r>
            <a:r>
              <a:rPr lang="fr-FR" dirty="0">
                <a:solidFill>
                  <a:srgbClr val="002060"/>
                </a:solidFill>
              </a:rPr>
              <a:t>dépenses en fonction de différents </a:t>
            </a:r>
            <a:r>
              <a:rPr lang="fr-FR" dirty="0" smtClean="0">
                <a:solidFill>
                  <a:srgbClr val="002060"/>
                </a:solidFill>
              </a:rPr>
              <a:t>critères :</a:t>
            </a:r>
          </a:p>
          <a:p>
            <a:pPr marL="285750" indent="-285750" algn="just">
              <a:buFont typeface="Arial" panose="020B0604020202020204" pitchFamily="34" charset="0"/>
              <a:buChar char="•"/>
            </a:pPr>
            <a:r>
              <a:rPr lang="fr-FR" dirty="0" smtClean="0">
                <a:solidFill>
                  <a:srgbClr val="002060"/>
                </a:solidFill>
              </a:rPr>
              <a:t>leur </a:t>
            </a:r>
            <a:r>
              <a:rPr lang="fr-FR" dirty="0">
                <a:solidFill>
                  <a:srgbClr val="002060"/>
                </a:solidFill>
              </a:rPr>
              <a:t>montant, </a:t>
            </a:r>
            <a:endParaRPr lang="fr-FR" dirty="0" smtClean="0">
              <a:solidFill>
                <a:srgbClr val="002060"/>
              </a:solidFill>
            </a:endParaRPr>
          </a:p>
          <a:p>
            <a:pPr marL="285750" indent="-285750" algn="just">
              <a:buFont typeface="Arial" panose="020B0604020202020204" pitchFamily="34" charset="0"/>
              <a:buChar char="•"/>
            </a:pPr>
            <a:r>
              <a:rPr lang="fr-FR" dirty="0" smtClean="0">
                <a:solidFill>
                  <a:srgbClr val="002060"/>
                </a:solidFill>
              </a:rPr>
              <a:t>leur </a:t>
            </a:r>
            <a:r>
              <a:rPr lang="fr-FR" dirty="0">
                <a:solidFill>
                  <a:srgbClr val="002060"/>
                </a:solidFill>
              </a:rPr>
              <a:t>récurrence, </a:t>
            </a:r>
            <a:endParaRPr lang="fr-FR" dirty="0" smtClean="0">
              <a:solidFill>
                <a:srgbClr val="002060"/>
              </a:solidFill>
            </a:endParaRPr>
          </a:p>
          <a:p>
            <a:pPr marL="285750" indent="-285750" algn="just">
              <a:buFont typeface="Arial" panose="020B0604020202020204" pitchFamily="34" charset="0"/>
              <a:buChar char="•"/>
            </a:pPr>
            <a:r>
              <a:rPr lang="fr-FR" dirty="0" smtClean="0">
                <a:solidFill>
                  <a:srgbClr val="002060"/>
                </a:solidFill>
              </a:rPr>
              <a:t>leurs </a:t>
            </a:r>
            <a:r>
              <a:rPr lang="fr-FR" dirty="0">
                <a:solidFill>
                  <a:srgbClr val="002060"/>
                </a:solidFill>
              </a:rPr>
              <a:t>facteurs </a:t>
            </a:r>
            <a:r>
              <a:rPr lang="fr-FR" dirty="0" smtClean="0">
                <a:solidFill>
                  <a:srgbClr val="002060"/>
                </a:solidFill>
              </a:rPr>
              <a:t>d’évolution</a:t>
            </a:r>
          </a:p>
          <a:p>
            <a:pPr marL="285750" indent="-285750" algn="just">
              <a:buFont typeface="Arial" panose="020B0604020202020204" pitchFamily="34" charset="0"/>
              <a:buChar char="•"/>
            </a:pPr>
            <a:r>
              <a:rPr lang="fr-FR" dirty="0" smtClean="0">
                <a:solidFill>
                  <a:srgbClr val="002060"/>
                </a:solidFill>
              </a:rPr>
              <a:t>leurs </a:t>
            </a:r>
            <a:r>
              <a:rPr lang="fr-FR" dirty="0">
                <a:solidFill>
                  <a:srgbClr val="002060"/>
                </a:solidFill>
              </a:rPr>
              <a:t>occurrences de décaissements. </a:t>
            </a:r>
            <a:endParaRPr lang="fr-FR" dirty="0" smtClean="0">
              <a:solidFill>
                <a:srgbClr val="002060"/>
              </a:solidFill>
            </a:endParaRPr>
          </a:p>
          <a:p>
            <a:pPr marL="285750" indent="-285750" algn="just">
              <a:buFont typeface="Arial" panose="020B0604020202020204" pitchFamily="34" charset="0"/>
              <a:buChar char="•"/>
            </a:pPr>
            <a:endParaRPr lang="fr-FR" dirty="0">
              <a:solidFill>
                <a:srgbClr val="002060"/>
              </a:solidFill>
            </a:endParaRPr>
          </a:p>
          <a:p>
            <a:pPr algn="just"/>
            <a:r>
              <a:rPr lang="fr-FR" dirty="0" smtClean="0">
                <a:solidFill>
                  <a:srgbClr val="002060"/>
                </a:solidFill>
              </a:rPr>
              <a:t>Parallèlement</a:t>
            </a:r>
            <a:r>
              <a:rPr lang="fr-FR" dirty="0">
                <a:solidFill>
                  <a:srgbClr val="002060"/>
                </a:solidFill>
              </a:rPr>
              <a:t>, </a:t>
            </a:r>
            <a:r>
              <a:rPr lang="fr-FR" dirty="0" smtClean="0">
                <a:solidFill>
                  <a:srgbClr val="002060"/>
                </a:solidFill>
              </a:rPr>
              <a:t>analyse </a:t>
            </a:r>
            <a:r>
              <a:rPr lang="fr-FR" dirty="0">
                <a:solidFill>
                  <a:srgbClr val="002060"/>
                </a:solidFill>
              </a:rPr>
              <a:t>des recettes en fonction des occurrences d’encaissements. </a:t>
            </a:r>
            <a:endParaRPr lang="fr-FR" dirty="0" smtClean="0">
              <a:solidFill>
                <a:srgbClr val="002060"/>
              </a:solidFill>
            </a:endParaRPr>
          </a:p>
          <a:p>
            <a:pPr algn="just"/>
            <a:endParaRPr lang="fr-FR" sz="1600" dirty="0">
              <a:solidFill>
                <a:srgbClr val="002060"/>
              </a:solidFill>
            </a:endParaRPr>
          </a:p>
        </p:txBody>
      </p:sp>
      <p:sp>
        <p:nvSpPr>
          <p:cNvPr id="10" name="Titre 2"/>
          <p:cNvSpPr txBox="1">
            <a:spLocks/>
          </p:cNvSpPr>
          <p:nvPr/>
        </p:nvSpPr>
        <p:spPr>
          <a:xfrm>
            <a:off x="2195736" y="260648"/>
            <a:ext cx="59870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dirty="0" smtClean="0"/>
              <a:t>III. Perspectives GBCP</a:t>
            </a:r>
          </a:p>
          <a:p>
            <a:r>
              <a:rPr lang="fr-FR" sz="2000" b="1" dirty="0" smtClean="0"/>
              <a:t>A. Le plan de trésorerie</a:t>
            </a:r>
            <a:endParaRPr lang="fr-FR" sz="2000" b="1" dirty="0"/>
          </a:p>
        </p:txBody>
      </p:sp>
    </p:spTree>
    <p:extLst>
      <p:ext uri="{BB962C8B-B14F-4D97-AF65-F5344CB8AC3E}">
        <p14:creationId xmlns:p14="http://schemas.microsoft.com/office/powerpoint/2010/main" val="1971704094"/>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38</a:t>
            </a:fld>
            <a:endParaRPr lang="fr-FR" altLang="fr-FR"/>
          </a:p>
        </p:txBody>
      </p:sp>
      <p:sp>
        <p:nvSpPr>
          <p:cNvPr id="2" name="ZoneTexte 1"/>
          <p:cNvSpPr txBox="1"/>
          <p:nvPr/>
        </p:nvSpPr>
        <p:spPr>
          <a:xfrm>
            <a:off x="488249" y="1916832"/>
            <a:ext cx="8352928" cy="4370427"/>
          </a:xfrm>
          <a:prstGeom prst="rect">
            <a:avLst/>
          </a:prstGeom>
          <a:noFill/>
        </p:spPr>
        <p:txBody>
          <a:bodyPr wrap="square" rtlCol="0">
            <a:spAutoFit/>
          </a:bodyPr>
          <a:lstStyle/>
          <a:p>
            <a:pPr lvl="0" algn="just"/>
            <a:r>
              <a:rPr lang="fr-FR" sz="2000" b="1" dirty="0" smtClean="0">
                <a:solidFill>
                  <a:srgbClr val="002060"/>
                </a:solidFill>
              </a:rPr>
              <a:t>L’analyse de la </a:t>
            </a:r>
            <a:r>
              <a:rPr lang="fr-FR" sz="2000" b="1" dirty="0">
                <a:solidFill>
                  <a:srgbClr val="002060"/>
                </a:solidFill>
              </a:rPr>
              <a:t>gestion du risque en matière de </a:t>
            </a:r>
            <a:r>
              <a:rPr lang="fr-FR" sz="2000" b="1" dirty="0" smtClean="0">
                <a:solidFill>
                  <a:srgbClr val="002060"/>
                </a:solidFill>
              </a:rPr>
              <a:t>décaissements (1/2) :</a:t>
            </a:r>
          </a:p>
          <a:p>
            <a:pPr lvl="0" algn="just"/>
            <a:endParaRPr lang="fr-FR" sz="800" dirty="0">
              <a:solidFill>
                <a:srgbClr val="002060"/>
              </a:solidFill>
            </a:endParaRPr>
          </a:p>
          <a:p>
            <a:pPr marL="285750" indent="-285750" algn="just">
              <a:buFont typeface="Arial" panose="020B0604020202020204" pitchFamily="34" charset="0"/>
              <a:buChar char="•"/>
            </a:pPr>
            <a:r>
              <a:rPr lang="fr-FR" dirty="0" smtClean="0">
                <a:solidFill>
                  <a:srgbClr val="C00000"/>
                </a:solidFill>
              </a:rPr>
              <a:t>Masse salariale </a:t>
            </a:r>
            <a:r>
              <a:rPr lang="fr-FR" dirty="0" smtClean="0">
                <a:solidFill>
                  <a:srgbClr val="002060"/>
                </a:solidFill>
              </a:rPr>
              <a:t>(1</a:t>
            </a:r>
            <a:r>
              <a:rPr lang="fr-FR" baseline="30000" dirty="0" smtClean="0">
                <a:solidFill>
                  <a:srgbClr val="002060"/>
                </a:solidFill>
              </a:rPr>
              <a:t>er</a:t>
            </a:r>
            <a:r>
              <a:rPr lang="fr-FR" dirty="0" smtClean="0">
                <a:solidFill>
                  <a:srgbClr val="002060"/>
                </a:solidFill>
              </a:rPr>
              <a:t> poste de dépense) : </a:t>
            </a:r>
          </a:p>
          <a:p>
            <a:pPr marL="742950" lvl="1" indent="-285750" algn="just">
              <a:buFont typeface="Courier New" panose="02070309020205020404" pitchFamily="49" charset="0"/>
              <a:buChar char="o"/>
            </a:pPr>
            <a:r>
              <a:rPr lang="fr-FR" dirty="0" smtClean="0">
                <a:solidFill>
                  <a:srgbClr val="002060"/>
                </a:solidFill>
              </a:rPr>
              <a:t>Lien </a:t>
            </a:r>
            <a:r>
              <a:rPr lang="fr-FR" dirty="0">
                <a:solidFill>
                  <a:srgbClr val="002060"/>
                </a:solidFill>
              </a:rPr>
              <a:t>DPG (Document de Prévision et de Gestion de la Masse salariale et du plafond d’emplois</a:t>
            </a:r>
            <a:r>
              <a:rPr lang="fr-FR" dirty="0" smtClean="0">
                <a:solidFill>
                  <a:srgbClr val="002060"/>
                </a:solidFill>
              </a:rPr>
              <a:t>) – plan de trésorerie. </a:t>
            </a:r>
          </a:p>
          <a:p>
            <a:pPr marL="742950" lvl="1" indent="-285750" algn="just">
              <a:buFont typeface="Courier New" panose="02070309020205020404" pitchFamily="49" charset="0"/>
              <a:buChar char="o"/>
            </a:pPr>
            <a:r>
              <a:rPr lang="fr-FR" dirty="0" smtClean="0">
                <a:solidFill>
                  <a:srgbClr val="002060"/>
                </a:solidFill>
              </a:rPr>
              <a:t>une </a:t>
            </a:r>
            <a:r>
              <a:rPr lang="fr-FR" dirty="0" err="1">
                <a:solidFill>
                  <a:srgbClr val="002060"/>
                </a:solidFill>
              </a:rPr>
              <a:t>reprévision</a:t>
            </a:r>
            <a:r>
              <a:rPr lang="fr-FR" dirty="0">
                <a:solidFill>
                  <a:srgbClr val="002060"/>
                </a:solidFill>
              </a:rPr>
              <a:t> chaque mois, </a:t>
            </a:r>
            <a:r>
              <a:rPr lang="fr-FR" dirty="0" smtClean="0">
                <a:solidFill>
                  <a:srgbClr val="002060"/>
                </a:solidFill>
              </a:rPr>
              <a:t>surtout lorsque </a:t>
            </a:r>
            <a:r>
              <a:rPr lang="fr-FR" dirty="0">
                <a:solidFill>
                  <a:srgbClr val="002060"/>
                </a:solidFill>
              </a:rPr>
              <a:t>l’établissement possède une activité sur ressources propres induisant des fluctuations des décaissements et des </a:t>
            </a:r>
            <a:r>
              <a:rPr lang="fr-FR" dirty="0" smtClean="0">
                <a:solidFill>
                  <a:srgbClr val="002060"/>
                </a:solidFill>
              </a:rPr>
              <a:t>encaissements &gt; transmis au CBA à l’occasion des BR.</a:t>
            </a:r>
          </a:p>
          <a:p>
            <a:pPr marL="742950" lvl="1" indent="-285750" algn="just">
              <a:buFont typeface="Courier New" panose="02070309020205020404" pitchFamily="49" charset="0"/>
              <a:buChar char="o"/>
            </a:pPr>
            <a:endParaRPr lang="fr-FR" sz="800" dirty="0">
              <a:solidFill>
                <a:srgbClr val="002060"/>
              </a:solidFill>
            </a:endParaRPr>
          </a:p>
          <a:p>
            <a:pPr marL="285750" indent="-285750" algn="just">
              <a:buFont typeface="Arial" panose="020B0604020202020204" pitchFamily="34" charset="0"/>
              <a:buChar char="•"/>
            </a:pPr>
            <a:r>
              <a:rPr lang="fr-FR" dirty="0" smtClean="0">
                <a:solidFill>
                  <a:srgbClr val="C00000"/>
                </a:solidFill>
              </a:rPr>
              <a:t>Dépenses </a:t>
            </a:r>
            <a:r>
              <a:rPr lang="fr-FR" dirty="0">
                <a:solidFill>
                  <a:srgbClr val="C00000"/>
                </a:solidFill>
              </a:rPr>
              <a:t>liées aux contrats de recherche </a:t>
            </a:r>
            <a:r>
              <a:rPr lang="fr-FR" dirty="0">
                <a:solidFill>
                  <a:srgbClr val="002060"/>
                </a:solidFill>
              </a:rPr>
              <a:t>(hors masse salariale), elles sont généralement assez difficiles à anticiper en termes de </a:t>
            </a:r>
            <a:r>
              <a:rPr lang="fr-FR" dirty="0" smtClean="0">
                <a:solidFill>
                  <a:srgbClr val="002060"/>
                </a:solidFill>
              </a:rPr>
              <a:t>décaissement (travail interne à l’établissement  pour </a:t>
            </a:r>
            <a:r>
              <a:rPr lang="fr-FR" dirty="0">
                <a:solidFill>
                  <a:srgbClr val="002060"/>
                </a:solidFill>
              </a:rPr>
              <a:t>essayer d’anticiper au mieux </a:t>
            </a:r>
            <a:r>
              <a:rPr lang="fr-FR" dirty="0" smtClean="0">
                <a:solidFill>
                  <a:srgbClr val="002060"/>
                </a:solidFill>
              </a:rPr>
              <a:t>ces dépenses).</a:t>
            </a:r>
          </a:p>
          <a:p>
            <a:pPr marL="285750" indent="-285750" algn="just">
              <a:buFont typeface="Arial" panose="020B0604020202020204" pitchFamily="34" charset="0"/>
              <a:buChar char="•"/>
            </a:pPr>
            <a:endParaRPr lang="fr-FR" sz="800" dirty="0" smtClean="0">
              <a:solidFill>
                <a:srgbClr val="002060"/>
              </a:solidFill>
            </a:endParaRPr>
          </a:p>
          <a:p>
            <a:pPr marL="285750" lvl="1" indent="-285750" algn="just">
              <a:buFont typeface="Arial" panose="020B0604020202020204" pitchFamily="34" charset="0"/>
              <a:buChar char="•"/>
            </a:pPr>
            <a:r>
              <a:rPr lang="fr-FR" dirty="0" smtClean="0">
                <a:solidFill>
                  <a:srgbClr val="C00000"/>
                </a:solidFill>
              </a:rPr>
              <a:t>Dépenses </a:t>
            </a:r>
            <a:r>
              <a:rPr lang="fr-FR" dirty="0">
                <a:solidFill>
                  <a:srgbClr val="C00000"/>
                </a:solidFill>
              </a:rPr>
              <a:t>de fonctionnement récurrentes </a:t>
            </a:r>
            <a:r>
              <a:rPr lang="fr-FR" dirty="0">
                <a:solidFill>
                  <a:srgbClr val="002060"/>
                </a:solidFill>
              </a:rPr>
              <a:t>: l’établissement doit être en mesure de prévoir la date de décaissement, (et d’en estimer le montant</a:t>
            </a:r>
            <a:r>
              <a:rPr lang="fr-FR" dirty="0" smtClean="0">
                <a:solidFill>
                  <a:srgbClr val="002060"/>
                </a:solidFill>
              </a:rPr>
              <a:t>). Cela concerne :</a:t>
            </a:r>
          </a:p>
          <a:p>
            <a:pPr marL="742950" lvl="1" indent="-285750" algn="just">
              <a:buFont typeface="Courier New" panose="02070309020205020404" pitchFamily="49" charset="0"/>
              <a:buChar char="o"/>
            </a:pPr>
            <a:r>
              <a:rPr lang="fr-FR" dirty="0" smtClean="0">
                <a:solidFill>
                  <a:srgbClr val="002060"/>
                </a:solidFill>
              </a:rPr>
              <a:t>fluides</a:t>
            </a:r>
            <a:r>
              <a:rPr lang="fr-FR" dirty="0">
                <a:solidFill>
                  <a:srgbClr val="002060"/>
                </a:solidFill>
              </a:rPr>
              <a:t>, contrats d’entretien, de sécurité</a:t>
            </a:r>
            <a:r>
              <a:rPr lang="fr-FR" dirty="0" smtClean="0">
                <a:solidFill>
                  <a:srgbClr val="002060"/>
                </a:solidFill>
              </a:rPr>
              <a:t>… </a:t>
            </a:r>
          </a:p>
          <a:p>
            <a:pPr marL="742950" lvl="1" indent="-285750" algn="just">
              <a:buFont typeface="Courier New" panose="02070309020205020404" pitchFamily="49" charset="0"/>
              <a:buChar char="o"/>
            </a:pPr>
            <a:r>
              <a:rPr lang="fr-FR" dirty="0" smtClean="0">
                <a:solidFill>
                  <a:srgbClr val="002060"/>
                </a:solidFill>
              </a:rPr>
              <a:t>les </a:t>
            </a:r>
            <a:r>
              <a:rPr lang="fr-FR" dirty="0">
                <a:solidFill>
                  <a:srgbClr val="002060"/>
                </a:solidFill>
              </a:rPr>
              <a:t>décaissements de charges sociales, TVA et autres contributions </a:t>
            </a:r>
            <a:r>
              <a:rPr lang="fr-FR" dirty="0" smtClean="0">
                <a:solidFill>
                  <a:srgbClr val="002060"/>
                </a:solidFill>
              </a:rPr>
              <a:t>obligatoires  </a:t>
            </a:r>
            <a:endParaRPr lang="fr-FR" dirty="0">
              <a:solidFill>
                <a:srgbClr val="002060"/>
              </a:solidFill>
            </a:endParaRPr>
          </a:p>
        </p:txBody>
      </p:sp>
      <p:sp>
        <p:nvSpPr>
          <p:cNvPr id="5" name="Titre 4"/>
          <p:cNvSpPr>
            <a:spLocks noGrp="1"/>
          </p:cNvSpPr>
          <p:nvPr>
            <p:ph type="title"/>
          </p:nvPr>
        </p:nvSpPr>
        <p:spPr/>
        <p:txBody>
          <a:bodyPr/>
          <a:lstStyle/>
          <a:p>
            <a:endParaRPr lang="fr-FR"/>
          </a:p>
        </p:txBody>
      </p:sp>
      <p:sp>
        <p:nvSpPr>
          <p:cNvPr id="9" name="Titre 2"/>
          <p:cNvSpPr txBox="1">
            <a:spLocks/>
          </p:cNvSpPr>
          <p:nvPr/>
        </p:nvSpPr>
        <p:spPr>
          <a:xfrm>
            <a:off x="2195736" y="260648"/>
            <a:ext cx="59870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dirty="0" smtClean="0"/>
              <a:t>III. Perspectives GBCP</a:t>
            </a:r>
          </a:p>
          <a:p>
            <a:r>
              <a:rPr lang="fr-FR" sz="2000" b="1" dirty="0" smtClean="0"/>
              <a:t>A. Le plan de trésorerie</a:t>
            </a:r>
            <a:endParaRPr lang="fr-FR" sz="2000" b="1" dirty="0"/>
          </a:p>
        </p:txBody>
      </p:sp>
    </p:spTree>
    <p:extLst>
      <p:ext uri="{BB962C8B-B14F-4D97-AF65-F5344CB8AC3E}">
        <p14:creationId xmlns:p14="http://schemas.microsoft.com/office/powerpoint/2010/main" val="3506882787"/>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39</a:t>
            </a:fld>
            <a:endParaRPr lang="fr-FR" altLang="fr-FR"/>
          </a:p>
        </p:txBody>
      </p:sp>
      <p:sp>
        <p:nvSpPr>
          <p:cNvPr id="2" name="ZoneTexte 1"/>
          <p:cNvSpPr txBox="1"/>
          <p:nvPr/>
        </p:nvSpPr>
        <p:spPr>
          <a:xfrm>
            <a:off x="488249" y="1916832"/>
            <a:ext cx="8352928" cy="3877985"/>
          </a:xfrm>
          <a:prstGeom prst="rect">
            <a:avLst/>
          </a:prstGeom>
          <a:noFill/>
        </p:spPr>
        <p:txBody>
          <a:bodyPr wrap="square" rtlCol="0">
            <a:spAutoFit/>
          </a:bodyPr>
          <a:lstStyle/>
          <a:p>
            <a:pPr lvl="0" algn="just">
              <a:lnSpc>
                <a:spcPct val="150000"/>
              </a:lnSpc>
            </a:pPr>
            <a:r>
              <a:rPr lang="fr-FR" sz="2000" b="1" dirty="0" smtClean="0">
                <a:solidFill>
                  <a:srgbClr val="002060"/>
                </a:solidFill>
              </a:rPr>
              <a:t>L’analyse de la </a:t>
            </a:r>
            <a:r>
              <a:rPr lang="fr-FR" sz="2000" b="1" dirty="0">
                <a:solidFill>
                  <a:srgbClr val="002060"/>
                </a:solidFill>
              </a:rPr>
              <a:t>gestion du risque en matière de </a:t>
            </a:r>
            <a:r>
              <a:rPr lang="fr-FR" sz="2000" b="1" dirty="0" smtClean="0">
                <a:solidFill>
                  <a:srgbClr val="002060"/>
                </a:solidFill>
              </a:rPr>
              <a:t>décaissements (2/2) :</a:t>
            </a:r>
          </a:p>
          <a:p>
            <a:pPr lvl="0" algn="just">
              <a:lnSpc>
                <a:spcPct val="150000"/>
              </a:lnSpc>
            </a:pPr>
            <a:endParaRPr lang="fr-FR" dirty="0">
              <a:solidFill>
                <a:srgbClr val="002060"/>
              </a:solidFill>
            </a:endParaRPr>
          </a:p>
          <a:p>
            <a:pPr marL="285750" indent="-285750" algn="just">
              <a:lnSpc>
                <a:spcPct val="150000"/>
              </a:lnSpc>
              <a:buFont typeface="Arial" panose="020B0604020202020204" pitchFamily="34" charset="0"/>
              <a:buChar char="•"/>
            </a:pPr>
            <a:r>
              <a:rPr lang="fr-FR" dirty="0" smtClean="0">
                <a:solidFill>
                  <a:srgbClr val="C00000"/>
                </a:solidFill>
              </a:rPr>
              <a:t>Toutes </a:t>
            </a:r>
            <a:r>
              <a:rPr lang="fr-FR" dirty="0">
                <a:solidFill>
                  <a:srgbClr val="C00000"/>
                </a:solidFill>
              </a:rPr>
              <a:t>les autres dépenses de fonctionnement </a:t>
            </a:r>
            <a:r>
              <a:rPr lang="fr-FR" dirty="0" smtClean="0">
                <a:solidFill>
                  <a:srgbClr val="C00000"/>
                </a:solidFill>
              </a:rPr>
              <a:t>courant :</a:t>
            </a:r>
          </a:p>
          <a:p>
            <a:pPr marL="742950" lvl="1" indent="-285750" algn="just">
              <a:lnSpc>
                <a:spcPct val="150000"/>
              </a:lnSpc>
              <a:buFont typeface="Courier New" panose="02070309020205020404" pitchFamily="49" charset="0"/>
              <a:buChar char="o"/>
            </a:pPr>
            <a:r>
              <a:rPr lang="fr-FR" dirty="0" smtClean="0">
                <a:solidFill>
                  <a:srgbClr val="002060"/>
                </a:solidFill>
              </a:rPr>
              <a:t>des </a:t>
            </a:r>
            <a:r>
              <a:rPr lang="fr-FR" dirty="0">
                <a:solidFill>
                  <a:srgbClr val="002060"/>
                </a:solidFill>
              </a:rPr>
              <a:t>variations parfois importantes existent, mais sur des enjeux financiers </a:t>
            </a:r>
            <a:r>
              <a:rPr lang="fr-FR" dirty="0" smtClean="0">
                <a:solidFill>
                  <a:srgbClr val="002060"/>
                </a:solidFill>
              </a:rPr>
              <a:t>moindres.</a:t>
            </a:r>
          </a:p>
          <a:p>
            <a:pPr marL="742950" lvl="1" indent="-285750" algn="just">
              <a:lnSpc>
                <a:spcPct val="150000"/>
              </a:lnSpc>
              <a:buFont typeface="Courier New" panose="02070309020205020404" pitchFamily="49" charset="0"/>
              <a:buChar char="o"/>
            </a:pPr>
            <a:r>
              <a:rPr lang="fr-FR" dirty="0">
                <a:solidFill>
                  <a:srgbClr val="002060"/>
                </a:solidFill>
              </a:rPr>
              <a:t>n</a:t>
            </a:r>
            <a:r>
              <a:rPr lang="fr-FR" dirty="0" smtClean="0">
                <a:solidFill>
                  <a:srgbClr val="002060"/>
                </a:solidFill>
              </a:rPr>
              <a:t>écessité d’analyser </a:t>
            </a:r>
            <a:r>
              <a:rPr lang="fr-FR" dirty="0">
                <a:solidFill>
                  <a:srgbClr val="002060"/>
                </a:solidFill>
              </a:rPr>
              <a:t>leur cycle sur plusieurs exercices, pour s’assurer qu’elles présentent une périodicité reconductibles d’année en année (ex. : beaucoup de dépenses de fonctionnement pour la pédagogie ont lieu au cours des deux derniers mois de l’année civile). </a:t>
            </a:r>
          </a:p>
        </p:txBody>
      </p:sp>
      <p:sp>
        <p:nvSpPr>
          <p:cNvPr id="5" name="Titre 4"/>
          <p:cNvSpPr>
            <a:spLocks noGrp="1"/>
          </p:cNvSpPr>
          <p:nvPr>
            <p:ph type="title"/>
          </p:nvPr>
        </p:nvSpPr>
        <p:spPr/>
        <p:txBody>
          <a:bodyPr/>
          <a:lstStyle/>
          <a:p>
            <a:endParaRPr lang="fr-FR" dirty="0"/>
          </a:p>
        </p:txBody>
      </p:sp>
      <p:sp>
        <p:nvSpPr>
          <p:cNvPr id="9" name="Titre 2"/>
          <p:cNvSpPr txBox="1">
            <a:spLocks/>
          </p:cNvSpPr>
          <p:nvPr/>
        </p:nvSpPr>
        <p:spPr>
          <a:xfrm>
            <a:off x="2195736" y="260648"/>
            <a:ext cx="59870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dirty="0" smtClean="0"/>
              <a:t>III. Perspectives GBCP</a:t>
            </a:r>
          </a:p>
          <a:p>
            <a:r>
              <a:rPr lang="fr-FR" sz="2000" b="1" dirty="0" smtClean="0"/>
              <a:t>A. Le plan de trésorerie</a:t>
            </a:r>
            <a:endParaRPr lang="fr-FR" sz="2000" b="1" dirty="0"/>
          </a:p>
        </p:txBody>
      </p:sp>
    </p:spTree>
    <p:extLst>
      <p:ext uri="{BB962C8B-B14F-4D97-AF65-F5344CB8AC3E}">
        <p14:creationId xmlns:p14="http://schemas.microsoft.com/office/powerpoint/2010/main" val="29669834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331640" y="260648"/>
            <a:ext cx="7704856" cy="1143000"/>
          </a:xfrm>
        </p:spPr>
        <p:txBody>
          <a:bodyPr>
            <a:normAutofit fontScale="90000"/>
          </a:bodyPr>
          <a:lstStyle/>
          <a:p>
            <a:pPr>
              <a:lnSpc>
                <a:spcPct val="150000"/>
              </a:lnSpc>
            </a:pPr>
            <a:r>
              <a:rPr lang="fr-FR" altLang="fr-FR" b="1" dirty="0" smtClean="0"/>
              <a:t>I. Présentation des enjeux</a:t>
            </a:r>
            <a:br>
              <a:rPr lang="fr-FR" altLang="fr-FR" b="1" dirty="0" smtClean="0"/>
            </a:br>
            <a:r>
              <a:rPr lang="fr-FR" altLang="fr-FR" b="1" dirty="0" smtClean="0"/>
              <a:t>A. Définition des opérations de trésorerie</a:t>
            </a:r>
            <a:endParaRPr lang="fr-FR" altLang="fr-FR" b="1" dirty="0"/>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4</a:t>
            </a:fld>
            <a:endParaRPr lang="fr-FR" altLang="fr-FR"/>
          </a:p>
        </p:txBody>
      </p:sp>
      <p:sp>
        <p:nvSpPr>
          <p:cNvPr id="6" name="ZoneTexte 5"/>
          <p:cNvSpPr txBox="1"/>
          <p:nvPr/>
        </p:nvSpPr>
        <p:spPr>
          <a:xfrm>
            <a:off x="395536" y="1981592"/>
            <a:ext cx="8208912" cy="3970318"/>
          </a:xfrm>
          <a:prstGeom prst="rect">
            <a:avLst/>
          </a:prstGeom>
          <a:noFill/>
        </p:spPr>
        <p:txBody>
          <a:bodyPr wrap="square" rtlCol="0">
            <a:spAutoFit/>
          </a:bodyPr>
          <a:lstStyle/>
          <a:p>
            <a:pPr algn="just"/>
            <a:r>
              <a:rPr lang="fr-FR" dirty="0" smtClean="0">
                <a:solidFill>
                  <a:srgbClr val="002060"/>
                </a:solidFill>
              </a:rPr>
              <a:t>Définition : </a:t>
            </a:r>
          </a:p>
          <a:p>
            <a:pPr algn="just"/>
            <a:endParaRPr lang="fr-FR" dirty="0" smtClean="0">
              <a:solidFill>
                <a:srgbClr val="002060"/>
              </a:solidFill>
            </a:endParaRPr>
          </a:p>
          <a:p>
            <a:pPr algn="just"/>
            <a:r>
              <a:rPr lang="fr-FR" dirty="0" smtClean="0">
                <a:solidFill>
                  <a:srgbClr val="002060"/>
                </a:solidFill>
              </a:rPr>
              <a:t>Opérations </a:t>
            </a:r>
            <a:r>
              <a:rPr lang="fr-FR" dirty="0">
                <a:solidFill>
                  <a:srgbClr val="002060"/>
                </a:solidFill>
              </a:rPr>
              <a:t>de trésorerie </a:t>
            </a:r>
            <a:r>
              <a:rPr lang="fr-FR" dirty="0" smtClean="0">
                <a:solidFill>
                  <a:srgbClr val="002060"/>
                </a:solidFill>
              </a:rPr>
              <a:t>= </a:t>
            </a:r>
            <a:r>
              <a:rPr lang="fr-FR" dirty="0" smtClean="0"/>
              <a:t>« les </a:t>
            </a:r>
            <a:r>
              <a:rPr lang="fr-FR" dirty="0"/>
              <a:t>mouvements de numéraire, de valeurs </a:t>
            </a:r>
            <a:r>
              <a:rPr lang="fr-FR" dirty="0" smtClean="0"/>
              <a:t>mobilisables</a:t>
            </a:r>
            <a:r>
              <a:rPr lang="fr-FR" dirty="0"/>
              <a:t>, de </a:t>
            </a:r>
            <a:r>
              <a:rPr lang="fr-FR" dirty="0" smtClean="0"/>
              <a:t>comptes </a:t>
            </a:r>
            <a:r>
              <a:rPr lang="fr-FR" dirty="0"/>
              <a:t>de dépôts et de comptes courants, ainsi que les opérations intéressant les comptes de créances et de </a:t>
            </a:r>
            <a:r>
              <a:rPr lang="fr-FR" dirty="0" smtClean="0"/>
              <a:t>dettes </a:t>
            </a:r>
            <a:r>
              <a:rPr lang="fr-FR" dirty="0"/>
              <a:t>afférents à la </a:t>
            </a:r>
            <a:r>
              <a:rPr lang="fr-FR" dirty="0" smtClean="0"/>
              <a:t>trésorerie définies </a:t>
            </a:r>
            <a:r>
              <a:rPr lang="fr-FR" dirty="0"/>
              <a:t>par un arrêté du ministre chargé du </a:t>
            </a:r>
            <a:r>
              <a:rPr lang="fr-FR" dirty="0" smtClean="0"/>
              <a:t>budget » </a:t>
            </a:r>
            <a:r>
              <a:rPr lang="fr-FR" dirty="0" smtClean="0">
                <a:solidFill>
                  <a:srgbClr val="002060"/>
                </a:solidFill>
              </a:rPr>
              <a:t>(GBCP article 43).</a:t>
            </a:r>
            <a:endParaRPr lang="fr-FR" dirty="0">
              <a:solidFill>
                <a:srgbClr val="002060"/>
              </a:solidFill>
            </a:endParaRPr>
          </a:p>
          <a:p>
            <a:pPr algn="just"/>
            <a:endParaRPr lang="fr-FR" dirty="0" smtClean="0"/>
          </a:p>
          <a:p>
            <a:pPr algn="just"/>
            <a:r>
              <a:rPr lang="fr-FR" dirty="0" smtClean="0">
                <a:solidFill>
                  <a:srgbClr val="002060"/>
                </a:solidFill>
              </a:rPr>
              <a:t>Les </a:t>
            </a:r>
            <a:r>
              <a:rPr lang="fr-FR" dirty="0">
                <a:solidFill>
                  <a:srgbClr val="002060"/>
                </a:solidFill>
              </a:rPr>
              <a:t>opérations de trésorerie sont </a:t>
            </a:r>
            <a:r>
              <a:rPr lang="fr-FR" dirty="0" smtClean="0">
                <a:solidFill>
                  <a:srgbClr val="002060"/>
                </a:solidFill>
              </a:rPr>
              <a:t>exécutées </a:t>
            </a:r>
            <a:r>
              <a:rPr lang="fr-FR" dirty="0">
                <a:solidFill>
                  <a:srgbClr val="002060"/>
                </a:solidFill>
              </a:rPr>
              <a:t>par les comptables publics : </a:t>
            </a:r>
            <a:r>
              <a:rPr lang="fr-FR" dirty="0" smtClean="0">
                <a:solidFill>
                  <a:srgbClr val="002060"/>
                </a:solidFill>
              </a:rPr>
              <a:t>pour </a:t>
            </a:r>
            <a:r>
              <a:rPr lang="fr-FR" dirty="0">
                <a:solidFill>
                  <a:srgbClr val="002060"/>
                </a:solidFill>
              </a:rPr>
              <a:t>exécuter l'ensemble des recettes et des dépenses, l’agent comptable dispose </a:t>
            </a:r>
            <a:r>
              <a:rPr lang="fr-FR" b="1" dirty="0" smtClean="0">
                <a:solidFill>
                  <a:srgbClr val="002060"/>
                </a:solidFill>
              </a:rPr>
              <a:t>d'un </a:t>
            </a:r>
            <a:r>
              <a:rPr lang="fr-FR" b="1" dirty="0">
                <a:solidFill>
                  <a:srgbClr val="002060"/>
                </a:solidFill>
              </a:rPr>
              <a:t>seul jeu de comptes de disponibilités </a:t>
            </a:r>
            <a:r>
              <a:rPr lang="fr-FR" dirty="0">
                <a:solidFill>
                  <a:srgbClr val="002060"/>
                </a:solidFill>
              </a:rPr>
              <a:t>pour gérer les encaissements et les décaissements. </a:t>
            </a:r>
          </a:p>
          <a:p>
            <a:pPr algn="just"/>
            <a:r>
              <a:rPr lang="fr-FR" dirty="0">
                <a:solidFill>
                  <a:srgbClr val="002060"/>
                </a:solidFill>
              </a:rPr>
              <a:t>Ces recettes ou ces dépenses peuvent concerner des services ou des budgets différents du même organisme. </a:t>
            </a:r>
          </a:p>
          <a:p>
            <a:pPr algn="just"/>
            <a:endParaRPr lang="fr-FR" dirty="0" smtClean="0">
              <a:solidFill>
                <a:srgbClr val="002060"/>
              </a:solidFill>
            </a:endParaRPr>
          </a:p>
          <a:p>
            <a:pPr algn="just"/>
            <a:endParaRPr lang="fr-FR" dirty="0" smtClean="0"/>
          </a:p>
        </p:txBody>
      </p:sp>
    </p:spTree>
    <p:extLst>
      <p:ext uri="{BB962C8B-B14F-4D97-AF65-F5344CB8AC3E}">
        <p14:creationId xmlns:p14="http://schemas.microsoft.com/office/powerpoint/2010/main" val="2489216009"/>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40</a:t>
            </a:fld>
            <a:endParaRPr lang="fr-FR" altLang="fr-FR"/>
          </a:p>
        </p:txBody>
      </p:sp>
      <p:sp>
        <p:nvSpPr>
          <p:cNvPr id="2" name="ZoneTexte 1"/>
          <p:cNvSpPr txBox="1"/>
          <p:nvPr/>
        </p:nvSpPr>
        <p:spPr>
          <a:xfrm>
            <a:off x="264344" y="1858253"/>
            <a:ext cx="8784976" cy="5016758"/>
          </a:xfrm>
          <a:prstGeom prst="rect">
            <a:avLst/>
          </a:prstGeom>
          <a:noFill/>
        </p:spPr>
        <p:txBody>
          <a:bodyPr wrap="square" rtlCol="0">
            <a:spAutoFit/>
          </a:bodyPr>
          <a:lstStyle/>
          <a:p>
            <a:pPr lvl="0" algn="just"/>
            <a:r>
              <a:rPr lang="fr-FR" b="1" dirty="0" smtClean="0">
                <a:solidFill>
                  <a:srgbClr val="002060"/>
                </a:solidFill>
              </a:rPr>
              <a:t>L’analyse de la </a:t>
            </a:r>
            <a:r>
              <a:rPr lang="fr-FR" b="1" dirty="0">
                <a:solidFill>
                  <a:srgbClr val="002060"/>
                </a:solidFill>
              </a:rPr>
              <a:t>gestion du risque en matière </a:t>
            </a:r>
            <a:r>
              <a:rPr lang="fr-FR" b="1" dirty="0" smtClean="0">
                <a:solidFill>
                  <a:srgbClr val="002060"/>
                </a:solidFill>
              </a:rPr>
              <a:t>d’encaissements </a:t>
            </a:r>
            <a:endParaRPr lang="fr-FR" sz="800" dirty="0" smtClean="0">
              <a:solidFill>
                <a:srgbClr val="002060"/>
              </a:solidFill>
            </a:endParaRPr>
          </a:p>
          <a:p>
            <a:pPr marL="285750" indent="-285750" algn="just">
              <a:buFont typeface="Arial" panose="020B0604020202020204" pitchFamily="34" charset="0"/>
              <a:buChar char="•"/>
            </a:pPr>
            <a:r>
              <a:rPr lang="fr-FR" dirty="0">
                <a:solidFill>
                  <a:srgbClr val="002060"/>
                </a:solidFill>
              </a:rPr>
              <a:t>Subvention pour Charges de Service Public (SCSP) : subvention de fonctionnement annuelle destinée à couvrir indistinctement des dépenses de personnel et de fonctionnement de l’opérateur. </a:t>
            </a:r>
          </a:p>
          <a:p>
            <a:pPr algn="just"/>
            <a:endParaRPr lang="fr-FR" sz="800" dirty="0" smtClean="0">
              <a:solidFill>
                <a:srgbClr val="002060"/>
              </a:solidFill>
            </a:endParaRPr>
          </a:p>
          <a:p>
            <a:pPr marL="285750" indent="-285750" algn="just">
              <a:buFont typeface="Arial" panose="020B0604020202020204" pitchFamily="34" charset="0"/>
              <a:buChar char="•"/>
            </a:pPr>
            <a:r>
              <a:rPr lang="fr-FR" dirty="0" smtClean="0">
                <a:solidFill>
                  <a:srgbClr val="002060"/>
                </a:solidFill>
              </a:rPr>
              <a:t>En </a:t>
            </a:r>
            <a:r>
              <a:rPr lang="fr-FR" dirty="0">
                <a:solidFill>
                  <a:srgbClr val="002060"/>
                </a:solidFill>
              </a:rPr>
              <a:t>matière de recherche</a:t>
            </a:r>
            <a:r>
              <a:rPr lang="fr-FR" dirty="0" smtClean="0">
                <a:solidFill>
                  <a:srgbClr val="002060"/>
                </a:solidFill>
              </a:rPr>
              <a:t>, nécessité d’effectuer la distinction :</a:t>
            </a:r>
          </a:p>
          <a:p>
            <a:pPr marL="742950" lvl="1" indent="-285750" algn="just">
              <a:buFont typeface="Courier New" panose="02070309020205020404" pitchFamily="49" charset="0"/>
              <a:buChar char="o"/>
            </a:pPr>
            <a:r>
              <a:rPr lang="fr-FR" dirty="0" smtClean="0">
                <a:solidFill>
                  <a:srgbClr val="0070C0"/>
                </a:solidFill>
              </a:rPr>
              <a:t>financements </a:t>
            </a:r>
            <a:r>
              <a:rPr lang="fr-FR" dirty="0">
                <a:solidFill>
                  <a:srgbClr val="0070C0"/>
                </a:solidFill>
              </a:rPr>
              <a:t>publics</a:t>
            </a:r>
            <a:r>
              <a:rPr lang="fr-FR" dirty="0">
                <a:solidFill>
                  <a:srgbClr val="002060"/>
                </a:solidFill>
              </a:rPr>
              <a:t> (État, ANR, DGE, DGA, Europe</a:t>
            </a:r>
            <a:r>
              <a:rPr lang="fr-FR" dirty="0" smtClean="0">
                <a:solidFill>
                  <a:srgbClr val="002060"/>
                </a:solidFill>
              </a:rPr>
              <a:t>,…) &gt;&gt; il </a:t>
            </a:r>
            <a:r>
              <a:rPr lang="fr-FR" dirty="0">
                <a:solidFill>
                  <a:srgbClr val="002060"/>
                </a:solidFill>
              </a:rPr>
              <a:t>y a </a:t>
            </a:r>
            <a:r>
              <a:rPr lang="fr-FR" dirty="0" smtClean="0">
                <a:solidFill>
                  <a:srgbClr val="002060"/>
                </a:solidFill>
              </a:rPr>
              <a:t>un </a:t>
            </a:r>
            <a:r>
              <a:rPr lang="fr-FR" dirty="0">
                <a:solidFill>
                  <a:srgbClr val="002060"/>
                </a:solidFill>
              </a:rPr>
              <a:t>risque de non recouvrement </a:t>
            </a:r>
            <a:r>
              <a:rPr lang="fr-FR" dirty="0" smtClean="0">
                <a:solidFill>
                  <a:srgbClr val="002060"/>
                </a:solidFill>
              </a:rPr>
              <a:t>de l’intégralité </a:t>
            </a:r>
            <a:r>
              <a:rPr lang="fr-FR" dirty="0">
                <a:solidFill>
                  <a:srgbClr val="002060"/>
                </a:solidFill>
              </a:rPr>
              <a:t>de la recette, certaines dépenses n’étant pas a posteriori reconnues comme éligibles par le financeur. </a:t>
            </a:r>
            <a:endParaRPr lang="fr-FR" dirty="0" smtClean="0">
              <a:solidFill>
                <a:srgbClr val="002060"/>
              </a:solidFill>
            </a:endParaRPr>
          </a:p>
          <a:p>
            <a:pPr marL="742950" lvl="1" indent="-285750" algn="just">
              <a:buFont typeface="Courier New" panose="02070309020205020404" pitchFamily="49" charset="0"/>
              <a:buChar char="o"/>
            </a:pPr>
            <a:endParaRPr lang="fr-FR" sz="800" dirty="0" smtClean="0">
              <a:solidFill>
                <a:srgbClr val="002060"/>
              </a:solidFill>
            </a:endParaRPr>
          </a:p>
          <a:p>
            <a:pPr marL="742950" lvl="1" indent="-285750" algn="just">
              <a:buFont typeface="Courier New" panose="02070309020205020404" pitchFamily="49" charset="0"/>
              <a:buChar char="o"/>
            </a:pPr>
            <a:r>
              <a:rPr lang="fr-FR" dirty="0" smtClean="0">
                <a:solidFill>
                  <a:srgbClr val="0070C0"/>
                </a:solidFill>
              </a:rPr>
              <a:t>financements privés</a:t>
            </a:r>
            <a:r>
              <a:rPr lang="fr-FR" dirty="0" smtClean="0">
                <a:solidFill>
                  <a:srgbClr val="002060"/>
                </a:solidFill>
              </a:rPr>
              <a:t> &gt;&gt; les </a:t>
            </a:r>
            <a:r>
              <a:rPr lang="fr-FR" dirty="0">
                <a:solidFill>
                  <a:srgbClr val="002060"/>
                </a:solidFill>
              </a:rPr>
              <a:t>paiements doivent intervenir dans les délais légaux de recouvrement des factures (à la condition toutefois que les </a:t>
            </a:r>
            <a:r>
              <a:rPr lang="fr-FR" dirty="0" smtClean="0">
                <a:solidFill>
                  <a:srgbClr val="002060"/>
                </a:solidFill>
              </a:rPr>
              <a:t>bases </a:t>
            </a:r>
            <a:r>
              <a:rPr lang="fr-FR" dirty="0">
                <a:solidFill>
                  <a:srgbClr val="002060"/>
                </a:solidFill>
              </a:rPr>
              <a:t>de la liquidation ne soient pas contestées par le financeur</a:t>
            </a:r>
            <a:r>
              <a:rPr lang="fr-FR" dirty="0" smtClean="0">
                <a:solidFill>
                  <a:srgbClr val="002060"/>
                </a:solidFill>
              </a:rPr>
              <a:t>). </a:t>
            </a:r>
          </a:p>
          <a:p>
            <a:pPr marL="742950" lvl="1" indent="-285750" algn="just">
              <a:buFont typeface="Courier New" panose="02070309020205020404" pitchFamily="49" charset="0"/>
              <a:buChar char="o"/>
            </a:pPr>
            <a:endParaRPr lang="fr-FR" sz="800" dirty="0" smtClean="0">
              <a:solidFill>
                <a:srgbClr val="002060"/>
              </a:solidFill>
            </a:endParaRPr>
          </a:p>
          <a:p>
            <a:pPr marL="285750" indent="-285750" algn="just">
              <a:buFont typeface="Arial" panose="020B0604020202020204" pitchFamily="34" charset="0"/>
              <a:buChar char="•"/>
            </a:pPr>
            <a:r>
              <a:rPr lang="fr-FR" dirty="0" smtClean="0">
                <a:solidFill>
                  <a:srgbClr val="002060"/>
                </a:solidFill>
              </a:rPr>
              <a:t>Autres </a:t>
            </a:r>
            <a:r>
              <a:rPr lang="fr-FR" dirty="0">
                <a:solidFill>
                  <a:srgbClr val="002060"/>
                </a:solidFill>
              </a:rPr>
              <a:t>recettes propres : </a:t>
            </a:r>
          </a:p>
          <a:p>
            <a:pPr marL="742950" lvl="1" indent="-285750" algn="just">
              <a:buFont typeface="Courier New" panose="02070309020205020404" pitchFamily="49" charset="0"/>
              <a:buChar char="o"/>
            </a:pPr>
            <a:r>
              <a:rPr lang="fr-FR" dirty="0">
                <a:solidFill>
                  <a:srgbClr val="002060"/>
                </a:solidFill>
              </a:rPr>
              <a:t>les </a:t>
            </a:r>
            <a:r>
              <a:rPr lang="fr-FR" dirty="0">
                <a:solidFill>
                  <a:srgbClr val="0070C0"/>
                </a:solidFill>
              </a:rPr>
              <a:t>droits universitaires </a:t>
            </a:r>
            <a:r>
              <a:rPr lang="fr-FR" dirty="0">
                <a:solidFill>
                  <a:srgbClr val="002060"/>
                </a:solidFill>
              </a:rPr>
              <a:t>dont le rythme d’encaissement peut être anticipé, </a:t>
            </a:r>
          </a:p>
          <a:p>
            <a:pPr marL="742950" lvl="1" indent="-285750" algn="just">
              <a:buFont typeface="Courier New" panose="02070309020205020404" pitchFamily="49" charset="0"/>
              <a:buChar char="o"/>
            </a:pPr>
            <a:r>
              <a:rPr lang="fr-FR" dirty="0">
                <a:solidFill>
                  <a:srgbClr val="002060"/>
                </a:solidFill>
              </a:rPr>
              <a:t>la</a:t>
            </a:r>
            <a:r>
              <a:rPr lang="fr-FR" dirty="0">
                <a:solidFill>
                  <a:srgbClr val="0070C0"/>
                </a:solidFill>
              </a:rPr>
              <a:t> taxe d’apprentissage </a:t>
            </a:r>
            <a:r>
              <a:rPr lang="fr-FR" dirty="0">
                <a:solidFill>
                  <a:srgbClr val="002060"/>
                </a:solidFill>
              </a:rPr>
              <a:t>(recette assez aléatoire </a:t>
            </a:r>
            <a:r>
              <a:rPr lang="fr-FR" dirty="0" smtClean="0">
                <a:solidFill>
                  <a:srgbClr val="002060"/>
                </a:solidFill>
              </a:rPr>
              <a:t>&gt; la </a:t>
            </a:r>
            <a:r>
              <a:rPr lang="fr-FR" dirty="0">
                <a:solidFill>
                  <a:srgbClr val="002060"/>
                </a:solidFill>
              </a:rPr>
              <a:t>prévision doit rester prudente), dont les périodes d’encaissements peuvent assez bien s’appréhender, </a:t>
            </a:r>
          </a:p>
          <a:p>
            <a:pPr marL="742950" lvl="1" indent="-285750" algn="just">
              <a:buFont typeface="Courier New" panose="02070309020205020404" pitchFamily="49" charset="0"/>
              <a:buChar char="o"/>
            </a:pPr>
            <a:r>
              <a:rPr lang="fr-FR" dirty="0">
                <a:solidFill>
                  <a:srgbClr val="002060"/>
                </a:solidFill>
              </a:rPr>
              <a:t>les </a:t>
            </a:r>
            <a:r>
              <a:rPr lang="fr-FR" dirty="0">
                <a:solidFill>
                  <a:srgbClr val="0070C0"/>
                </a:solidFill>
              </a:rPr>
              <a:t>recettes liées à la formation continue</a:t>
            </a:r>
            <a:r>
              <a:rPr lang="fr-FR" dirty="0" smtClean="0">
                <a:solidFill>
                  <a:srgbClr val="0070C0"/>
                </a:solidFill>
              </a:rPr>
              <a:t>.</a:t>
            </a:r>
            <a:endParaRPr lang="fr-FR" dirty="0" smtClean="0">
              <a:solidFill>
                <a:srgbClr val="002060"/>
              </a:solidFill>
            </a:endParaRPr>
          </a:p>
        </p:txBody>
      </p:sp>
      <p:sp>
        <p:nvSpPr>
          <p:cNvPr id="9" name="Titre 2"/>
          <p:cNvSpPr txBox="1">
            <a:spLocks/>
          </p:cNvSpPr>
          <p:nvPr/>
        </p:nvSpPr>
        <p:spPr>
          <a:xfrm>
            <a:off x="2195736" y="260648"/>
            <a:ext cx="59870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dirty="0" smtClean="0"/>
              <a:t>III. Perspectives GBCP</a:t>
            </a:r>
          </a:p>
          <a:p>
            <a:r>
              <a:rPr lang="fr-FR" sz="2000" b="1" dirty="0" smtClean="0"/>
              <a:t>A. Le plan de trésorerie</a:t>
            </a:r>
            <a:endParaRPr lang="fr-FR" sz="2000" b="1" dirty="0"/>
          </a:p>
        </p:txBody>
      </p:sp>
    </p:spTree>
    <p:extLst>
      <p:ext uri="{BB962C8B-B14F-4D97-AF65-F5344CB8AC3E}">
        <p14:creationId xmlns:p14="http://schemas.microsoft.com/office/powerpoint/2010/main" val="2046481577"/>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41</a:t>
            </a:fld>
            <a:endParaRPr lang="fr-FR" altLang="fr-FR"/>
          </a:p>
        </p:txBody>
      </p:sp>
      <p:sp>
        <p:nvSpPr>
          <p:cNvPr id="2" name="ZoneTexte 1"/>
          <p:cNvSpPr txBox="1"/>
          <p:nvPr/>
        </p:nvSpPr>
        <p:spPr>
          <a:xfrm>
            <a:off x="251520" y="1916832"/>
            <a:ext cx="8784976" cy="3693319"/>
          </a:xfrm>
          <a:prstGeom prst="rect">
            <a:avLst/>
          </a:prstGeom>
          <a:noFill/>
        </p:spPr>
        <p:txBody>
          <a:bodyPr wrap="square" rtlCol="0">
            <a:spAutoFit/>
          </a:bodyPr>
          <a:lstStyle/>
          <a:p>
            <a:pPr algn="just"/>
            <a:r>
              <a:rPr lang="fr-FR" b="1" dirty="0">
                <a:solidFill>
                  <a:srgbClr val="002060"/>
                </a:solidFill>
              </a:rPr>
              <a:t>Préconisations du </a:t>
            </a:r>
            <a:r>
              <a:rPr lang="fr-FR" b="1" dirty="0" err="1">
                <a:solidFill>
                  <a:srgbClr val="002060"/>
                </a:solidFill>
              </a:rPr>
              <a:t>Copil</a:t>
            </a:r>
            <a:r>
              <a:rPr lang="fr-FR" b="1" dirty="0">
                <a:solidFill>
                  <a:srgbClr val="002060"/>
                </a:solidFill>
              </a:rPr>
              <a:t> </a:t>
            </a:r>
            <a:r>
              <a:rPr lang="fr-FR" b="1" dirty="0" smtClean="0">
                <a:solidFill>
                  <a:srgbClr val="002060"/>
                </a:solidFill>
              </a:rPr>
              <a:t>GBCP MESR novembre 2013 :</a:t>
            </a:r>
          </a:p>
          <a:p>
            <a:pPr algn="just"/>
            <a:endParaRPr lang="fr-FR" dirty="0">
              <a:solidFill>
                <a:srgbClr val="002060"/>
              </a:solidFill>
            </a:endParaRPr>
          </a:p>
          <a:p>
            <a:pPr marL="285750" indent="-285750" algn="just">
              <a:buFont typeface="Arial" pitchFamily="34" charset="0"/>
              <a:buChar char="•"/>
            </a:pPr>
            <a:r>
              <a:rPr lang="fr-FR" dirty="0" smtClean="0">
                <a:solidFill>
                  <a:srgbClr val="002060"/>
                </a:solidFill>
              </a:rPr>
              <a:t>Il </a:t>
            </a:r>
            <a:r>
              <a:rPr lang="fr-FR" dirty="0">
                <a:solidFill>
                  <a:srgbClr val="002060"/>
                </a:solidFill>
              </a:rPr>
              <a:t>est recommandé que la confection d’un plan de trésorerie soit effectuée par les EPSCP, dans la mesure du possible, dès le budget initial </a:t>
            </a:r>
            <a:r>
              <a:rPr lang="fr-FR" dirty="0" smtClean="0">
                <a:solidFill>
                  <a:srgbClr val="002060"/>
                </a:solidFill>
              </a:rPr>
              <a:t>2014</a:t>
            </a:r>
          </a:p>
          <a:p>
            <a:pPr marL="285750" indent="-285750" algn="just">
              <a:buFont typeface="Arial" pitchFamily="34" charset="0"/>
              <a:buChar char="•"/>
            </a:pPr>
            <a:endParaRPr lang="fr-FR" dirty="0" smtClean="0">
              <a:solidFill>
                <a:srgbClr val="002060"/>
              </a:solidFill>
            </a:endParaRPr>
          </a:p>
          <a:p>
            <a:pPr marL="285750" indent="-285750" algn="just">
              <a:buFont typeface="Arial" pitchFamily="34" charset="0"/>
              <a:buChar char="•"/>
            </a:pPr>
            <a:r>
              <a:rPr lang="fr-FR" dirty="0" smtClean="0">
                <a:solidFill>
                  <a:srgbClr val="002060"/>
                </a:solidFill>
              </a:rPr>
              <a:t>La maquette validée par le </a:t>
            </a:r>
            <a:r>
              <a:rPr lang="fr-FR" dirty="0" err="1" smtClean="0">
                <a:solidFill>
                  <a:srgbClr val="002060"/>
                </a:solidFill>
              </a:rPr>
              <a:t>Copil</a:t>
            </a:r>
            <a:r>
              <a:rPr lang="fr-FR" dirty="0" smtClean="0">
                <a:solidFill>
                  <a:srgbClr val="002060"/>
                </a:solidFill>
              </a:rPr>
              <a:t> constitue </a:t>
            </a:r>
            <a:r>
              <a:rPr lang="fr-FR" dirty="0">
                <a:solidFill>
                  <a:srgbClr val="002060"/>
                </a:solidFill>
              </a:rPr>
              <a:t>le cadre de référence qui devra être mis en œuvre à compter de 2016. Ceci étant, cette maquette peut être utilisée de façon anticipée. Par ailleurs, elle peut bien entendu, être adaptée en fonction des spécificités des établissements</a:t>
            </a:r>
            <a:r>
              <a:rPr lang="fr-FR" dirty="0" smtClean="0">
                <a:solidFill>
                  <a:srgbClr val="002060"/>
                </a:solidFill>
              </a:rPr>
              <a:t>.</a:t>
            </a:r>
          </a:p>
          <a:p>
            <a:pPr marL="285750" indent="-285750" algn="just">
              <a:buFont typeface="Arial" pitchFamily="34" charset="0"/>
              <a:buChar char="•"/>
            </a:pPr>
            <a:endParaRPr lang="fr-FR" dirty="0" smtClean="0">
              <a:solidFill>
                <a:srgbClr val="002060"/>
              </a:solidFill>
            </a:endParaRPr>
          </a:p>
          <a:p>
            <a:pPr marL="285750" indent="-285750" algn="just">
              <a:buFont typeface="Arial" pitchFamily="34" charset="0"/>
              <a:buChar char="•"/>
            </a:pPr>
            <a:r>
              <a:rPr lang="fr-FR" dirty="0" smtClean="0">
                <a:solidFill>
                  <a:srgbClr val="002060"/>
                </a:solidFill>
              </a:rPr>
              <a:t>Pour </a:t>
            </a:r>
            <a:r>
              <a:rPr lang="fr-FR" dirty="0">
                <a:solidFill>
                  <a:srgbClr val="002060"/>
                </a:solidFill>
              </a:rPr>
              <a:t>les établissements de l’enseignement supérieur et de la recherche, le plan de trésorerie doit être obligatoirement joint au budget initial, aux budgets rectificatifs et au compte </a:t>
            </a:r>
            <a:r>
              <a:rPr lang="fr-FR" dirty="0" smtClean="0">
                <a:solidFill>
                  <a:srgbClr val="002060"/>
                </a:solidFill>
              </a:rPr>
              <a:t>financier. </a:t>
            </a:r>
            <a:endParaRPr lang="fr-FR" dirty="0">
              <a:solidFill>
                <a:srgbClr val="002060"/>
              </a:solidFill>
            </a:endParaRPr>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8750" y="0"/>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re 2"/>
          <p:cNvSpPr txBox="1">
            <a:spLocks/>
          </p:cNvSpPr>
          <p:nvPr/>
        </p:nvSpPr>
        <p:spPr>
          <a:xfrm>
            <a:off x="2195736" y="260648"/>
            <a:ext cx="59870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dirty="0" smtClean="0"/>
              <a:t>III. Perspectives GBCP</a:t>
            </a:r>
          </a:p>
          <a:p>
            <a:r>
              <a:rPr lang="fr-FR" sz="2000" b="1" dirty="0" smtClean="0"/>
              <a:t>A. Le plan de trésorerie</a:t>
            </a:r>
            <a:endParaRPr lang="fr-FR" sz="2000" b="1" dirty="0"/>
          </a:p>
        </p:txBody>
      </p:sp>
    </p:spTree>
    <p:extLst>
      <p:ext uri="{BB962C8B-B14F-4D97-AF65-F5344CB8AC3E}">
        <p14:creationId xmlns:p14="http://schemas.microsoft.com/office/powerpoint/2010/main" val="1236925370"/>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42</a:t>
            </a:fld>
            <a:endParaRPr lang="fr-FR" altLang="fr-F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85" y="1546302"/>
            <a:ext cx="9140916" cy="5311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8750" y="-12586"/>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re 1"/>
          <p:cNvSpPr>
            <a:spLocks noGrp="1"/>
          </p:cNvSpPr>
          <p:nvPr>
            <p:ph type="title"/>
          </p:nvPr>
        </p:nvSpPr>
        <p:spPr/>
        <p:txBody>
          <a:bodyPr/>
          <a:lstStyle/>
          <a:p>
            <a:endParaRPr lang="fr-FR" dirty="0"/>
          </a:p>
        </p:txBody>
      </p:sp>
      <p:sp>
        <p:nvSpPr>
          <p:cNvPr id="7" name="Titre 2"/>
          <p:cNvSpPr txBox="1">
            <a:spLocks/>
          </p:cNvSpPr>
          <p:nvPr/>
        </p:nvSpPr>
        <p:spPr>
          <a:xfrm>
            <a:off x="2195736" y="260648"/>
            <a:ext cx="59870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smtClean="0"/>
              <a:t>III. Perspectives GBCP</a:t>
            </a:r>
            <a:endParaRPr lang="fr-FR" b="1" dirty="0"/>
          </a:p>
        </p:txBody>
      </p:sp>
    </p:spTree>
    <p:extLst>
      <p:ext uri="{BB962C8B-B14F-4D97-AF65-F5344CB8AC3E}">
        <p14:creationId xmlns:p14="http://schemas.microsoft.com/office/powerpoint/2010/main" val="229473269"/>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43</a:t>
            </a:fld>
            <a:endParaRPr lang="fr-FR" altLang="fr-FR"/>
          </a:p>
        </p:txBody>
      </p:sp>
      <p:sp>
        <p:nvSpPr>
          <p:cNvPr id="2" name="Rectangle 1"/>
          <p:cNvSpPr/>
          <p:nvPr/>
        </p:nvSpPr>
        <p:spPr>
          <a:xfrm>
            <a:off x="467544" y="2564904"/>
            <a:ext cx="8280920" cy="3185487"/>
          </a:xfrm>
          <a:prstGeom prst="rect">
            <a:avLst/>
          </a:prstGeom>
        </p:spPr>
        <p:txBody>
          <a:bodyPr wrap="square">
            <a:spAutoFit/>
          </a:bodyPr>
          <a:lstStyle/>
          <a:p>
            <a:pPr algn="just">
              <a:lnSpc>
                <a:spcPct val="150000"/>
              </a:lnSpc>
            </a:pPr>
            <a:r>
              <a:rPr lang="fr-FR" dirty="0">
                <a:solidFill>
                  <a:srgbClr val="002060"/>
                </a:solidFill>
              </a:rPr>
              <a:t>Le tableau a vocation à recenser, de façon prévisionnelle et mensuelle, toutes les opérations de trésorerie de l’organisme, en décaissement et en encaissement, telles qu’elles figurent dans les documents budgétaires. </a:t>
            </a:r>
            <a:endParaRPr lang="fr-FR" dirty="0" smtClean="0">
              <a:solidFill>
                <a:srgbClr val="002060"/>
              </a:solidFill>
            </a:endParaRPr>
          </a:p>
          <a:p>
            <a:pPr algn="just">
              <a:lnSpc>
                <a:spcPct val="150000"/>
              </a:lnSpc>
            </a:pPr>
            <a:endParaRPr lang="fr-FR" dirty="0" smtClean="0">
              <a:solidFill>
                <a:srgbClr val="002060"/>
              </a:solidFill>
            </a:endParaRPr>
          </a:p>
          <a:p>
            <a:pPr algn="just">
              <a:lnSpc>
                <a:spcPct val="150000"/>
              </a:lnSpc>
            </a:pPr>
            <a:r>
              <a:rPr lang="fr-FR" dirty="0" smtClean="0">
                <a:solidFill>
                  <a:srgbClr val="002060"/>
                </a:solidFill>
              </a:rPr>
              <a:t>Le </a:t>
            </a:r>
            <a:r>
              <a:rPr lang="fr-FR" dirty="0">
                <a:solidFill>
                  <a:srgbClr val="002060"/>
                </a:solidFill>
              </a:rPr>
              <a:t>plan de trésorerie s’entend donc y compris placements : les placements sont compris dans le solde initial au 1</a:t>
            </a:r>
            <a:r>
              <a:rPr lang="fr-FR" baseline="30000" dirty="0">
                <a:solidFill>
                  <a:srgbClr val="002060"/>
                </a:solidFill>
              </a:rPr>
              <a:t>er</a:t>
            </a:r>
            <a:r>
              <a:rPr lang="fr-FR" dirty="0">
                <a:solidFill>
                  <a:srgbClr val="002060"/>
                </a:solidFill>
              </a:rPr>
              <a:t> janvier N. La maquette ne présente pas le suivi infra-annuel des placements.</a:t>
            </a:r>
          </a:p>
          <a:p>
            <a:pPr algn="just">
              <a:lnSpc>
                <a:spcPct val="150000"/>
              </a:lnSpc>
            </a:pPr>
            <a:endParaRPr lang="fr-FR" sz="800" dirty="0" smtClean="0">
              <a:solidFill>
                <a:srgbClr val="002060"/>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8750" y="0"/>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re 2"/>
          <p:cNvSpPr txBox="1">
            <a:spLocks/>
          </p:cNvSpPr>
          <p:nvPr/>
        </p:nvSpPr>
        <p:spPr>
          <a:xfrm>
            <a:off x="2195736" y="260648"/>
            <a:ext cx="59870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dirty="0" smtClean="0"/>
              <a:t>III. Perspectives GBCP</a:t>
            </a:r>
          </a:p>
          <a:p>
            <a:r>
              <a:rPr lang="fr-FR" sz="2000" b="1" dirty="0" smtClean="0"/>
              <a:t>A. Le plan de trésorerie</a:t>
            </a:r>
            <a:endParaRPr lang="fr-FR" sz="2000" b="1" dirty="0"/>
          </a:p>
        </p:txBody>
      </p:sp>
    </p:spTree>
    <p:extLst>
      <p:ext uri="{BB962C8B-B14F-4D97-AF65-F5344CB8AC3E}">
        <p14:creationId xmlns:p14="http://schemas.microsoft.com/office/powerpoint/2010/main" val="3493896607"/>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44</a:t>
            </a:fld>
            <a:endParaRPr lang="fr-FR" altLang="fr-FR"/>
          </a:p>
        </p:txBody>
      </p:sp>
      <p:sp>
        <p:nvSpPr>
          <p:cNvPr id="2" name="Rectangle 1"/>
          <p:cNvSpPr/>
          <p:nvPr/>
        </p:nvSpPr>
        <p:spPr>
          <a:xfrm>
            <a:off x="186400" y="1916832"/>
            <a:ext cx="8706080" cy="4985980"/>
          </a:xfrm>
          <a:prstGeom prst="rect">
            <a:avLst/>
          </a:prstGeom>
        </p:spPr>
        <p:txBody>
          <a:bodyPr wrap="square">
            <a:spAutoFit/>
          </a:bodyPr>
          <a:lstStyle/>
          <a:p>
            <a:pPr algn="just"/>
            <a:r>
              <a:rPr lang="fr-FR" dirty="0" smtClean="0">
                <a:solidFill>
                  <a:srgbClr val="002060"/>
                </a:solidFill>
              </a:rPr>
              <a:t>La </a:t>
            </a:r>
            <a:r>
              <a:rPr lang="fr-FR" dirty="0">
                <a:solidFill>
                  <a:srgbClr val="002060"/>
                </a:solidFill>
              </a:rPr>
              <a:t>maquette a été établie de façon à permettre un lien direct avec les tableaux budgétaires en mode GBCP : </a:t>
            </a:r>
          </a:p>
          <a:p>
            <a:pPr lvl="1" algn="just">
              <a:lnSpc>
                <a:spcPct val="150000"/>
              </a:lnSpc>
            </a:pPr>
            <a:r>
              <a:rPr lang="fr-FR" sz="1600" dirty="0">
                <a:solidFill>
                  <a:srgbClr val="0070C0"/>
                </a:solidFill>
              </a:rPr>
              <a:t>- tableau du solde budgétaire, </a:t>
            </a:r>
          </a:p>
          <a:p>
            <a:pPr lvl="1" algn="just">
              <a:lnSpc>
                <a:spcPct val="150000"/>
              </a:lnSpc>
            </a:pPr>
            <a:r>
              <a:rPr lang="fr-FR" sz="1600" dirty="0">
                <a:solidFill>
                  <a:srgbClr val="0070C0"/>
                </a:solidFill>
              </a:rPr>
              <a:t>- tableau de l’équilibre </a:t>
            </a:r>
            <a:r>
              <a:rPr lang="fr-FR" sz="1600" dirty="0" smtClean="0">
                <a:solidFill>
                  <a:srgbClr val="0070C0"/>
                </a:solidFill>
              </a:rPr>
              <a:t>financier,</a:t>
            </a:r>
            <a:endParaRPr lang="fr-FR" sz="1600" dirty="0">
              <a:solidFill>
                <a:srgbClr val="0070C0"/>
              </a:solidFill>
            </a:endParaRPr>
          </a:p>
          <a:p>
            <a:pPr lvl="1" algn="just">
              <a:lnSpc>
                <a:spcPct val="150000"/>
              </a:lnSpc>
            </a:pPr>
            <a:r>
              <a:rPr lang="fr-FR" sz="1600" dirty="0">
                <a:solidFill>
                  <a:srgbClr val="0070C0"/>
                </a:solidFill>
              </a:rPr>
              <a:t>- tableau des opérations sur recettes </a:t>
            </a:r>
            <a:r>
              <a:rPr lang="fr-FR" sz="1600" dirty="0" smtClean="0">
                <a:solidFill>
                  <a:srgbClr val="0070C0"/>
                </a:solidFill>
              </a:rPr>
              <a:t>fléchées, </a:t>
            </a:r>
            <a:endParaRPr lang="fr-FR" sz="1600" dirty="0">
              <a:solidFill>
                <a:srgbClr val="0070C0"/>
              </a:solidFill>
            </a:endParaRPr>
          </a:p>
          <a:p>
            <a:pPr lvl="1" algn="just">
              <a:lnSpc>
                <a:spcPct val="150000"/>
              </a:lnSpc>
            </a:pPr>
            <a:r>
              <a:rPr lang="fr-FR" sz="1600" dirty="0">
                <a:solidFill>
                  <a:srgbClr val="0070C0"/>
                </a:solidFill>
              </a:rPr>
              <a:t>- tableau des opérations pour compte de </a:t>
            </a:r>
            <a:r>
              <a:rPr lang="fr-FR" sz="1600" dirty="0" smtClean="0">
                <a:solidFill>
                  <a:srgbClr val="0070C0"/>
                </a:solidFill>
              </a:rPr>
              <a:t>tiers. </a:t>
            </a:r>
            <a:endParaRPr lang="fr-FR" sz="1600" dirty="0">
              <a:solidFill>
                <a:srgbClr val="0070C0"/>
              </a:solidFill>
            </a:endParaRPr>
          </a:p>
          <a:p>
            <a:pPr algn="just"/>
            <a:r>
              <a:rPr lang="fr-FR" dirty="0">
                <a:solidFill>
                  <a:srgbClr val="002060"/>
                </a:solidFill>
              </a:rPr>
              <a:t>Les informations qui figurent dans le plan de trésorerie découlent et alimentent </a:t>
            </a:r>
            <a:r>
              <a:rPr lang="fr-FR" dirty="0" smtClean="0">
                <a:solidFill>
                  <a:srgbClr val="002060"/>
                </a:solidFill>
              </a:rPr>
              <a:t>les </a:t>
            </a:r>
            <a:r>
              <a:rPr lang="fr-FR" dirty="0">
                <a:solidFill>
                  <a:srgbClr val="002060"/>
                </a:solidFill>
              </a:rPr>
              <a:t>autres documents </a:t>
            </a:r>
            <a:r>
              <a:rPr lang="fr-FR" dirty="0" smtClean="0">
                <a:solidFill>
                  <a:srgbClr val="002060"/>
                </a:solidFill>
              </a:rPr>
              <a:t>budgétaires</a:t>
            </a:r>
          </a:p>
          <a:p>
            <a:pPr algn="just"/>
            <a:endParaRPr lang="fr-FR" sz="800" dirty="0" smtClean="0">
              <a:solidFill>
                <a:srgbClr val="002060"/>
              </a:solidFill>
            </a:endParaRPr>
          </a:p>
          <a:p>
            <a:pPr algn="just"/>
            <a:r>
              <a:rPr lang="fr-FR" dirty="0" smtClean="0">
                <a:solidFill>
                  <a:srgbClr val="002060"/>
                </a:solidFill>
              </a:rPr>
              <a:t>Cette </a:t>
            </a:r>
            <a:r>
              <a:rPr lang="fr-FR" dirty="0">
                <a:solidFill>
                  <a:srgbClr val="002060"/>
                </a:solidFill>
              </a:rPr>
              <a:t>maquette permet également de classer les opérations de trésorerie selon leur impact budgétaire :</a:t>
            </a:r>
          </a:p>
          <a:p>
            <a:pPr lvl="1" algn="just">
              <a:lnSpc>
                <a:spcPct val="150000"/>
              </a:lnSpc>
            </a:pPr>
            <a:r>
              <a:rPr lang="fr-FR" sz="1600" dirty="0">
                <a:solidFill>
                  <a:srgbClr val="0070C0"/>
                </a:solidFill>
              </a:rPr>
              <a:t>-  les rubriques (1) et (2) regroupent les opérations budgétaires ayant un impact sur la trésorerie</a:t>
            </a:r>
          </a:p>
          <a:p>
            <a:pPr lvl="1" algn="just">
              <a:lnSpc>
                <a:spcPct val="150000"/>
              </a:lnSpc>
            </a:pPr>
            <a:r>
              <a:rPr lang="fr-FR" sz="1600" dirty="0">
                <a:solidFill>
                  <a:srgbClr val="0070C0"/>
                </a:solidFill>
              </a:rPr>
              <a:t>-  la rubrique (3) recense les opérations de trésorerie sans impact budgétaire, dont les opérations pour compte de tiers et les encaissements/décaissements </a:t>
            </a:r>
            <a:r>
              <a:rPr lang="fr-FR" sz="1600" dirty="0" smtClean="0">
                <a:solidFill>
                  <a:srgbClr val="0070C0"/>
                </a:solidFill>
              </a:rPr>
              <a:t>non budgétaires gérés </a:t>
            </a:r>
            <a:r>
              <a:rPr lang="fr-FR" sz="1600" dirty="0">
                <a:solidFill>
                  <a:srgbClr val="0070C0"/>
                </a:solidFill>
              </a:rPr>
              <a:t>en comptes de tiers (par exemple, les recettes et dépenses à classer).</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8750" y="0"/>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re 2"/>
          <p:cNvSpPr txBox="1">
            <a:spLocks/>
          </p:cNvSpPr>
          <p:nvPr/>
        </p:nvSpPr>
        <p:spPr>
          <a:xfrm>
            <a:off x="2195736" y="260648"/>
            <a:ext cx="59870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dirty="0" smtClean="0"/>
              <a:t>III. Perspectives GBCP</a:t>
            </a:r>
          </a:p>
          <a:p>
            <a:r>
              <a:rPr lang="fr-FR" sz="2000" b="1" dirty="0" smtClean="0"/>
              <a:t>A. Le plan de trésorerie</a:t>
            </a:r>
            <a:endParaRPr lang="fr-FR" sz="2000" b="1" dirty="0"/>
          </a:p>
        </p:txBody>
      </p:sp>
    </p:spTree>
    <p:extLst>
      <p:ext uri="{BB962C8B-B14F-4D97-AF65-F5344CB8AC3E}">
        <p14:creationId xmlns:p14="http://schemas.microsoft.com/office/powerpoint/2010/main" val="3485685421"/>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45</a:t>
            </a:fld>
            <a:endParaRPr lang="fr-FR" altLang="fr-FR"/>
          </a:p>
        </p:txBody>
      </p:sp>
      <p:sp>
        <p:nvSpPr>
          <p:cNvPr id="2" name="ZoneTexte 1"/>
          <p:cNvSpPr txBox="1"/>
          <p:nvPr/>
        </p:nvSpPr>
        <p:spPr>
          <a:xfrm>
            <a:off x="488249" y="1916832"/>
            <a:ext cx="8352928" cy="2585323"/>
          </a:xfrm>
          <a:prstGeom prst="rect">
            <a:avLst/>
          </a:prstGeom>
          <a:noFill/>
        </p:spPr>
        <p:txBody>
          <a:bodyPr wrap="square" rtlCol="0">
            <a:spAutoFit/>
          </a:bodyPr>
          <a:lstStyle/>
          <a:p>
            <a:pPr algn="just">
              <a:lnSpc>
                <a:spcPct val="150000"/>
              </a:lnSpc>
            </a:pPr>
            <a:r>
              <a:rPr lang="fr-FR" dirty="0">
                <a:solidFill>
                  <a:srgbClr val="002060"/>
                </a:solidFill>
              </a:rPr>
              <a:t>Le </a:t>
            </a:r>
            <a:r>
              <a:rPr lang="fr-FR" dirty="0" smtClean="0">
                <a:solidFill>
                  <a:srgbClr val="002060"/>
                </a:solidFill>
              </a:rPr>
              <a:t>plan </a:t>
            </a:r>
            <a:r>
              <a:rPr lang="fr-FR" dirty="0">
                <a:solidFill>
                  <a:srgbClr val="002060"/>
                </a:solidFill>
              </a:rPr>
              <a:t>de trésorerie </a:t>
            </a:r>
            <a:r>
              <a:rPr lang="fr-FR" dirty="0" smtClean="0">
                <a:solidFill>
                  <a:srgbClr val="002060"/>
                </a:solidFill>
              </a:rPr>
              <a:t>permet </a:t>
            </a:r>
            <a:r>
              <a:rPr lang="fr-FR" dirty="0">
                <a:solidFill>
                  <a:srgbClr val="002060"/>
                </a:solidFill>
              </a:rPr>
              <a:t>de </a:t>
            </a:r>
            <a:r>
              <a:rPr lang="fr-FR" dirty="0">
                <a:solidFill>
                  <a:srgbClr val="C00000"/>
                </a:solidFill>
              </a:rPr>
              <a:t>vérifier l’équilibre de la </a:t>
            </a:r>
            <a:r>
              <a:rPr lang="fr-FR" dirty="0" smtClean="0">
                <a:solidFill>
                  <a:srgbClr val="C00000"/>
                </a:solidFill>
              </a:rPr>
              <a:t>trésorerie </a:t>
            </a:r>
            <a:r>
              <a:rPr lang="fr-FR" dirty="0">
                <a:solidFill>
                  <a:srgbClr val="C00000"/>
                </a:solidFill>
              </a:rPr>
              <a:t>mois par </a:t>
            </a:r>
            <a:r>
              <a:rPr lang="fr-FR" dirty="0" smtClean="0">
                <a:solidFill>
                  <a:srgbClr val="C00000"/>
                </a:solidFill>
              </a:rPr>
              <a:t>mois</a:t>
            </a:r>
            <a:r>
              <a:rPr lang="fr-FR" dirty="0" smtClean="0">
                <a:solidFill>
                  <a:srgbClr val="002060"/>
                </a:solidFill>
              </a:rPr>
              <a:t>.</a:t>
            </a:r>
          </a:p>
          <a:p>
            <a:pPr algn="just">
              <a:lnSpc>
                <a:spcPct val="150000"/>
              </a:lnSpc>
            </a:pPr>
            <a:r>
              <a:rPr lang="fr-FR" dirty="0" smtClean="0">
                <a:solidFill>
                  <a:srgbClr val="002060"/>
                </a:solidFill>
              </a:rPr>
              <a:t>Il </a:t>
            </a:r>
            <a:r>
              <a:rPr lang="fr-FR" dirty="0">
                <a:solidFill>
                  <a:srgbClr val="002060"/>
                </a:solidFill>
              </a:rPr>
              <a:t>traduit </a:t>
            </a:r>
            <a:r>
              <a:rPr lang="fr-FR" dirty="0" smtClean="0">
                <a:solidFill>
                  <a:srgbClr val="002060"/>
                </a:solidFill>
              </a:rPr>
              <a:t>le </a:t>
            </a:r>
            <a:r>
              <a:rPr lang="fr-FR" dirty="0">
                <a:solidFill>
                  <a:srgbClr val="002060"/>
                </a:solidFill>
              </a:rPr>
              <a:t>plus exactement possible </a:t>
            </a:r>
            <a:r>
              <a:rPr lang="fr-FR" dirty="0" smtClean="0">
                <a:solidFill>
                  <a:srgbClr val="002060"/>
                </a:solidFill>
              </a:rPr>
              <a:t>en </a:t>
            </a:r>
            <a:r>
              <a:rPr lang="fr-FR" dirty="0">
                <a:solidFill>
                  <a:srgbClr val="002060"/>
                </a:solidFill>
              </a:rPr>
              <a:t>flux </a:t>
            </a:r>
            <a:r>
              <a:rPr lang="fr-FR" dirty="0" smtClean="0">
                <a:solidFill>
                  <a:srgbClr val="002060"/>
                </a:solidFill>
              </a:rPr>
              <a:t>financiers </a:t>
            </a:r>
            <a:r>
              <a:rPr lang="fr-FR" dirty="0">
                <a:solidFill>
                  <a:srgbClr val="002060"/>
                </a:solidFill>
              </a:rPr>
              <a:t>quantifiés et datés les </a:t>
            </a:r>
            <a:r>
              <a:rPr lang="fr-FR" dirty="0" smtClean="0">
                <a:solidFill>
                  <a:srgbClr val="002060"/>
                </a:solidFill>
              </a:rPr>
              <a:t>évènements </a:t>
            </a:r>
            <a:r>
              <a:rPr lang="fr-FR" dirty="0">
                <a:solidFill>
                  <a:srgbClr val="002060"/>
                </a:solidFill>
              </a:rPr>
              <a:t>de gestion de </a:t>
            </a:r>
            <a:r>
              <a:rPr lang="fr-FR" dirty="0" smtClean="0">
                <a:solidFill>
                  <a:srgbClr val="002060"/>
                </a:solidFill>
              </a:rPr>
              <a:t>l’année qui </a:t>
            </a:r>
            <a:r>
              <a:rPr lang="fr-FR" dirty="0">
                <a:solidFill>
                  <a:srgbClr val="002060"/>
                </a:solidFill>
              </a:rPr>
              <a:t>vont donner lieu </a:t>
            </a:r>
            <a:r>
              <a:rPr lang="fr-FR" dirty="0" smtClean="0">
                <a:solidFill>
                  <a:srgbClr val="002060"/>
                </a:solidFill>
              </a:rPr>
              <a:t>à :</a:t>
            </a:r>
            <a:endParaRPr lang="fr-FR" dirty="0">
              <a:solidFill>
                <a:srgbClr val="002060"/>
              </a:solidFill>
            </a:endParaRPr>
          </a:p>
          <a:p>
            <a:pPr marL="285750" indent="-285750" algn="just">
              <a:lnSpc>
                <a:spcPct val="150000"/>
              </a:lnSpc>
              <a:buFontTx/>
              <a:buChar char="-"/>
            </a:pPr>
            <a:r>
              <a:rPr lang="fr-FR" dirty="0" smtClean="0">
                <a:solidFill>
                  <a:srgbClr val="002060"/>
                </a:solidFill>
              </a:rPr>
              <a:t>des </a:t>
            </a:r>
            <a:r>
              <a:rPr lang="fr-FR" dirty="0">
                <a:solidFill>
                  <a:srgbClr val="0070C0"/>
                </a:solidFill>
              </a:rPr>
              <a:t>opérations </a:t>
            </a:r>
            <a:r>
              <a:rPr lang="fr-FR" dirty="0" smtClean="0">
                <a:solidFill>
                  <a:srgbClr val="0070C0"/>
                </a:solidFill>
              </a:rPr>
              <a:t>budgétaires </a:t>
            </a:r>
            <a:r>
              <a:rPr lang="fr-FR" dirty="0" smtClean="0">
                <a:solidFill>
                  <a:srgbClr val="002060"/>
                </a:solidFill>
              </a:rPr>
              <a:t>;</a:t>
            </a:r>
          </a:p>
          <a:p>
            <a:pPr marL="285750" indent="-285750" algn="just">
              <a:lnSpc>
                <a:spcPct val="150000"/>
              </a:lnSpc>
              <a:buFontTx/>
              <a:buChar char="-"/>
            </a:pPr>
            <a:r>
              <a:rPr lang="fr-FR" dirty="0" smtClean="0">
                <a:solidFill>
                  <a:srgbClr val="002060"/>
                </a:solidFill>
              </a:rPr>
              <a:t>des </a:t>
            </a:r>
            <a:r>
              <a:rPr lang="fr-FR" dirty="0">
                <a:solidFill>
                  <a:srgbClr val="0070C0"/>
                </a:solidFill>
              </a:rPr>
              <a:t>opérations non budgétaires </a:t>
            </a:r>
            <a:r>
              <a:rPr lang="fr-FR" dirty="0">
                <a:solidFill>
                  <a:srgbClr val="002060"/>
                </a:solidFill>
              </a:rPr>
              <a:t>ayant un impact en trésorerie (en particulier les </a:t>
            </a:r>
            <a:r>
              <a:rPr lang="fr-FR" dirty="0" smtClean="0">
                <a:solidFill>
                  <a:srgbClr val="002060"/>
                </a:solidFill>
              </a:rPr>
              <a:t>opérations </a:t>
            </a:r>
            <a:r>
              <a:rPr lang="fr-FR" dirty="0">
                <a:solidFill>
                  <a:srgbClr val="002060"/>
                </a:solidFill>
              </a:rPr>
              <a:t>pour </a:t>
            </a:r>
            <a:r>
              <a:rPr lang="fr-FR" dirty="0" smtClean="0">
                <a:solidFill>
                  <a:srgbClr val="002060"/>
                </a:solidFill>
              </a:rPr>
              <a:t>comptes de </a:t>
            </a:r>
            <a:r>
              <a:rPr lang="fr-FR">
                <a:solidFill>
                  <a:srgbClr val="002060"/>
                </a:solidFill>
              </a:rPr>
              <a:t>tiers</a:t>
            </a:r>
            <a:r>
              <a:rPr lang="fr-FR" smtClean="0">
                <a:solidFill>
                  <a:srgbClr val="002060"/>
                </a:solidFill>
              </a:rPr>
              <a:t>).</a:t>
            </a:r>
            <a:endParaRPr lang="fr-FR" dirty="0" smtClean="0">
              <a:solidFill>
                <a:srgbClr val="002060"/>
              </a:solidFill>
            </a:endParaRPr>
          </a:p>
        </p:txBody>
      </p:sp>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8477" y="0"/>
            <a:ext cx="1365523" cy="6732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itre 2"/>
          <p:cNvSpPr txBox="1">
            <a:spLocks/>
          </p:cNvSpPr>
          <p:nvPr/>
        </p:nvSpPr>
        <p:spPr>
          <a:xfrm>
            <a:off x="2195736" y="260648"/>
            <a:ext cx="59870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dirty="0" smtClean="0"/>
              <a:t>III. Perspectives GBCP</a:t>
            </a:r>
          </a:p>
          <a:p>
            <a:r>
              <a:rPr lang="fr-FR" sz="2000" b="1" dirty="0" smtClean="0"/>
              <a:t>A. Le plan de trésorerie</a:t>
            </a:r>
            <a:endParaRPr lang="fr-FR" sz="2000" b="1" dirty="0"/>
          </a:p>
        </p:txBody>
      </p:sp>
    </p:spTree>
    <p:extLst>
      <p:ext uri="{BB962C8B-B14F-4D97-AF65-F5344CB8AC3E}">
        <p14:creationId xmlns:p14="http://schemas.microsoft.com/office/powerpoint/2010/main" val="949740178"/>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46</a:t>
            </a:fld>
            <a:endParaRPr lang="fr-FR" altLang="fr-FR"/>
          </a:p>
        </p:txBody>
      </p:sp>
      <p:sp>
        <p:nvSpPr>
          <p:cNvPr id="2" name="ZoneTexte 1"/>
          <p:cNvSpPr txBox="1"/>
          <p:nvPr/>
        </p:nvSpPr>
        <p:spPr>
          <a:xfrm>
            <a:off x="323528" y="1988840"/>
            <a:ext cx="8712968" cy="2523768"/>
          </a:xfrm>
          <a:prstGeom prst="rect">
            <a:avLst/>
          </a:prstGeom>
          <a:noFill/>
        </p:spPr>
        <p:txBody>
          <a:bodyPr wrap="square" rtlCol="0">
            <a:spAutoFit/>
          </a:bodyPr>
          <a:lstStyle/>
          <a:p>
            <a:pPr algn="just"/>
            <a:r>
              <a:rPr lang="fr-FR" dirty="0" smtClean="0">
                <a:solidFill>
                  <a:srgbClr val="002060"/>
                </a:solidFill>
              </a:rPr>
              <a:t>A </a:t>
            </a:r>
            <a:r>
              <a:rPr lang="fr-FR" dirty="0">
                <a:solidFill>
                  <a:srgbClr val="002060"/>
                </a:solidFill>
              </a:rPr>
              <a:t>ce titre le plan de trésorerie est un travail en </a:t>
            </a:r>
            <a:r>
              <a:rPr lang="fr-FR" dirty="0" smtClean="0">
                <a:solidFill>
                  <a:srgbClr val="002060"/>
                </a:solidFill>
              </a:rPr>
              <a:t>commun :</a:t>
            </a:r>
            <a:endParaRPr lang="fr-FR" dirty="0">
              <a:solidFill>
                <a:srgbClr val="002060"/>
              </a:solidFill>
            </a:endParaRPr>
          </a:p>
          <a:p>
            <a:pPr marL="285750" indent="-285750" algn="just">
              <a:buFontTx/>
              <a:buChar char="-"/>
            </a:pPr>
            <a:r>
              <a:rPr lang="fr-FR" dirty="0" smtClean="0">
                <a:solidFill>
                  <a:srgbClr val="002060"/>
                </a:solidFill>
              </a:rPr>
              <a:t>de </a:t>
            </a:r>
            <a:r>
              <a:rPr lang="fr-FR" dirty="0">
                <a:solidFill>
                  <a:srgbClr val="002060"/>
                </a:solidFill>
              </a:rPr>
              <a:t>l’ordonnateur pour toutes les opérations </a:t>
            </a:r>
            <a:r>
              <a:rPr lang="fr-FR" dirty="0" smtClean="0">
                <a:solidFill>
                  <a:srgbClr val="002060"/>
                </a:solidFill>
              </a:rPr>
              <a:t>budgétaires</a:t>
            </a:r>
          </a:p>
          <a:p>
            <a:pPr marL="285750" indent="-285750" algn="just">
              <a:buFontTx/>
              <a:buChar char="-"/>
            </a:pPr>
            <a:r>
              <a:rPr lang="fr-FR" dirty="0" smtClean="0">
                <a:solidFill>
                  <a:srgbClr val="002060"/>
                </a:solidFill>
              </a:rPr>
              <a:t>de </a:t>
            </a:r>
            <a:r>
              <a:rPr lang="fr-FR" dirty="0">
                <a:solidFill>
                  <a:srgbClr val="002060"/>
                </a:solidFill>
              </a:rPr>
              <a:t>l’ordonnateur et du comptable pour les opérations non budgétaires.</a:t>
            </a:r>
          </a:p>
          <a:p>
            <a:pPr algn="just"/>
            <a:endParaRPr lang="fr-FR" sz="800" dirty="0" smtClean="0">
              <a:solidFill>
                <a:srgbClr val="002060"/>
              </a:solidFill>
            </a:endParaRPr>
          </a:p>
          <a:p>
            <a:pPr algn="just"/>
            <a:endParaRPr lang="fr-FR" sz="800" dirty="0">
              <a:solidFill>
                <a:srgbClr val="002060"/>
              </a:solidFill>
            </a:endParaRPr>
          </a:p>
          <a:p>
            <a:pPr algn="just"/>
            <a:r>
              <a:rPr lang="fr-FR" dirty="0">
                <a:solidFill>
                  <a:srgbClr val="002060"/>
                </a:solidFill>
              </a:rPr>
              <a:t>Le plan de trésorerie est construit </a:t>
            </a:r>
            <a:r>
              <a:rPr lang="fr-FR" dirty="0" smtClean="0">
                <a:solidFill>
                  <a:srgbClr val="002060"/>
                </a:solidFill>
              </a:rPr>
              <a:t>lors </a:t>
            </a:r>
            <a:r>
              <a:rPr lang="fr-FR" dirty="0">
                <a:solidFill>
                  <a:srgbClr val="002060"/>
                </a:solidFill>
              </a:rPr>
              <a:t>du budget </a:t>
            </a:r>
            <a:r>
              <a:rPr lang="fr-FR" dirty="0" smtClean="0">
                <a:solidFill>
                  <a:srgbClr val="002060"/>
                </a:solidFill>
              </a:rPr>
              <a:t>initial et </a:t>
            </a:r>
            <a:r>
              <a:rPr lang="fr-FR" dirty="0">
                <a:solidFill>
                  <a:srgbClr val="002060"/>
                </a:solidFill>
              </a:rPr>
              <a:t>ajusté </a:t>
            </a:r>
            <a:r>
              <a:rPr lang="fr-FR" dirty="0" smtClean="0">
                <a:solidFill>
                  <a:srgbClr val="002060"/>
                </a:solidFill>
              </a:rPr>
              <a:t>régulièrement (</a:t>
            </a:r>
            <a:r>
              <a:rPr lang="fr-FR" dirty="0">
                <a:solidFill>
                  <a:srgbClr val="002060"/>
                </a:solidFill>
              </a:rPr>
              <a:t>a minima lors de chaque budget rectificatif</a:t>
            </a:r>
            <a:r>
              <a:rPr lang="fr-FR" dirty="0" smtClean="0">
                <a:solidFill>
                  <a:srgbClr val="002060"/>
                </a:solidFill>
              </a:rPr>
              <a:t>).</a:t>
            </a:r>
          </a:p>
          <a:p>
            <a:pPr algn="just"/>
            <a:endParaRPr lang="fr-FR" sz="800" dirty="0">
              <a:solidFill>
                <a:srgbClr val="002060"/>
              </a:solidFill>
            </a:endParaRPr>
          </a:p>
          <a:p>
            <a:pPr algn="just"/>
            <a:r>
              <a:rPr lang="fr-FR" dirty="0" smtClean="0">
                <a:solidFill>
                  <a:srgbClr val="002060"/>
                </a:solidFill>
              </a:rPr>
              <a:t>La </a:t>
            </a:r>
            <a:r>
              <a:rPr lang="fr-FR" dirty="0">
                <a:solidFill>
                  <a:srgbClr val="002060"/>
                </a:solidFill>
              </a:rPr>
              <a:t>maquette </a:t>
            </a:r>
            <a:r>
              <a:rPr lang="fr-FR" dirty="0" smtClean="0">
                <a:solidFill>
                  <a:srgbClr val="002060"/>
                </a:solidFill>
              </a:rPr>
              <a:t>du </a:t>
            </a:r>
            <a:r>
              <a:rPr lang="fr-FR" dirty="0">
                <a:solidFill>
                  <a:srgbClr val="002060"/>
                </a:solidFill>
              </a:rPr>
              <a:t>plan de trésorerie doit </a:t>
            </a:r>
            <a:r>
              <a:rPr lang="fr-FR" dirty="0" smtClean="0">
                <a:solidFill>
                  <a:srgbClr val="002060"/>
                </a:solidFill>
              </a:rPr>
              <a:t>permettre </a:t>
            </a:r>
            <a:r>
              <a:rPr lang="fr-FR" dirty="0">
                <a:solidFill>
                  <a:srgbClr val="002060"/>
                </a:solidFill>
              </a:rPr>
              <a:t>d’identifier l’intégralité des grands types d’opérations ayant un impact </a:t>
            </a:r>
            <a:r>
              <a:rPr lang="fr-FR" dirty="0" smtClean="0">
                <a:solidFill>
                  <a:srgbClr val="002060"/>
                </a:solidFill>
              </a:rPr>
              <a:t>sur </a:t>
            </a:r>
            <a:r>
              <a:rPr lang="fr-FR" dirty="0">
                <a:solidFill>
                  <a:srgbClr val="002060"/>
                </a:solidFill>
              </a:rPr>
              <a:t>les encaissements et les </a:t>
            </a:r>
            <a:r>
              <a:rPr lang="fr-FR" dirty="0" smtClean="0">
                <a:solidFill>
                  <a:srgbClr val="002060"/>
                </a:solidFill>
              </a:rPr>
              <a:t>décaissements </a:t>
            </a:r>
            <a:r>
              <a:rPr lang="fr-FR" dirty="0">
                <a:solidFill>
                  <a:srgbClr val="002060"/>
                </a:solidFill>
              </a:rPr>
              <a:t>de </a:t>
            </a:r>
            <a:r>
              <a:rPr lang="fr-FR" dirty="0" smtClean="0">
                <a:solidFill>
                  <a:srgbClr val="002060"/>
                </a:solidFill>
              </a:rPr>
              <a:t>l’organisme.</a:t>
            </a:r>
          </a:p>
          <a:p>
            <a:pPr algn="just"/>
            <a:endParaRPr lang="fr-FR" sz="800" dirty="0">
              <a:solidFill>
                <a:srgbClr val="002060"/>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8750" y="246"/>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re 2"/>
          <p:cNvSpPr txBox="1">
            <a:spLocks/>
          </p:cNvSpPr>
          <p:nvPr/>
        </p:nvSpPr>
        <p:spPr>
          <a:xfrm>
            <a:off x="2195736" y="260648"/>
            <a:ext cx="59870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dirty="0" smtClean="0"/>
              <a:t>III. Perspectives GBCP</a:t>
            </a:r>
          </a:p>
          <a:p>
            <a:r>
              <a:rPr lang="fr-FR" sz="2000" b="1" dirty="0" smtClean="0"/>
              <a:t>A. Le plan de trésorerie</a:t>
            </a:r>
            <a:endParaRPr lang="fr-FR" sz="2000" b="1" dirty="0"/>
          </a:p>
        </p:txBody>
      </p:sp>
    </p:spTree>
    <p:extLst>
      <p:ext uri="{BB962C8B-B14F-4D97-AF65-F5344CB8AC3E}">
        <p14:creationId xmlns:p14="http://schemas.microsoft.com/office/powerpoint/2010/main" val="3282222995"/>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47</a:t>
            </a:fld>
            <a:endParaRPr lang="fr-FR" altLang="fr-FR"/>
          </a:p>
        </p:txBody>
      </p:sp>
      <p:sp>
        <p:nvSpPr>
          <p:cNvPr id="5" name="Rectangle 4"/>
          <p:cNvSpPr/>
          <p:nvPr/>
        </p:nvSpPr>
        <p:spPr>
          <a:xfrm>
            <a:off x="259394" y="1844824"/>
            <a:ext cx="8856984" cy="4801314"/>
          </a:xfrm>
          <a:prstGeom prst="rect">
            <a:avLst/>
          </a:prstGeom>
        </p:spPr>
        <p:txBody>
          <a:bodyPr wrap="square">
            <a:spAutoFit/>
          </a:bodyPr>
          <a:lstStyle/>
          <a:p>
            <a:pPr lvl="0" algn="just"/>
            <a:r>
              <a:rPr lang="fr-FR" b="1" dirty="0">
                <a:solidFill>
                  <a:srgbClr val="002060"/>
                </a:solidFill>
              </a:rPr>
              <a:t>Caractérisation des recettes fléchées</a:t>
            </a:r>
            <a:endParaRPr lang="fr-FR" dirty="0">
              <a:solidFill>
                <a:srgbClr val="002060"/>
              </a:solidFill>
            </a:endParaRPr>
          </a:p>
          <a:p>
            <a:pPr algn="just"/>
            <a:r>
              <a:rPr lang="fr-FR" dirty="0">
                <a:solidFill>
                  <a:srgbClr val="002060"/>
                </a:solidFill>
              </a:rPr>
              <a:t>La notion de « recettes fléchées » ne figure pas dans le décret GBCP. Sa définition est donnée par la circulaire opérateurs pour 2014 :</a:t>
            </a:r>
          </a:p>
          <a:p>
            <a:pPr algn="just"/>
            <a:r>
              <a:rPr lang="fr-FR" i="1" dirty="0">
                <a:solidFill>
                  <a:srgbClr val="002060"/>
                </a:solidFill>
              </a:rPr>
              <a:t>« Les recettes fléchées (exception au principe) : recettes ayant une utilisation prédéterminée par le financeur, destinées à des dépenses explicitement identifiées, potentiellement réalisées sur un exercice différent de leur encaissement</a:t>
            </a:r>
            <a:r>
              <a:rPr lang="fr-FR" i="1" dirty="0" smtClean="0">
                <a:solidFill>
                  <a:srgbClr val="002060"/>
                </a:solidFill>
              </a:rPr>
              <a:t>»</a:t>
            </a:r>
          </a:p>
          <a:p>
            <a:pPr algn="just"/>
            <a:endParaRPr lang="fr-FR" dirty="0">
              <a:solidFill>
                <a:srgbClr val="002060"/>
              </a:solidFill>
            </a:endParaRPr>
          </a:p>
          <a:p>
            <a:pPr algn="just"/>
            <a:r>
              <a:rPr lang="fr-FR" dirty="0">
                <a:solidFill>
                  <a:srgbClr val="002060"/>
                </a:solidFill>
              </a:rPr>
              <a:t>Le fléchage est un outil d’analyse pour comprendre ce qui compose la trésorerie de l’établissement. </a:t>
            </a:r>
            <a:endParaRPr lang="fr-FR" dirty="0" smtClean="0">
              <a:solidFill>
                <a:srgbClr val="002060"/>
              </a:solidFill>
            </a:endParaRPr>
          </a:p>
          <a:p>
            <a:pPr algn="just"/>
            <a:endParaRPr lang="fr-FR" dirty="0">
              <a:solidFill>
                <a:srgbClr val="002060"/>
              </a:solidFill>
            </a:endParaRPr>
          </a:p>
          <a:p>
            <a:pPr algn="just"/>
            <a:r>
              <a:rPr lang="fr-FR" b="1" dirty="0" smtClean="0">
                <a:solidFill>
                  <a:srgbClr val="C00000"/>
                </a:solidFill>
              </a:rPr>
              <a:t>Le </a:t>
            </a:r>
            <a:r>
              <a:rPr lang="fr-FR" b="1" dirty="0">
                <a:solidFill>
                  <a:srgbClr val="C00000"/>
                </a:solidFill>
              </a:rPr>
              <a:t>principe de fongibilité de la trésorerie </a:t>
            </a:r>
            <a:r>
              <a:rPr lang="fr-FR" dirty="0" smtClean="0">
                <a:solidFill>
                  <a:srgbClr val="002060"/>
                </a:solidFill>
              </a:rPr>
              <a:t>: </a:t>
            </a:r>
          </a:p>
          <a:p>
            <a:pPr marL="285750" indent="-285750" algn="just">
              <a:buFontTx/>
              <a:buChar char="-"/>
            </a:pPr>
            <a:r>
              <a:rPr lang="fr-FR" dirty="0" smtClean="0">
                <a:solidFill>
                  <a:srgbClr val="002060"/>
                </a:solidFill>
              </a:rPr>
              <a:t>l’identification </a:t>
            </a:r>
            <a:r>
              <a:rPr lang="fr-FR" dirty="0">
                <a:solidFill>
                  <a:srgbClr val="002060"/>
                </a:solidFill>
              </a:rPr>
              <a:t>d’une part de « trésorerie fléchée » ne fait pas obstacle à une gestion globale de la trésorerie de l’opérateur. </a:t>
            </a:r>
            <a:endParaRPr lang="fr-FR" dirty="0" smtClean="0">
              <a:solidFill>
                <a:srgbClr val="002060"/>
              </a:solidFill>
            </a:endParaRPr>
          </a:p>
          <a:p>
            <a:pPr marL="285750" indent="-285750" algn="just">
              <a:buFontTx/>
              <a:buChar char="-"/>
            </a:pPr>
            <a:r>
              <a:rPr lang="fr-FR" dirty="0" smtClean="0">
                <a:solidFill>
                  <a:srgbClr val="002060"/>
                </a:solidFill>
              </a:rPr>
              <a:t>L’opérateur </a:t>
            </a:r>
            <a:r>
              <a:rPr lang="fr-FR" dirty="0">
                <a:solidFill>
                  <a:srgbClr val="002060"/>
                </a:solidFill>
              </a:rPr>
              <a:t>peut utiliser, à un moment donné, une part de « trésorerie fléchée » à d’autres fins que l’objet du fléchage dans une perspective de gestion </a:t>
            </a:r>
            <a:r>
              <a:rPr lang="fr-FR" dirty="0" smtClean="0">
                <a:solidFill>
                  <a:srgbClr val="002060"/>
                </a:solidFill>
              </a:rPr>
              <a:t>globale.</a:t>
            </a:r>
          </a:p>
          <a:p>
            <a:pPr marL="285750" indent="-285750" algn="just">
              <a:buFontTx/>
              <a:buChar char="-"/>
            </a:pPr>
            <a:r>
              <a:rPr lang="fr-FR" dirty="0" smtClean="0">
                <a:solidFill>
                  <a:srgbClr val="002060"/>
                </a:solidFill>
              </a:rPr>
              <a:t>Il </a:t>
            </a:r>
            <a:r>
              <a:rPr lang="fr-FR" dirty="0">
                <a:solidFill>
                  <a:srgbClr val="002060"/>
                </a:solidFill>
              </a:rPr>
              <a:t>doit rester en capacité de mobiliser, le moment venu, sa trésorerie pour faire face à ses engagements liés aux opérations fléchées</a:t>
            </a:r>
            <a:r>
              <a:rPr lang="fr-FR" dirty="0" smtClean="0">
                <a:solidFill>
                  <a:srgbClr val="002060"/>
                </a:solidFill>
              </a:rPr>
              <a:t>.</a:t>
            </a:r>
            <a:r>
              <a:rPr lang="fr-FR" dirty="0">
                <a:solidFill>
                  <a:srgbClr val="002060"/>
                </a:solidFill>
              </a:rPr>
              <a:t> </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8750" y="1233"/>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re 2"/>
          <p:cNvSpPr>
            <a:spLocks noGrp="1"/>
          </p:cNvSpPr>
          <p:nvPr>
            <p:ph type="title"/>
          </p:nvPr>
        </p:nvSpPr>
        <p:spPr>
          <a:xfrm>
            <a:off x="2195736" y="260648"/>
            <a:ext cx="5987008" cy="1143000"/>
          </a:xfrm>
        </p:spPr>
        <p:txBody>
          <a:bodyPr/>
          <a:lstStyle/>
          <a:p>
            <a:r>
              <a:rPr lang="fr-FR" b="1" dirty="0" smtClean="0"/>
              <a:t>III. Perspectives GBCP</a:t>
            </a:r>
            <a:br>
              <a:rPr lang="fr-FR" b="1" dirty="0" smtClean="0"/>
            </a:br>
            <a:r>
              <a:rPr lang="fr-FR" sz="2000" b="1" dirty="0" smtClean="0"/>
              <a:t>B. Les recettes fléchées</a:t>
            </a:r>
            <a:endParaRPr lang="fr-FR" b="1" dirty="0"/>
          </a:p>
        </p:txBody>
      </p:sp>
    </p:spTree>
    <p:extLst>
      <p:ext uri="{BB962C8B-B14F-4D97-AF65-F5344CB8AC3E}">
        <p14:creationId xmlns:p14="http://schemas.microsoft.com/office/powerpoint/2010/main" val="3416921231"/>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48</a:t>
            </a:fld>
            <a:endParaRPr lang="fr-FR" altLang="fr-FR"/>
          </a:p>
        </p:txBody>
      </p:sp>
      <p:sp>
        <p:nvSpPr>
          <p:cNvPr id="5" name="Rectangle 4"/>
          <p:cNvSpPr/>
          <p:nvPr/>
        </p:nvSpPr>
        <p:spPr>
          <a:xfrm>
            <a:off x="259394" y="1844824"/>
            <a:ext cx="8856984" cy="4708981"/>
          </a:xfrm>
          <a:prstGeom prst="rect">
            <a:avLst/>
          </a:prstGeom>
        </p:spPr>
        <p:txBody>
          <a:bodyPr wrap="square">
            <a:spAutoFit/>
          </a:bodyPr>
          <a:lstStyle/>
          <a:p>
            <a:pPr algn="just"/>
            <a:r>
              <a:rPr lang="fr-FR" dirty="0" smtClean="0">
                <a:solidFill>
                  <a:srgbClr val="002060"/>
                </a:solidFill>
              </a:rPr>
              <a:t>Chaque </a:t>
            </a:r>
            <a:r>
              <a:rPr lang="fr-FR" dirty="0">
                <a:solidFill>
                  <a:srgbClr val="002060"/>
                </a:solidFill>
              </a:rPr>
              <a:t>organisme </a:t>
            </a:r>
            <a:r>
              <a:rPr lang="fr-FR" dirty="0" smtClean="0">
                <a:solidFill>
                  <a:srgbClr val="002060"/>
                </a:solidFill>
              </a:rPr>
              <a:t>:</a:t>
            </a:r>
          </a:p>
          <a:p>
            <a:pPr marL="285750" indent="-285750" algn="just">
              <a:buFontTx/>
              <a:buChar char="-"/>
            </a:pPr>
            <a:r>
              <a:rPr lang="fr-FR" dirty="0" smtClean="0">
                <a:solidFill>
                  <a:srgbClr val="002060"/>
                </a:solidFill>
              </a:rPr>
              <a:t>définit les </a:t>
            </a:r>
            <a:r>
              <a:rPr lang="fr-FR" dirty="0">
                <a:solidFill>
                  <a:srgbClr val="002060"/>
                </a:solidFill>
              </a:rPr>
              <a:t>opérations fléchées qu’il entend suivre au sein du tableau </a:t>
            </a:r>
            <a:r>
              <a:rPr lang="fr-FR" dirty="0" smtClean="0">
                <a:solidFill>
                  <a:srgbClr val="002060"/>
                </a:solidFill>
              </a:rPr>
              <a:t> GBCP dédié. </a:t>
            </a:r>
          </a:p>
          <a:p>
            <a:pPr marL="285750" indent="-285750" algn="just">
              <a:buFontTx/>
              <a:buChar char="-"/>
            </a:pPr>
            <a:r>
              <a:rPr lang="fr-FR" dirty="0" smtClean="0">
                <a:solidFill>
                  <a:srgbClr val="002060"/>
                </a:solidFill>
              </a:rPr>
              <a:t>Informe </a:t>
            </a:r>
            <a:r>
              <a:rPr lang="fr-FR" dirty="0">
                <a:solidFill>
                  <a:srgbClr val="C00000"/>
                </a:solidFill>
              </a:rPr>
              <a:t>l</a:t>
            </a:r>
            <a:r>
              <a:rPr lang="fr-FR" dirty="0" smtClean="0">
                <a:solidFill>
                  <a:srgbClr val="C00000"/>
                </a:solidFill>
              </a:rPr>
              <a:t>es </a:t>
            </a:r>
            <a:r>
              <a:rPr lang="fr-FR" dirty="0">
                <a:solidFill>
                  <a:srgbClr val="C00000"/>
                </a:solidFill>
              </a:rPr>
              <a:t>tutelles via un document spécifique annexé au projet de budget, soumis à leur approbation</a:t>
            </a:r>
            <a:r>
              <a:rPr lang="fr-FR" dirty="0" smtClean="0">
                <a:solidFill>
                  <a:srgbClr val="C00000"/>
                </a:solidFill>
              </a:rPr>
              <a:t>.</a:t>
            </a:r>
          </a:p>
          <a:p>
            <a:pPr algn="just"/>
            <a:endParaRPr lang="fr-FR" dirty="0" smtClean="0">
              <a:solidFill>
                <a:srgbClr val="002060"/>
              </a:solidFill>
            </a:endParaRPr>
          </a:p>
          <a:p>
            <a:pPr marL="285750" indent="-285750" algn="just">
              <a:buFont typeface="Arial" panose="020B0604020202020204" pitchFamily="34" charset="0"/>
              <a:buChar char="•"/>
            </a:pPr>
            <a:r>
              <a:rPr lang="fr-FR" b="1" dirty="0">
                <a:solidFill>
                  <a:srgbClr val="002060"/>
                </a:solidFill>
              </a:rPr>
              <a:t>Critères de nature de la recette :</a:t>
            </a:r>
            <a:endParaRPr lang="fr-FR" dirty="0">
              <a:solidFill>
                <a:srgbClr val="002060"/>
              </a:solidFill>
            </a:endParaRPr>
          </a:p>
          <a:p>
            <a:pPr lvl="0" algn="just"/>
            <a:r>
              <a:rPr lang="fr-FR" dirty="0">
                <a:solidFill>
                  <a:srgbClr val="002060"/>
                </a:solidFill>
              </a:rPr>
              <a:t>Une recette fléchée </a:t>
            </a:r>
            <a:r>
              <a:rPr lang="fr-FR" dirty="0" smtClean="0">
                <a:solidFill>
                  <a:srgbClr val="002060"/>
                </a:solidFill>
              </a:rPr>
              <a:t>= exception </a:t>
            </a:r>
            <a:r>
              <a:rPr lang="fr-FR" dirty="0">
                <a:solidFill>
                  <a:srgbClr val="002060"/>
                </a:solidFill>
              </a:rPr>
              <a:t>au principe d’universalité budgétaire et de non affectation des recettes et des dépenses. </a:t>
            </a:r>
            <a:endParaRPr lang="fr-FR" dirty="0" smtClean="0">
              <a:solidFill>
                <a:srgbClr val="002060"/>
              </a:solidFill>
            </a:endParaRPr>
          </a:p>
          <a:p>
            <a:pPr lvl="0" algn="just"/>
            <a:endParaRPr lang="fr-FR" sz="800" dirty="0" smtClean="0">
              <a:solidFill>
                <a:srgbClr val="002060"/>
              </a:solidFill>
            </a:endParaRPr>
          </a:p>
          <a:p>
            <a:pPr lvl="0" algn="just"/>
            <a:r>
              <a:rPr lang="fr-FR" dirty="0" smtClean="0">
                <a:solidFill>
                  <a:srgbClr val="002060"/>
                </a:solidFill>
              </a:rPr>
              <a:t>Cette </a:t>
            </a:r>
            <a:r>
              <a:rPr lang="fr-FR" dirty="0">
                <a:solidFill>
                  <a:srgbClr val="002060"/>
                </a:solidFill>
              </a:rPr>
              <a:t>exception doit pouvoir être justifiée par un engagement de </a:t>
            </a:r>
            <a:r>
              <a:rPr lang="fr-FR" dirty="0" smtClean="0">
                <a:solidFill>
                  <a:srgbClr val="002060"/>
                </a:solidFill>
              </a:rPr>
              <a:t>l’établissement (objectifs </a:t>
            </a:r>
            <a:r>
              <a:rPr lang="fr-FR" dirty="0">
                <a:solidFill>
                  <a:srgbClr val="002060"/>
                </a:solidFill>
              </a:rPr>
              <a:t>de résultat, </a:t>
            </a:r>
            <a:r>
              <a:rPr lang="fr-FR" dirty="0" smtClean="0">
                <a:solidFill>
                  <a:srgbClr val="002060"/>
                </a:solidFill>
              </a:rPr>
              <a:t>moyens financiers) &gt;&gt; une </a:t>
            </a:r>
            <a:r>
              <a:rPr lang="fr-FR" dirty="0">
                <a:solidFill>
                  <a:srgbClr val="002060"/>
                </a:solidFill>
              </a:rPr>
              <a:t>recette fléchée est susceptible de donner lieu à une, </a:t>
            </a:r>
            <a:r>
              <a:rPr lang="fr-FR" b="1" dirty="0">
                <a:solidFill>
                  <a:srgbClr val="002060"/>
                </a:solidFill>
              </a:rPr>
              <a:t>justification </a:t>
            </a:r>
            <a:r>
              <a:rPr lang="fr-FR" dirty="0">
                <a:solidFill>
                  <a:srgbClr val="002060"/>
                </a:solidFill>
              </a:rPr>
              <a:t> de l’utilisation des fonds aux financeurs.</a:t>
            </a:r>
          </a:p>
          <a:p>
            <a:pPr lvl="0" algn="just"/>
            <a:endParaRPr lang="fr-FR" sz="800" dirty="0" smtClean="0">
              <a:solidFill>
                <a:srgbClr val="002060"/>
              </a:solidFill>
            </a:endParaRPr>
          </a:p>
          <a:p>
            <a:pPr lvl="0" algn="just"/>
            <a:r>
              <a:rPr lang="fr-FR" dirty="0" smtClean="0">
                <a:solidFill>
                  <a:srgbClr val="002060"/>
                </a:solidFill>
              </a:rPr>
              <a:t>Ce </a:t>
            </a:r>
            <a:r>
              <a:rPr lang="fr-FR" dirty="0">
                <a:solidFill>
                  <a:srgbClr val="002060"/>
                </a:solidFill>
              </a:rPr>
              <a:t>premier critère n’est pas en tant que tel suffisant, une recette fléchée doit également être affectée à une </a:t>
            </a:r>
            <a:r>
              <a:rPr lang="fr-FR" b="1" dirty="0">
                <a:solidFill>
                  <a:srgbClr val="002060"/>
                </a:solidFill>
              </a:rPr>
              <a:t>action précise et ciblée</a:t>
            </a:r>
            <a:r>
              <a:rPr lang="fr-FR" dirty="0">
                <a:solidFill>
                  <a:srgbClr val="002060"/>
                </a:solidFill>
              </a:rPr>
              <a:t>. </a:t>
            </a:r>
            <a:endParaRPr lang="fr-FR" dirty="0" smtClean="0">
              <a:solidFill>
                <a:srgbClr val="002060"/>
              </a:solidFill>
            </a:endParaRPr>
          </a:p>
          <a:p>
            <a:pPr lvl="1" algn="just"/>
            <a:endParaRPr lang="fr-FR" sz="800" dirty="0" smtClean="0">
              <a:solidFill>
                <a:srgbClr val="0070C0"/>
              </a:solidFill>
            </a:endParaRPr>
          </a:p>
          <a:p>
            <a:pPr lvl="1" algn="just"/>
            <a:r>
              <a:rPr lang="fr-FR" sz="1600" u="sng" dirty="0" smtClean="0">
                <a:solidFill>
                  <a:srgbClr val="0070C0"/>
                </a:solidFill>
              </a:rPr>
              <a:t>Exemple</a:t>
            </a:r>
            <a:r>
              <a:rPr lang="fr-FR" sz="1600" dirty="0" smtClean="0">
                <a:solidFill>
                  <a:srgbClr val="0070C0"/>
                </a:solidFill>
              </a:rPr>
              <a:t> : le </a:t>
            </a:r>
            <a:r>
              <a:rPr lang="fr-FR" sz="1600" dirty="0">
                <a:solidFill>
                  <a:srgbClr val="0070C0"/>
                </a:solidFill>
              </a:rPr>
              <a:t>préciput de l’ANR nécessite une justification financière, mais les actions financées ne semblent pas suffisamment ciblées pour retenir le caractère de recette fléchée. </a:t>
            </a:r>
            <a:endParaRPr lang="fr-FR"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4534" y="0"/>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re 2"/>
          <p:cNvSpPr>
            <a:spLocks noGrp="1"/>
          </p:cNvSpPr>
          <p:nvPr>
            <p:ph type="title"/>
          </p:nvPr>
        </p:nvSpPr>
        <p:spPr/>
        <p:txBody>
          <a:bodyPr/>
          <a:lstStyle/>
          <a:p>
            <a:endParaRPr lang="fr-FR"/>
          </a:p>
        </p:txBody>
      </p:sp>
      <p:sp>
        <p:nvSpPr>
          <p:cNvPr id="9" name="Titre 2"/>
          <p:cNvSpPr txBox="1">
            <a:spLocks/>
          </p:cNvSpPr>
          <p:nvPr/>
        </p:nvSpPr>
        <p:spPr>
          <a:xfrm>
            <a:off x="2195736" y="260648"/>
            <a:ext cx="59870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smtClean="0"/>
              <a:t>III. Perspectives GBCP</a:t>
            </a:r>
            <a:br>
              <a:rPr lang="fr-FR" b="1" smtClean="0"/>
            </a:br>
            <a:r>
              <a:rPr lang="fr-FR" sz="2000" b="1" smtClean="0"/>
              <a:t>B. Les recettes fléchées</a:t>
            </a:r>
            <a:endParaRPr lang="fr-FR" b="1" dirty="0"/>
          </a:p>
        </p:txBody>
      </p:sp>
    </p:spTree>
    <p:extLst>
      <p:ext uri="{BB962C8B-B14F-4D97-AF65-F5344CB8AC3E}">
        <p14:creationId xmlns:p14="http://schemas.microsoft.com/office/powerpoint/2010/main" val="532083357"/>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49</a:t>
            </a:fld>
            <a:endParaRPr lang="fr-FR" altLang="fr-FR"/>
          </a:p>
        </p:txBody>
      </p:sp>
      <p:sp>
        <p:nvSpPr>
          <p:cNvPr id="5" name="Rectangle 4"/>
          <p:cNvSpPr/>
          <p:nvPr/>
        </p:nvSpPr>
        <p:spPr>
          <a:xfrm>
            <a:off x="259394" y="1844824"/>
            <a:ext cx="8856984" cy="4801314"/>
          </a:xfrm>
          <a:prstGeom prst="rect">
            <a:avLst/>
          </a:prstGeom>
        </p:spPr>
        <p:txBody>
          <a:bodyPr wrap="square">
            <a:spAutoFit/>
          </a:bodyPr>
          <a:lstStyle/>
          <a:p>
            <a:pPr algn="just"/>
            <a:r>
              <a:rPr lang="fr-FR" b="1" dirty="0" smtClean="0">
                <a:solidFill>
                  <a:srgbClr val="002060"/>
                </a:solidFill>
              </a:rPr>
              <a:t>Critères </a:t>
            </a:r>
            <a:r>
              <a:rPr lang="fr-FR" b="1" dirty="0">
                <a:solidFill>
                  <a:srgbClr val="002060"/>
                </a:solidFill>
              </a:rPr>
              <a:t>d’opportunité de suivi en recettes fléchées </a:t>
            </a:r>
            <a:r>
              <a:rPr lang="fr-FR" b="1" dirty="0" smtClean="0">
                <a:solidFill>
                  <a:srgbClr val="002060"/>
                </a:solidFill>
              </a:rPr>
              <a:t>: </a:t>
            </a:r>
          </a:p>
          <a:p>
            <a:pPr algn="just"/>
            <a:r>
              <a:rPr lang="fr-FR" dirty="0" smtClean="0">
                <a:solidFill>
                  <a:srgbClr val="002060"/>
                </a:solidFill>
              </a:rPr>
              <a:t>montant </a:t>
            </a:r>
            <a:r>
              <a:rPr lang="fr-FR" dirty="0">
                <a:solidFill>
                  <a:srgbClr val="002060"/>
                </a:solidFill>
              </a:rPr>
              <a:t>de la recette </a:t>
            </a:r>
            <a:r>
              <a:rPr lang="fr-FR" dirty="0" smtClean="0">
                <a:solidFill>
                  <a:srgbClr val="002060"/>
                </a:solidFill>
              </a:rPr>
              <a:t>significatif </a:t>
            </a:r>
            <a:r>
              <a:rPr lang="fr-FR" dirty="0">
                <a:solidFill>
                  <a:srgbClr val="002060"/>
                </a:solidFill>
              </a:rPr>
              <a:t>au regard des enjeux financiers de l’établissement pour nécessiter un suivi particulier en trésorerie</a:t>
            </a:r>
            <a:r>
              <a:rPr lang="fr-FR" dirty="0" smtClean="0">
                <a:solidFill>
                  <a:srgbClr val="002060"/>
                </a:solidFill>
              </a:rPr>
              <a:t>.</a:t>
            </a:r>
          </a:p>
          <a:p>
            <a:pPr algn="just"/>
            <a:endParaRPr lang="fr-FR" sz="800" dirty="0">
              <a:solidFill>
                <a:srgbClr val="002060"/>
              </a:solidFill>
            </a:endParaRPr>
          </a:p>
          <a:p>
            <a:pPr marL="285750" indent="-285750" algn="just">
              <a:buFont typeface="Arial" panose="020B0604020202020204" pitchFamily="34" charset="0"/>
              <a:buChar char="•"/>
            </a:pPr>
            <a:r>
              <a:rPr lang="fr-FR" dirty="0" smtClean="0">
                <a:solidFill>
                  <a:srgbClr val="002060"/>
                </a:solidFill>
              </a:rPr>
              <a:t>Possibilité d’adaptation : recette ayant un impact </a:t>
            </a:r>
            <a:r>
              <a:rPr lang="fr-FR" dirty="0">
                <a:solidFill>
                  <a:srgbClr val="002060"/>
                </a:solidFill>
              </a:rPr>
              <a:t>financier </a:t>
            </a:r>
            <a:r>
              <a:rPr lang="fr-FR" dirty="0" smtClean="0">
                <a:solidFill>
                  <a:srgbClr val="002060"/>
                </a:solidFill>
              </a:rPr>
              <a:t>limité MAIS </a:t>
            </a:r>
            <a:r>
              <a:rPr lang="fr-FR" dirty="0">
                <a:solidFill>
                  <a:srgbClr val="002060"/>
                </a:solidFill>
              </a:rPr>
              <a:t>un </a:t>
            </a:r>
            <a:r>
              <a:rPr lang="fr-FR" dirty="0">
                <a:solidFill>
                  <a:srgbClr val="C00000"/>
                </a:solidFill>
              </a:rPr>
              <a:t>caractère stratégique pour la politique de l’établissement </a:t>
            </a:r>
            <a:r>
              <a:rPr lang="fr-FR" dirty="0">
                <a:solidFill>
                  <a:srgbClr val="002060"/>
                </a:solidFill>
              </a:rPr>
              <a:t>(partenariat avec le financeur, action stratégique de l’établissement, etc</a:t>
            </a:r>
            <a:r>
              <a:rPr lang="fr-FR" dirty="0" smtClean="0">
                <a:solidFill>
                  <a:srgbClr val="002060"/>
                </a:solidFill>
              </a:rPr>
              <a:t>…).</a:t>
            </a:r>
          </a:p>
          <a:p>
            <a:pPr marL="285750" indent="-285750" algn="just">
              <a:buFont typeface="Arial" panose="020B0604020202020204" pitchFamily="34" charset="0"/>
              <a:buChar char="•"/>
            </a:pPr>
            <a:endParaRPr lang="fr-FR" sz="800" dirty="0">
              <a:solidFill>
                <a:srgbClr val="002060"/>
              </a:solidFill>
            </a:endParaRPr>
          </a:p>
          <a:p>
            <a:pPr marL="285750" lvl="0" indent="-285750" algn="just">
              <a:buFont typeface="Arial" panose="020B0604020202020204" pitchFamily="34" charset="0"/>
              <a:buChar char="•"/>
            </a:pPr>
            <a:r>
              <a:rPr lang="fr-FR" dirty="0">
                <a:solidFill>
                  <a:srgbClr val="002060"/>
                </a:solidFill>
              </a:rPr>
              <a:t>Le </a:t>
            </a:r>
            <a:r>
              <a:rPr lang="fr-FR" dirty="0">
                <a:solidFill>
                  <a:srgbClr val="C00000"/>
                </a:solidFill>
              </a:rPr>
              <a:t>décalage de trésorerie entre encaissements et décaissements </a:t>
            </a:r>
            <a:r>
              <a:rPr lang="fr-FR" dirty="0">
                <a:solidFill>
                  <a:srgbClr val="002060"/>
                </a:solidFill>
              </a:rPr>
              <a:t>sur plusieurs exercices doit également être suffisamment significatif. </a:t>
            </a:r>
            <a:endParaRPr lang="fr-FR" dirty="0" smtClean="0">
              <a:solidFill>
                <a:srgbClr val="002060"/>
              </a:solidFill>
            </a:endParaRPr>
          </a:p>
          <a:p>
            <a:pPr lvl="1" algn="just"/>
            <a:r>
              <a:rPr lang="fr-FR" sz="1600" u="sng" dirty="0" smtClean="0">
                <a:solidFill>
                  <a:srgbClr val="0070C0"/>
                </a:solidFill>
              </a:rPr>
              <a:t>Exemple</a:t>
            </a:r>
            <a:r>
              <a:rPr lang="fr-FR" sz="1600" dirty="0" smtClean="0">
                <a:solidFill>
                  <a:srgbClr val="0070C0"/>
                </a:solidFill>
              </a:rPr>
              <a:t> : </a:t>
            </a:r>
            <a:r>
              <a:rPr lang="fr-FR" sz="1600" dirty="0">
                <a:solidFill>
                  <a:srgbClr val="0070C0"/>
                </a:solidFill>
              </a:rPr>
              <a:t>un colloque faisant l’objet d’une subvention par un financeur externe à justifier peut répondre au critère exposé ci-dessus, néanmoins la concentration de la majorité des dépenses d’un colloque sur quelques jours (hébergement, organisation événementielle….) rend improbable un décalage important en termes de trésorerie.</a:t>
            </a:r>
          </a:p>
          <a:p>
            <a:pPr algn="ctr"/>
            <a:endParaRPr lang="fr-FR" dirty="0">
              <a:solidFill>
                <a:srgbClr val="002060"/>
              </a:solidFill>
            </a:endParaRPr>
          </a:p>
          <a:p>
            <a:r>
              <a:rPr lang="fr-FR" dirty="0" smtClean="0">
                <a:solidFill>
                  <a:srgbClr val="002060"/>
                </a:solidFill>
              </a:rPr>
              <a:t>	Critères </a:t>
            </a:r>
            <a:r>
              <a:rPr lang="fr-FR" dirty="0">
                <a:solidFill>
                  <a:srgbClr val="002060"/>
                </a:solidFill>
              </a:rPr>
              <a:t>d’opportunité </a:t>
            </a:r>
            <a:endParaRPr lang="fr-FR" dirty="0" smtClean="0">
              <a:solidFill>
                <a:srgbClr val="002060"/>
              </a:solidFill>
            </a:endParaRPr>
          </a:p>
          <a:p>
            <a:r>
              <a:rPr lang="fr-FR" dirty="0">
                <a:solidFill>
                  <a:srgbClr val="002060"/>
                </a:solidFill>
              </a:rPr>
              <a:t>	</a:t>
            </a:r>
            <a:r>
              <a:rPr lang="fr-FR" dirty="0" smtClean="0">
                <a:solidFill>
                  <a:srgbClr val="002060"/>
                </a:solidFill>
              </a:rPr>
              <a:t>	&gt;&gt;&gt; </a:t>
            </a:r>
            <a:r>
              <a:rPr lang="fr-FR" b="1" dirty="0" smtClean="0">
                <a:solidFill>
                  <a:srgbClr val="002060"/>
                </a:solidFill>
              </a:rPr>
              <a:t>certaine </a:t>
            </a:r>
            <a:r>
              <a:rPr lang="fr-FR" b="1" dirty="0">
                <a:solidFill>
                  <a:srgbClr val="002060"/>
                </a:solidFill>
              </a:rPr>
              <a:t>latitude d’appréciation </a:t>
            </a:r>
            <a:endParaRPr lang="fr-FR" b="1" dirty="0" smtClean="0">
              <a:solidFill>
                <a:srgbClr val="002060"/>
              </a:solidFill>
            </a:endParaRPr>
          </a:p>
          <a:p>
            <a:r>
              <a:rPr lang="fr-FR" b="1" dirty="0">
                <a:solidFill>
                  <a:srgbClr val="002060"/>
                </a:solidFill>
              </a:rPr>
              <a:t>	</a:t>
            </a:r>
            <a:r>
              <a:rPr lang="fr-FR" b="1" dirty="0" smtClean="0">
                <a:solidFill>
                  <a:srgbClr val="002060"/>
                </a:solidFill>
              </a:rPr>
              <a:t>		</a:t>
            </a:r>
            <a:r>
              <a:rPr lang="fr-FR" dirty="0" smtClean="0">
                <a:solidFill>
                  <a:srgbClr val="002060"/>
                </a:solidFill>
              </a:rPr>
              <a:t>&gt;&gt;&gt;</a:t>
            </a:r>
            <a:r>
              <a:rPr lang="fr-FR" b="1" dirty="0" smtClean="0">
                <a:solidFill>
                  <a:srgbClr val="002060"/>
                </a:solidFill>
              </a:rPr>
              <a:t> suivi </a:t>
            </a:r>
            <a:r>
              <a:rPr lang="fr-FR" b="1" dirty="0">
                <a:solidFill>
                  <a:srgbClr val="002060"/>
                </a:solidFill>
              </a:rPr>
              <a:t>de trésorerie </a:t>
            </a:r>
            <a:r>
              <a:rPr lang="fr-FR" b="1" dirty="0" smtClean="0">
                <a:solidFill>
                  <a:srgbClr val="002060"/>
                </a:solidFill>
              </a:rPr>
              <a:t>pertinent</a:t>
            </a:r>
            <a:endParaRPr lang="fr-FR" sz="2000" dirty="0">
              <a:solidFill>
                <a:srgbClr val="002060"/>
              </a:solidFill>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8750" y="0"/>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re 2"/>
          <p:cNvSpPr>
            <a:spLocks noGrp="1"/>
          </p:cNvSpPr>
          <p:nvPr>
            <p:ph type="title"/>
          </p:nvPr>
        </p:nvSpPr>
        <p:spPr>
          <a:xfrm>
            <a:off x="2195736" y="260648"/>
            <a:ext cx="5987008" cy="1143000"/>
          </a:xfrm>
        </p:spPr>
        <p:txBody>
          <a:bodyPr/>
          <a:lstStyle/>
          <a:p>
            <a:r>
              <a:rPr lang="fr-FR" b="1" dirty="0" smtClean="0"/>
              <a:t>III. Perspectives GBCP</a:t>
            </a:r>
            <a:br>
              <a:rPr lang="fr-FR" b="1" dirty="0" smtClean="0"/>
            </a:br>
            <a:r>
              <a:rPr lang="fr-FR" sz="2000" b="1" dirty="0" smtClean="0"/>
              <a:t>B. Les recettes fléchées</a:t>
            </a:r>
            <a:endParaRPr lang="fr-FR" b="1" dirty="0"/>
          </a:p>
        </p:txBody>
      </p:sp>
    </p:spTree>
    <p:extLst>
      <p:ext uri="{BB962C8B-B14F-4D97-AF65-F5344CB8AC3E}">
        <p14:creationId xmlns:p14="http://schemas.microsoft.com/office/powerpoint/2010/main" val="72710222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5</a:t>
            </a:fld>
            <a:endParaRPr lang="fr-FR" altLang="fr-FR"/>
          </a:p>
        </p:txBody>
      </p:sp>
      <p:sp>
        <p:nvSpPr>
          <p:cNvPr id="6" name="ZoneTexte 5"/>
          <p:cNvSpPr txBox="1"/>
          <p:nvPr/>
        </p:nvSpPr>
        <p:spPr>
          <a:xfrm>
            <a:off x="395536" y="1981592"/>
            <a:ext cx="8208912" cy="3139321"/>
          </a:xfrm>
          <a:prstGeom prst="rect">
            <a:avLst/>
          </a:prstGeom>
          <a:noFill/>
        </p:spPr>
        <p:txBody>
          <a:bodyPr wrap="square" rtlCol="0">
            <a:spAutoFit/>
          </a:bodyPr>
          <a:lstStyle/>
          <a:p>
            <a:pPr algn="just"/>
            <a:endParaRPr lang="fr-FR" dirty="0">
              <a:solidFill>
                <a:srgbClr val="002060"/>
              </a:solidFill>
            </a:endParaRPr>
          </a:p>
          <a:p>
            <a:pPr algn="just"/>
            <a:r>
              <a:rPr lang="fr-FR" b="1" dirty="0">
                <a:solidFill>
                  <a:srgbClr val="002060"/>
                </a:solidFill>
              </a:rPr>
              <a:t>L’unicité de trésorerie de l’organisme </a:t>
            </a:r>
            <a:r>
              <a:rPr lang="fr-FR" dirty="0" smtClean="0">
                <a:solidFill>
                  <a:srgbClr val="002060"/>
                </a:solidFill>
              </a:rPr>
              <a:t>s’apprécie au niveau « global » de l’établissement et concerne donc également les </a:t>
            </a:r>
            <a:r>
              <a:rPr lang="fr-FR" dirty="0">
                <a:solidFill>
                  <a:srgbClr val="002060"/>
                </a:solidFill>
              </a:rPr>
              <a:t>opérations pour </a:t>
            </a:r>
            <a:r>
              <a:rPr lang="fr-FR" dirty="0" smtClean="0">
                <a:solidFill>
                  <a:srgbClr val="002060"/>
                </a:solidFill>
              </a:rPr>
              <a:t>comptes de </a:t>
            </a:r>
            <a:r>
              <a:rPr lang="fr-FR" dirty="0">
                <a:solidFill>
                  <a:srgbClr val="002060"/>
                </a:solidFill>
              </a:rPr>
              <a:t>tiers ou bénéficiaire de recettes </a:t>
            </a:r>
            <a:r>
              <a:rPr lang="fr-FR" dirty="0" smtClean="0">
                <a:solidFill>
                  <a:srgbClr val="002060"/>
                </a:solidFill>
              </a:rPr>
              <a:t> fléchées </a:t>
            </a:r>
            <a:r>
              <a:rPr lang="fr-FR" dirty="0">
                <a:solidFill>
                  <a:srgbClr val="002060"/>
                </a:solidFill>
              </a:rPr>
              <a:t>non encore </a:t>
            </a:r>
            <a:r>
              <a:rPr lang="fr-FR" dirty="0" smtClean="0">
                <a:solidFill>
                  <a:srgbClr val="002060"/>
                </a:solidFill>
              </a:rPr>
              <a:t>utilisées. </a:t>
            </a:r>
          </a:p>
          <a:p>
            <a:pPr algn="just"/>
            <a:endParaRPr lang="fr-FR" dirty="0" smtClean="0">
              <a:solidFill>
                <a:srgbClr val="002060"/>
              </a:solidFill>
            </a:endParaRPr>
          </a:p>
          <a:p>
            <a:pPr algn="just"/>
            <a:r>
              <a:rPr lang="fr-FR" dirty="0" smtClean="0">
                <a:solidFill>
                  <a:srgbClr val="002060"/>
                </a:solidFill>
              </a:rPr>
              <a:t>La </a:t>
            </a:r>
            <a:r>
              <a:rPr lang="fr-FR" dirty="0">
                <a:solidFill>
                  <a:srgbClr val="002060"/>
                </a:solidFill>
              </a:rPr>
              <a:t>connaissance de telles opérations restant à réaliser ne fait pas obstacle au </a:t>
            </a:r>
            <a:r>
              <a:rPr lang="fr-FR" dirty="0" smtClean="0">
                <a:solidFill>
                  <a:srgbClr val="002060"/>
                </a:solidFill>
              </a:rPr>
              <a:t>principe </a:t>
            </a:r>
            <a:r>
              <a:rPr lang="fr-FR" dirty="0">
                <a:solidFill>
                  <a:srgbClr val="002060"/>
                </a:solidFill>
              </a:rPr>
              <a:t>d’unité de caisse et à une </a:t>
            </a:r>
            <a:r>
              <a:rPr lang="fr-FR" b="1" dirty="0">
                <a:solidFill>
                  <a:srgbClr val="002060"/>
                </a:solidFill>
              </a:rPr>
              <a:t>globalisation de la gestion de trésorerie</a:t>
            </a:r>
            <a:r>
              <a:rPr lang="fr-FR" dirty="0">
                <a:solidFill>
                  <a:srgbClr val="002060"/>
                </a:solidFill>
              </a:rPr>
              <a:t> de </a:t>
            </a:r>
            <a:r>
              <a:rPr lang="fr-FR" dirty="0" smtClean="0">
                <a:solidFill>
                  <a:srgbClr val="002060"/>
                </a:solidFill>
              </a:rPr>
              <a:t>l’organisme. </a:t>
            </a:r>
          </a:p>
          <a:p>
            <a:pPr algn="just"/>
            <a:endParaRPr lang="fr-FR" dirty="0" smtClean="0">
              <a:solidFill>
                <a:srgbClr val="002060"/>
              </a:solidFill>
            </a:endParaRPr>
          </a:p>
          <a:p>
            <a:pPr algn="just"/>
            <a:r>
              <a:rPr lang="fr-FR" b="1" dirty="0" smtClean="0">
                <a:solidFill>
                  <a:srgbClr val="002060"/>
                </a:solidFill>
              </a:rPr>
              <a:t>Attention</a:t>
            </a:r>
            <a:r>
              <a:rPr lang="fr-FR" dirty="0" smtClean="0">
                <a:solidFill>
                  <a:srgbClr val="002060"/>
                </a:solidFill>
              </a:rPr>
              <a:t> : un organisme </a:t>
            </a:r>
            <a:r>
              <a:rPr lang="fr-FR" dirty="0">
                <a:solidFill>
                  <a:srgbClr val="002060"/>
                </a:solidFill>
              </a:rPr>
              <a:t>qui </a:t>
            </a:r>
            <a:r>
              <a:rPr lang="fr-FR" dirty="0" smtClean="0">
                <a:solidFill>
                  <a:srgbClr val="002060"/>
                </a:solidFill>
              </a:rPr>
              <a:t>utiliserait temporairement </a:t>
            </a:r>
            <a:r>
              <a:rPr lang="fr-FR" dirty="0">
                <a:solidFill>
                  <a:srgbClr val="002060"/>
                </a:solidFill>
              </a:rPr>
              <a:t>de telles disponibilités en trésorerie </a:t>
            </a:r>
            <a:r>
              <a:rPr lang="fr-FR" dirty="0" smtClean="0">
                <a:solidFill>
                  <a:srgbClr val="002060"/>
                </a:solidFill>
              </a:rPr>
              <a:t>doit </a:t>
            </a:r>
            <a:r>
              <a:rPr lang="fr-FR" dirty="0">
                <a:solidFill>
                  <a:srgbClr val="002060"/>
                </a:solidFill>
              </a:rPr>
              <a:t>s’assurer </a:t>
            </a:r>
            <a:r>
              <a:rPr lang="fr-FR" dirty="0" smtClean="0">
                <a:solidFill>
                  <a:srgbClr val="002060"/>
                </a:solidFill>
              </a:rPr>
              <a:t>d’être en </a:t>
            </a:r>
            <a:r>
              <a:rPr lang="fr-FR" dirty="0">
                <a:solidFill>
                  <a:srgbClr val="002060"/>
                </a:solidFill>
              </a:rPr>
              <a:t>mesure, le moment venu, d’assurer financièrement ses engagements</a:t>
            </a:r>
          </a:p>
        </p:txBody>
      </p:sp>
      <p:sp>
        <p:nvSpPr>
          <p:cNvPr id="8" name="Titre 2"/>
          <p:cNvSpPr>
            <a:spLocks noGrp="1"/>
          </p:cNvSpPr>
          <p:nvPr>
            <p:ph type="title"/>
          </p:nvPr>
        </p:nvSpPr>
        <p:spPr>
          <a:xfrm>
            <a:off x="1331640" y="260648"/>
            <a:ext cx="7704856" cy="1143000"/>
          </a:xfrm>
        </p:spPr>
        <p:txBody>
          <a:bodyPr>
            <a:normAutofit fontScale="90000"/>
          </a:bodyPr>
          <a:lstStyle/>
          <a:p>
            <a:pPr>
              <a:lnSpc>
                <a:spcPct val="150000"/>
              </a:lnSpc>
            </a:pPr>
            <a:r>
              <a:rPr lang="fr-FR" altLang="fr-FR" b="1" dirty="0" smtClean="0"/>
              <a:t>I. Présentation des enjeux</a:t>
            </a:r>
            <a:br>
              <a:rPr lang="fr-FR" altLang="fr-FR" b="1" dirty="0" smtClean="0"/>
            </a:br>
            <a:r>
              <a:rPr lang="fr-FR" altLang="fr-FR" b="1" dirty="0" smtClean="0"/>
              <a:t>A. Définition des opérations de trésorerie</a:t>
            </a:r>
            <a:endParaRPr lang="fr-FR" altLang="fr-FR" b="1" dirty="0"/>
          </a:p>
        </p:txBody>
      </p:sp>
    </p:spTree>
    <p:extLst>
      <p:ext uri="{BB962C8B-B14F-4D97-AF65-F5344CB8AC3E}">
        <p14:creationId xmlns:p14="http://schemas.microsoft.com/office/powerpoint/2010/main" val="3877412494"/>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50</a:t>
            </a:fld>
            <a:endParaRPr lang="fr-FR" altLang="fr-FR"/>
          </a:p>
        </p:txBody>
      </p:sp>
      <p:sp>
        <p:nvSpPr>
          <p:cNvPr id="5" name="Rectangle 4"/>
          <p:cNvSpPr/>
          <p:nvPr/>
        </p:nvSpPr>
        <p:spPr>
          <a:xfrm>
            <a:off x="259394" y="1844824"/>
            <a:ext cx="8856984" cy="4770537"/>
          </a:xfrm>
          <a:prstGeom prst="rect">
            <a:avLst/>
          </a:prstGeom>
        </p:spPr>
        <p:txBody>
          <a:bodyPr wrap="square">
            <a:spAutoFit/>
          </a:bodyPr>
          <a:lstStyle/>
          <a:p>
            <a:pPr algn="just"/>
            <a:r>
              <a:rPr lang="fr-FR" dirty="0" smtClean="0">
                <a:solidFill>
                  <a:srgbClr val="002060"/>
                </a:solidFill>
              </a:rPr>
              <a:t>Conséquences :</a:t>
            </a:r>
          </a:p>
          <a:p>
            <a:pPr marL="285750" indent="-285750" algn="just">
              <a:buFontTx/>
              <a:buChar char="-"/>
            </a:pPr>
            <a:r>
              <a:rPr lang="fr-FR" dirty="0" smtClean="0">
                <a:solidFill>
                  <a:srgbClr val="002060"/>
                </a:solidFill>
              </a:rPr>
              <a:t>Harmonisation </a:t>
            </a:r>
            <a:r>
              <a:rPr lang="fr-FR" dirty="0">
                <a:solidFill>
                  <a:srgbClr val="002060"/>
                </a:solidFill>
              </a:rPr>
              <a:t>des pratiques entre </a:t>
            </a:r>
            <a:r>
              <a:rPr lang="fr-FR" dirty="0" smtClean="0">
                <a:solidFill>
                  <a:srgbClr val="002060"/>
                </a:solidFill>
              </a:rPr>
              <a:t>établissements</a:t>
            </a:r>
          </a:p>
          <a:p>
            <a:pPr marL="285750" indent="-285750" algn="just">
              <a:buFontTx/>
              <a:buChar char="-"/>
            </a:pPr>
            <a:r>
              <a:rPr lang="fr-FR" dirty="0" smtClean="0">
                <a:solidFill>
                  <a:srgbClr val="002060"/>
                </a:solidFill>
              </a:rPr>
              <a:t>Exclusion des </a:t>
            </a:r>
            <a:r>
              <a:rPr lang="fr-FR" dirty="0">
                <a:solidFill>
                  <a:srgbClr val="002060"/>
                </a:solidFill>
              </a:rPr>
              <a:t>recettes qui font l’objet d’un fléchage purement </a:t>
            </a:r>
            <a:r>
              <a:rPr lang="fr-FR" dirty="0" smtClean="0">
                <a:solidFill>
                  <a:srgbClr val="002060"/>
                </a:solidFill>
              </a:rPr>
              <a:t>interne</a:t>
            </a:r>
          </a:p>
          <a:p>
            <a:pPr marL="285750" indent="-285750" algn="just">
              <a:buFontTx/>
              <a:buChar char="-"/>
            </a:pPr>
            <a:endParaRPr lang="fr-FR" sz="800" dirty="0" smtClean="0"/>
          </a:p>
          <a:p>
            <a:pPr algn="ctr"/>
            <a:r>
              <a:rPr lang="fr-FR" b="1" dirty="0" smtClean="0">
                <a:solidFill>
                  <a:srgbClr val="002060"/>
                </a:solidFill>
              </a:rPr>
              <a:t>Classification (</a:t>
            </a:r>
            <a:r>
              <a:rPr lang="fr-FR" b="1" u="sng" dirty="0" smtClean="0">
                <a:solidFill>
                  <a:srgbClr val="002060"/>
                </a:solidFill>
              </a:rPr>
              <a:t>indicative</a:t>
            </a:r>
            <a:r>
              <a:rPr lang="fr-FR" b="1" dirty="0" smtClean="0">
                <a:solidFill>
                  <a:srgbClr val="002060"/>
                </a:solidFill>
              </a:rPr>
              <a:t>) des </a:t>
            </a:r>
            <a:r>
              <a:rPr lang="fr-FR" b="1" dirty="0">
                <a:solidFill>
                  <a:srgbClr val="002060"/>
                </a:solidFill>
              </a:rPr>
              <a:t>différentes catégories de recettes </a:t>
            </a:r>
            <a:r>
              <a:rPr lang="fr-FR" b="1" dirty="0" smtClean="0">
                <a:solidFill>
                  <a:srgbClr val="002060"/>
                </a:solidFill>
              </a:rPr>
              <a:t>fléchées d’un établissement</a:t>
            </a:r>
          </a:p>
          <a:p>
            <a:pPr marL="742950" lvl="1" indent="-285750" algn="just">
              <a:buFont typeface="Courier New" panose="02070309020205020404" pitchFamily="49" charset="0"/>
              <a:buChar char="o"/>
            </a:pPr>
            <a:r>
              <a:rPr lang="fr-FR" sz="1600" b="1" i="1" dirty="0">
                <a:solidFill>
                  <a:srgbClr val="0070C0"/>
                </a:solidFill>
              </a:rPr>
              <a:t>Recettes </a:t>
            </a:r>
            <a:r>
              <a:rPr lang="fr-FR" sz="1600" b="1" i="1" dirty="0" smtClean="0">
                <a:solidFill>
                  <a:srgbClr val="0070C0"/>
                </a:solidFill>
              </a:rPr>
              <a:t>globalisées : s</a:t>
            </a:r>
            <a:r>
              <a:rPr lang="fr-FR" sz="1600" dirty="0" smtClean="0">
                <a:solidFill>
                  <a:srgbClr val="0070C0"/>
                </a:solidFill>
              </a:rPr>
              <a:t>ubvention </a:t>
            </a:r>
            <a:r>
              <a:rPr lang="fr-FR" sz="1600" dirty="0">
                <a:solidFill>
                  <a:srgbClr val="0070C0"/>
                </a:solidFill>
              </a:rPr>
              <a:t>pour charges de service </a:t>
            </a:r>
            <a:r>
              <a:rPr lang="fr-FR" sz="1600" dirty="0" smtClean="0">
                <a:solidFill>
                  <a:srgbClr val="0070C0"/>
                </a:solidFill>
              </a:rPr>
              <a:t>public (les </a:t>
            </a:r>
            <a:r>
              <a:rPr lang="fr-FR" sz="1600" dirty="0">
                <a:solidFill>
                  <a:srgbClr val="0070C0"/>
                </a:solidFill>
              </a:rPr>
              <a:t>actions spécifiques correspondent pour la plupart à un fléchage politique</a:t>
            </a:r>
            <a:r>
              <a:rPr lang="fr-FR" sz="1600" dirty="0" smtClean="0">
                <a:solidFill>
                  <a:srgbClr val="0070C0"/>
                </a:solidFill>
              </a:rPr>
              <a:t>), autres </a:t>
            </a:r>
            <a:r>
              <a:rPr lang="fr-FR" sz="1600" dirty="0">
                <a:solidFill>
                  <a:srgbClr val="0070C0"/>
                </a:solidFill>
              </a:rPr>
              <a:t>prestations de services (mises à disposition, locations de locaux, colloques, etc</a:t>
            </a:r>
            <a:r>
              <a:rPr lang="fr-FR" sz="1600" dirty="0" smtClean="0">
                <a:solidFill>
                  <a:srgbClr val="0070C0"/>
                </a:solidFill>
              </a:rPr>
              <a:t>…), produits financiers, taxe </a:t>
            </a:r>
            <a:r>
              <a:rPr lang="fr-FR" sz="1600" dirty="0">
                <a:solidFill>
                  <a:srgbClr val="0070C0"/>
                </a:solidFill>
              </a:rPr>
              <a:t>d’apprentissage (la taxe devant être consommée dans l’année civile, il n’existe pas de décalage significatif en </a:t>
            </a:r>
            <a:r>
              <a:rPr lang="fr-FR" sz="1600" dirty="0" smtClean="0">
                <a:solidFill>
                  <a:srgbClr val="0070C0"/>
                </a:solidFill>
              </a:rPr>
              <a:t>trésorerie), droits d’inscription, financements </a:t>
            </a:r>
            <a:r>
              <a:rPr lang="fr-FR" sz="1600" dirty="0">
                <a:solidFill>
                  <a:srgbClr val="0070C0"/>
                </a:solidFill>
              </a:rPr>
              <a:t>externes non rattachés à un </a:t>
            </a:r>
            <a:r>
              <a:rPr lang="fr-FR" sz="1600" dirty="0" smtClean="0">
                <a:solidFill>
                  <a:srgbClr val="0070C0"/>
                </a:solidFill>
              </a:rPr>
              <a:t>actif</a:t>
            </a:r>
          </a:p>
          <a:p>
            <a:pPr marL="742950" lvl="1" indent="-285750" algn="just">
              <a:buFont typeface="Courier New" panose="02070309020205020404" pitchFamily="49" charset="0"/>
              <a:buChar char="o"/>
            </a:pPr>
            <a:endParaRPr lang="fr-FR" sz="800" dirty="0">
              <a:solidFill>
                <a:srgbClr val="0070C0"/>
              </a:solidFill>
            </a:endParaRPr>
          </a:p>
          <a:p>
            <a:pPr marL="742950" lvl="1" indent="-285750" algn="just">
              <a:buFont typeface="Courier New" panose="02070309020205020404" pitchFamily="49" charset="0"/>
              <a:buChar char="o"/>
            </a:pPr>
            <a:r>
              <a:rPr lang="fr-FR" sz="1600" b="1" i="1" dirty="0" smtClean="0">
                <a:solidFill>
                  <a:srgbClr val="0070C0"/>
                </a:solidFill>
              </a:rPr>
              <a:t>Recettes </a:t>
            </a:r>
            <a:r>
              <a:rPr lang="fr-FR" sz="1600" b="1" i="1" dirty="0">
                <a:solidFill>
                  <a:srgbClr val="0070C0"/>
                </a:solidFill>
              </a:rPr>
              <a:t>fléchées ou </a:t>
            </a:r>
            <a:r>
              <a:rPr lang="fr-FR" sz="1600" b="1" i="1" dirty="0" smtClean="0">
                <a:solidFill>
                  <a:srgbClr val="0070C0"/>
                </a:solidFill>
              </a:rPr>
              <a:t>globalisées : </a:t>
            </a:r>
            <a:r>
              <a:rPr lang="fr-FR" sz="1600" dirty="0" smtClean="0">
                <a:solidFill>
                  <a:srgbClr val="0070C0"/>
                </a:solidFill>
              </a:rPr>
              <a:t>dons </a:t>
            </a:r>
            <a:r>
              <a:rPr lang="fr-FR" sz="1600" dirty="0">
                <a:solidFill>
                  <a:srgbClr val="0070C0"/>
                </a:solidFill>
              </a:rPr>
              <a:t>et </a:t>
            </a:r>
            <a:r>
              <a:rPr lang="fr-FR" sz="1600" dirty="0" smtClean="0">
                <a:solidFill>
                  <a:srgbClr val="0070C0"/>
                </a:solidFill>
              </a:rPr>
              <a:t>legs, conventions </a:t>
            </a:r>
            <a:r>
              <a:rPr lang="fr-FR" sz="1600" dirty="0">
                <a:solidFill>
                  <a:srgbClr val="0070C0"/>
                </a:solidFill>
              </a:rPr>
              <a:t>de formation, conventions de formation continue, conventions et de recherche </a:t>
            </a:r>
            <a:r>
              <a:rPr lang="fr-FR" sz="1600" dirty="0" smtClean="0">
                <a:solidFill>
                  <a:srgbClr val="0070C0"/>
                </a:solidFill>
              </a:rPr>
              <a:t>(l’impact </a:t>
            </a:r>
            <a:r>
              <a:rPr lang="fr-FR" sz="1600" dirty="0">
                <a:solidFill>
                  <a:srgbClr val="0070C0"/>
                </a:solidFill>
              </a:rPr>
              <a:t>du décalage en trésorerie est réel. Les conventions à justifier de type ANR, UE correspondent pleinement aux critères de recettes fléchées à partir du moment où leur impact financier est </a:t>
            </a:r>
            <a:r>
              <a:rPr lang="fr-FR" sz="1600" dirty="0" smtClean="0">
                <a:solidFill>
                  <a:srgbClr val="0070C0"/>
                </a:solidFill>
              </a:rPr>
              <a:t>significatif), apprentissage , autres </a:t>
            </a:r>
            <a:r>
              <a:rPr lang="fr-FR" sz="1600" dirty="0">
                <a:solidFill>
                  <a:srgbClr val="0070C0"/>
                </a:solidFill>
              </a:rPr>
              <a:t>subventions	</a:t>
            </a:r>
            <a:endParaRPr lang="fr-FR" sz="1600" dirty="0" smtClean="0">
              <a:solidFill>
                <a:srgbClr val="0070C0"/>
              </a:solidFill>
            </a:endParaRPr>
          </a:p>
          <a:p>
            <a:pPr marL="742950" lvl="1" indent="-285750" algn="just">
              <a:buFont typeface="Courier New" panose="02070309020205020404" pitchFamily="49" charset="0"/>
              <a:buChar char="o"/>
            </a:pPr>
            <a:endParaRPr lang="fr-FR" sz="800" dirty="0" smtClean="0">
              <a:solidFill>
                <a:srgbClr val="0070C0"/>
              </a:solidFill>
            </a:endParaRPr>
          </a:p>
          <a:p>
            <a:pPr marL="742950" lvl="1" indent="-285750" algn="just">
              <a:buFont typeface="Courier New" panose="02070309020205020404" pitchFamily="49" charset="0"/>
              <a:buChar char="o"/>
            </a:pPr>
            <a:r>
              <a:rPr lang="fr-FR" sz="1600" b="1" i="1" dirty="0" smtClean="0">
                <a:solidFill>
                  <a:srgbClr val="0070C0"/>
                </a:solidFill>
              </a:rPr>
              <a:t>Recettes fléchées : </a:t>
            </a:r>
            <a:r>
              <a:rPr lang="fr-FR" sz="1600" dirty="0" smtClean="0">
                <a:solidFill>
                  <a:srgbClr val="0070C0"/>
                </a:solidFill>
              </a:rPr>
              <a:t>cofinancement </a:t>
            </a:r>
            <a:r>
              <a:rPr lang="fr-FR" sz="1600" dirty="0">
                <a:solidFill>
                  <a:srgbClr val="0070C0"/>
                </a:solidFill>
              </a:rPr>
              <a:t>des bourses de </a:t>
            </a:r>
            <a:r>
              <a:rPr lang="fr-FR" sz="1600" dirty="0" smtClean="0">
                <a:solidFill>
                  <a:srgbClr val="0070C0"/>
                </a:solidFill>
              </a:rPr>
              <a:t>thèse, Programmes </a:t>
            </a:r>
            <a:r>
              <a:rPr lang="fr-FR" sz="1600" dirty="0">
                <a:solidFill>
                  <a:srgbClr val="0070C0"/>
                </a:solidFill>
              </a:rPr>
              <a:t>d’échanges (bourses Région, Tempus, Erasmus….) - hors aides à la mobilité internationale (AMI) suivies en comptes de </a:t>
            </a:r>
            <a:r>
              <a:rPr lang="fr-FR" sz="1600" dirty="0" smtClean="0">
                <a:solidFill>
                  <a:srgbClr val="0070C0"/>
                </a:solidFill>
              </a:rPr>
              <a:t>tiers - , Financements </a:t>
            </a:r>
            <a:r>
              <a:rPr lang="fr-FR" sz="1600" dirty="0">
                <a:solidFill>
                  <a:srgbClr val="0070C0"/>
                </a:solidFill>
              </a:rPr>
              <a:t>externe de l’actif rattaché à un </a:t>
            </a:r>
            <a:r>
              <a:rPr lang="fr-FR" sz="1600" dirty="0" smtClean="0">
                <a:solidFill>
                  <a:srgbClr val="0070C0"/>
                </a:solidFill>
              </a:rPr>
              <a:t>actif, …</a:t>
            </a:r>
            <a:endParaRPr lang="fr-FR" sz="1600" dirty="0">
              <a:solidFill>
                <a:srgbClr val="0070C0"/>
              </a:solidFill>
            </a:endParaRPr>
          </a:p>
        </p:txBody>
      </p:sp>
      <p:sp>
        <p:nvSpPr>
          <p:cNvPr id="3" name="Rectangle 1"/>
          <p:cNvSpPr>
            <a:spLocks noChangeArrowheads="1"/>
          </p:cNvSpPr>
          <p:nvPr/>
        </p:nvSpPr>
        <p:spPr bwMode="auto">
          <a:xfrm>
            <a:off x="3582988" y="2276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8750" y="0"/>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re 2"/>
          <p:cNvSpPr txBox="1">
            <a:spLocks/>
          </p:cNvSpPr>
          <p:nvPr/>
        </p:nvSpPr>
        <p:spPr>
          <a:xfrm>
            <a:off x="2195736" y="260648"/>
            <a:ext cx="598700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dirty="0" smtClean="0"/>
              <a:t>III. Perspectives GBCP</a:t>
            </a:r>
            <a:br>
              <a:rPr lang="fr-FR" b="1" dirty="0" smtClean="0"/>
            </a:br>
            <a:r>
              <a:rPr lang="fr-FR" sz="2000" b="1" dirty="0" smtClean="0"/>
              <a:t>B. Les recettes fléchées</a:t>
            </a:r>
            <a:endParaRPr lang="fr-FR" b="1" dirty="0"/>
          </a:p>
        </p:txBody>
      </p:sp>
    </p:spTree>
    <p:extLst>
      <p:ext uri="{BB962C8B-B14F-4D97-AF65-F5344CB8AC3E}">
        <p14:creationId xmlns:p14="http://schemas.microsoft.com/office/powerpoint/2010/main" val="546271999"/>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51</a:t>
            </a:fld>
            <a:endParaRPr lang="fr-FR" altLang="fr-FR"/>
          </a:p>
        </p:txBody>
      </p:sp>
      <p:sp>
        <p:nvSpPr>
          <p:cNvPr id="3" name="Rectangle 1"/>
          <p:cNvSpPr>
            <a:spLocks noChangeArrowheads="1"/>
          </p:cNvSpPr>
          <p:nvPr/>
        </p:nvSpPr>
        <p:spPr bwMode="auto">
          <a:xfrm>
            <a:off x="3582988" y="2276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1"/>
          <p:cNvSpPr/>
          <p:nvPr/>
        </p:nvSpPr>
        <p:spPr>
          <a:xfrm>
            <a:off x="179512" y="2060848"/>
            <a:ext cx="8928992" cy="4431983"/>
          </a:xfrm>
          <a:prstGeom prst="rect">
            <a:avLst/>
          </a:prstGeom>
        </p:spPr>
        <p:txBody>
          <a:bodyPr wrap="square">
            <a:spAutoFit/>
          </a:bodyPr>
          <a:lstStyle/>
          <a:p>
            <a:pPr algn="just"/>
            <a:r>
              <a:rPr lang="fr-FR" dirty="0">
                <a:solidFill>
                  <a:srgbClr val="002060"/>
                </a:solidFill>
              </a:rPr>
              <a:t>Les principales causes de différence entre </a:t>
            </a:r>
            <a:r>
              <a:rPr lang="fr-FR" dirty="0" smtClean="0">
                <a:solidFill>
                  <a:srgbClr val="002060"/>
                </a:solidFill>
              </a:rPr>
              <a:t>opérations </a:t>
            </a:r>
            <a:r>
              <a:rPr lang="fr-FR" dirty="0">
                <a:solidFill>
                  <a:srgbClr val="002060"/>
                </a:solidFill>
              </a:rPr>
              <a:t>de trésorerie, comptabilité budgétaire </a:t>
            </a:r>
          </a:p>
          <a:p>
            <a:pPr algn="just"/>
            <a:r>
              <a:rPr lang="fr-FR" dirty="0">
                <a:solidFill>
                  <a:srgbClr val="002060"/>
                </a:solidFill>
              </a:rPr>
              <a:t>et comptabilité générale sont de deux ordres : </a:t>
            </a:r>
          </a:p>
          <a:p>
            <a:pPr marL="742950" lvl="1" indent="-285750" algn="just">
              <a:buFont typeface="Arial" panose="020B0604020202020204" pitchFamily="34" charset="0"/>
              <a:buChar char="•"/>
            </a:pPr>
            <a:r>
              <a:rPr lang="fr-FR" sz="1600" dirty="0" smtClean="0">
                <a:solidFill>
                  <a:srgbClr val="0070C0"/>
                </a:solidFill>
              </a:rPr>
              <a:t>soit </a:t>
            </a:r>
            <a:r>
              <a:rPr lang="fr-FR" sz="1600" dirty="0">
                <a:solidFill>
                  <a:srgbClr val="0070C0"/>
                </a:solidFill>
              </a:rPr>
              <a:t>le rattachement de l’opération à des </a:t>
            </a:r>
            <a:r>
              <a:rPr lang="fr-FR" sz="1600" dirty="0" smtClean="0">
                <a:solidFill>
                  <a:srgbClr val="0070C0"/>
                </a:solidFill>
              </a:rPr>
              <a:t>exercices </a:t>
            </a:r>
            <a:r>
              <a:rPr lang="fr-FR" sz="1600" dirty="0">
                <a:solidFill>
                  <a:srgbClr val="0070C0"/>
                </a:solidFill>
              </a:rPr>
              <a:t>différents, </a:t>
            </a:r>
          </a:p>
          <a:p>
            <a:pPr marL="742950" lvl="1" indent="-285750" algn="just">
              <a:buFont typeface="Arial" panose="020B0604020202020204" pitchFamily="34" charset="0"/>
              <a:buChar char="•"/>
            </a:pPr>
            <a:r>
              <a:rPr lang="fr-FR" sz="1600" dirty="0" smtClean="0">
                <a:solidFill>
                  <a:srgbClr val="0070C0"/>
                </a:solidFill>
              </a:rPr>
              <a:t>soit </a:t>
            </a:r>
            <a:r>
              <a:rPr lang="fr-FR" sz="1600" dirty="0">
                <a:solidFill>
                  <a:srgbClr val="0070C0"/>
                </a:solidFill>
              </a:rPr>
              <a:t>des opérations purement comptables qui ne </a:t>
            </a:r>
            <a:r>
              <a:rPr lang="fr-FR" sz="1600" dirty="0" smtClean="0">
                <a:solidFill>
                  <a:srgbClr val="0070C0"/>
                </a:solidFill>
              </a:rPr>
              <a:t>sont </a:t>
            </a:r>
            <a:r>
              <a:rPr lang="fr-FR" sz="1600" dirty="0">
                <a:solidFill>
                  <a:srgbClr val="0070C0"/>
                </a:solidFill>
              </a:rPr>
              <a:t>associées à aucun </a:t>
            </a:r>
            <a:r>
              <a:rPr lang="fr-FR" sz="1600" dirty="0" smtClean="0">
                <a:solidFill>
                  <a:srgbClr val="0070C0"/>
                </a:solidFill>
              </a:rPr>
              <a:t>mouvement  budgétaire </a:t>
            </a:r>
            <a:r>
              <a:rPr lang="fr-FR" sz="1600" dirty="0">
                <a:solidFill>
                  <a:srgbClr val="0070C0"/>
                </a:solidFill>
              </a:rPr>
              <a:t>et /ou de trésorerie. </a:t>
            </a:r>
          </a:p>
          <a:p>
            <a:pPr marL="742950" lvl="1" indent="-285750" algn="just">
              <a:buFont typeface="Arial" panose="020B0604020202020204" pitchFamily="34" charset="0"/>
              <a:buChar char="•"/>
            </a:pPr>
            <a:endParaRPr lang="fr-FR" sz="1600" dirty="0">
              <a:solidFill>
                <a:srgbClr val="0070C0"/>
              </a:solidFill>
            </a:endParaRPr>
          </a:p>
          <a:p>
            <a:pPr algn="just"/>
            <a:r>
              <a:rPr lang="fr-FR" dirty="0" smtClean="0">
                <a:solidFill>
                  <a:srgbClr val="002060"/>
                </a:solidFill>
              </a:rPr>
              <a:t>Le mémento liste les opérations spécifiques qui génèrent des différence entre comptabilités :</a:t>
            </a:r>
          </a:p>
          <a:p>
            <a:pPr marL="742950" lvl="1" indent="-285750" algn="just">
              <a:buFont typeface="Arial" panose="020B0604020202020204" pitchFamily="34" charset="0"/>
              <a:buChar char="•"/>
            </a:pPr>
            <a:r>
              <a:rPr lang="fr-FR" sz="1600" dirty="0">
                <a:solidFill>
                  <a:srgbClr val="0070C0"/>
                </a:solidFill>
              </a:rPr>
              <a:t>Charges à payer, produits à recevoir</a:t>
            </a:r>
          </a:p>
          <a:p>
            <a:pPr marL="742950" lvl="1" indent="-285750" algn="just">
              <a:buFont typeface="Arial" panose="020B0604020202020204" pitchFamily="34" charset="0"/>
              <a:buChar char="•"/>
            </a:pPr>
            <a:r>
              <a:rPr lang="fr-FR" sz="1600" dirty="0">
                <a:solidFill>
                  <a:srgbClr val="0070C0"/>
                </a:solidFill>
              </a:rPr>
              <a:t>Charges et produits constatés d’avance</a:t>
            </a:r>
          </a:p>
          <a:p>
            <a:pPr marL="742950" lvl="1" indent="-285750" algn="just">
              <a:buFont typeface="Arial" panose="020B0604020202020204" pitchFamily="34" charset="0"/>
              <a:buChar char="•"/>
            </a:pPr>
            <a:r>
              <a:rPr lang="fr-FR" sz="1600" dirty="0">
                <a:solidFill>
                  <a:srgbClr val="0070C0"/>
                </a:solidFill>
              </a:rPr>
              <a:t>Amortissements, dotations aux provisions</a:t>
            </a:r>
          </a:p>
          <a:p>
            <a:pPr marL="742950" lvl="1" indent="-285750" algn="just">
              <a:buFont typeface="Arial" panose="020B0604020202020204" pitchFamily="34" charset="0"/>
              <a:buChar char="•"/>
            </a:pPr>
            <a:r>
              <a:rPr lang="fr-FR" sz="1600" dirty="0">
                <a:solidFill>
                  <a:srgbClr val="0070C0"/>
                </a:solidFill>
              </a:rPr>
              <a:t>Variation des stocks</a:t>
            </a:r>
          </a:p>
          <a:p>
            <a:pPr marL="742950" lvl="1" indent="-285750" algn="just">
              <a:buFont typeface="Arial" panose="020B0604020202020204" pitchFamily="34" charset="0"/>
              <a:buChar char="•"/>
            </a:pPr>
            <a:r>
              <a:rPr lang="fr-FR" sz="1600" dirty="0">
                <a:solidFill>
                  <a:srgbClr val="0070C0"/>
                </a:solidFill>
              </a:rPr>
              <a:t>Production immobilisés</a:t>
            </a:r>
          </a:p>
          <a:p>
            <a:pPr marL="742950" lvl="1" indent="-285750" algn="just">
              <a:buFont typeface="Arial" panose="020B0604020202020204" pitchFamily="34" charset="0"/>
              <a:buChar char="•"/>
            </a:pPr>
            <a:r>
              <a:rPr lang="fr-FR" sz="1600" dirty="0">
                <a:solidFill>
                  <a:srgbClr val="0070C0"/>
                </a:solidFill>
              </a:rPr>
              <a:t>Admission en non-valeur</a:t>
            </a:r>
          </a:p>
          <a:p>
            <a:pPr marL="742950" lvl="1" indent="-285750" algn="just">
              <a:buFont typeface="Arial" panose="020B0604020202020204" pitchFamily="34" charset="0"/>
              <a:buChar char="•"/>
            </a:pPr>
            <a:r>
              <a:rPr lang="fr-FR" sz="1600" dirty="0" smtClean="0">
                <a:solidFill>
                  <a:srgbClr val="0070C0"/>
                </a:solidFill>
              </a:rPr>
              <a:t>…</a:t>
            </a:r>
          </a:p>
          <a:p>
            <a:pPr marL="742950" lvl="1" indent="-285750" algn="just">
              <a:buFont typeface="Arial" panose="020B0604020202020204" pitchFamily="34" charset="0"/>
              <a:buChar char="•"/>
            </a:pPr>
            <a:endParaRPr lang="fr-FR" sz="1600" dirty="0">
              <a:solidFill>
                <a:srgbClr val="0070C0"/>
              </a:solidFill>
            </a:endParaRPr>
          </a:p>
          <a:p>
            <a:pPr algn="just"/>
            <a:r>
              <a:rPr lang="fr-FR" dirty="0" smtClean="0">
                <a:solidFill>
                  <a:srgbClr val="002060"/>
                </a:solidFill>
              </a:rPr>
              <a:t>La connaissance de ces opérations constitue un élément clé de compréhension des différences entre les tableaux en AE-CP et les tableaux en droits constatés</a:t>
            </a:r>
            <a:endParaRPr lang="fr-FR" dirty="0">
              <a:solidFill>
                <a:srgbClr val="002060"/>
              </a:solidFill>
            </a:endParaRPr>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4865" y="6370"/>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re 2"/>
          <p:cNvSpPr>
            <a:spLocks noGrp="1"/>
          </p:cNvSpPr>
          <p:nvPr>
            <p:ph type="title"/>
          </p:nvPr>
        </p:nvSpPr>
        <p:spPr>
          <a:xfrm>
            <a:off x="2195736" y="260648"/>
            <a:ext cx="6624736" cy="1143000"/>
          </a:xfrm>
        </p:spPr>
        <p:txBody>
          <a:bodyPr>
            <a:normAutofit/>
          </a:bodyPr>
          <a:lstStyle/>
          <a:p>
            <a:r>
              <a:rPr lang="fr-FR" b="1" dirty="0" smtClean="0"/>
              <a:t>III. Perspectives GBCP</a:t>
            </a:r>
            <a:br>
              <a:rPr lang="fr-FR" b="1" dirty="0" smtClean="0"/>
            </a:br>
            <a:r>
              <a:rPr lang="fr-FR" sz="2000" b="1" dirty="0" smtClean="0"/>
              <a:t>C. Opérations budgétaires – non budgétaires</a:t>
            </a:r>
            <a:endParaRPr lang="fr-FR" sz="2000" b="1" dirty="0"/>
          </a:p>
        </p:txBody>
      </p:sp>
    </p:spTree>
    <p:extLst>
      <p:ext uri="{BB962C8B-B14F-4D97-AF65-F5344CB8AC3E}">
        <p14:creationId xmlns:p14="http://schemas.microsoft.com/office/powerpoint/2010/main" val="1490134110"/>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52</a:t>
            </a:fld>
            <a:endParaRPr lang="fr-FR" altLang="fr-FR"/>
          </a:p>
        </p:txBody>
      </p:sp>
      <p:sp>
        <p:nvSpPr>
          <p:cNvPr id="3" name="Rectangle 1"/>
          <p:cNvSpPr>
            <a:spLocks noChangeArrowheads="1"/>
          </p:cNvSpPr>
          <p:nvPr/>
        </p:nvSpPr>
        <p:spPr bwMode="auto">
          <a:xfrm>
            <a:off x="3582988" y="2276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1"/>
          <p:cNvSpPr/>
          <p:nvPr/>
        </p:nvSpPr>
        <p:spPr>
          <a:xfrm>
            <a:off x="179512" y="1916832"/>
            <a:ext cx="8784976" cy="4124206"/>
          </a:xfrm>
          <a:prstGeom prst="rect">
            <a:avLst/>
          </a:prstGeom>
        </p:spPr>
        <p:txBody>
          <a:bodyPr wrap="square">
            <a:spAutoFit/>
          </a:bodyPr>
          <a:lstStyle/>
          <a:p>
            <a:pPr algn="just"/>
            <a:r>
              <a:rPr lang="fr-FR" dirty="0" smtClean="0">
                <a:solidFill>
                  <a:srgbClr val="002060"/>
                </a:solidFill>
              </a:rPr>
              <a:t>4 catégories d’opérations </a:t>
            </a:r>
            <a:r>
              <a:rPr lang="fr-FR" dirty="0">
                <a:solidFill>
                  <a:srgbClr val="002060"/>
                </a:solidFill>
              </a:rPr>
              <a:t>générant un flux financier </a:t>
            </a:r>
            <a:r>
              <a:rPr lang="fr-FR" dirty="0" smtClean="0">
                <a:solidFill>
                  <a:srgbClr val="002060"/>
                </a:solidFill>
              </a:rPr>
              <a:t>et </a:t>
            </a:r>
            <a:r>
              <a:rPr lang="fr-FR" dirty="0">
                <a:solidFill>
                  <a:srgbClr val="002060"/>
                </a:solidFill>
              </a:rPr>
              <a:t>comptabilisées en compte de </a:t>
            </a:r>
            <a:r>
              <a:rPr lang="fr-FR" dirty="0" smtClean="0">
                <a:solidFill>
                  <a:srgbClr val="002060"/>
                </a:solidFill>
              </a:rPr>
              <a:t>tiers : </a:t>
            </a:r>
          </a:p>
          <a:p>
            <a:pPr algn="just"/>
            <a:endParaRPr lang="fr-FR" dirty="0">
              <a:solidFill>
                <a:srgbClr val="002060"/>
              </a:solidFill>
            </a:endParaRPr>
          </a:p>
          <a:p>
            <a:pPr marL="342900" indent="-342900" algn="just">
              <a:buAutoNum type="arabicPeriod"/>
            </a:pPr>
            <a:r>
              <a:rPr lang="fr-FR" b="1" dirty="0" smtClean="0">
                <a:solidFill>
                  <a:srgbClr val="002060"/>
                </a:solidFill>
              </a:rPr>
              <a:t>Les </a:t>
            </a:r>
            <a:r>
              <a:rPr lang="fr-FR" b="1" dirty="0">
                <a:solidFill>
                  <a:srgbClr val="002060"/>
                </a:solidFill>
              </a:rPr>
              <a:t>opérations de trésorerie gérées par </a:t>
            </a:r>
            <a:r>
              <a:rPr lang="fr-FR" b="1" dirty="0" smtClean="0">
                <a:solidFill>
                  <a:srgbClr val="002060"/>
                </a:solidFill>
              </a:rPr>
              <a:t>l’organisme </a:t>
            </a:r>
            <a:r>
              <a:rPr lang="fr-FR" b="1" dirty="0">
                <a:solidFill>
                  <a:srgbClr val="002060"/>
                </a:solidFill>
              </a:rPr>
              <a:t>au nom et pour le compte de tiers </a:t>
            </a:r>
            <a:r>
              <a:rPr lang="fr-FR" b="1" dirty="0" smtClean="0">
                <a:solidFill>
                  <a:srgbClr val="002060"/>
                </a:solidFill>
              </a:rPr>
              <a:t>:</a:t>
            </a:r>
          </a:p>
          <a:p>
            <a:pPr algn="just"/>
            <a:r>
              <a:rPr lang="fr-FR" sz="1600" dirty="0" smtClean="0">
                <a:solidFill>
                  <a:srgbClr val="0070C0"/>
                </a:solidFill>
              </a:rPr>
              <a:t>Cf. « tableau </a:t>
            </a:r>
            <a:r>
              <a:rPr lang="fr-FR" sz="1600" dirty="0">
                <a:solidFill>
                  <a:srgbClr val="0070C0"/>
                </a:solidFill>
              </a:rPr>
              <a:t>de </a:t>
            </a:r>
            <a:r>
              <a:rPr lang="fr-FR" sz="1600" dirty="0" smtClean="0">
                <a:solidFill>
                  <a:srgbClr val="0070C0"/>
                </a:solidFill>
              </a:rPr>
              <a:t>suivi des </a:t>
            </a:r>
            <a:r>
              <a:rPr lang="fr-FR" sz="1600" dirty="0">
                <a:solidFill>
                  <a:srgbClr val="0070C0"/>
                </a:solidFill>
              </a:rPr>
              <a:t>opérations pour compte de </a:t>
            </a:r>
            <a:r>
              <a:rPr lang="fr-FR" sz="1600" dirty="0" smtClean="0">
                <a:solidFill>
                  <a:srgbClr val="0070C0"/>
                </a:solidFill>
              </a:rPr>
              <a:t>tiers ». </a:t>
            </a:r>
            <a:r>
              <a:rPr lang="fr-FR" sz="1600" dirty="0">
                <a:solidFill>
                  <a:srgbClr val="0070C0"/>
                </a:solidFill>
              </a:rPr>
              <a:t>La présentation de </a:t>
            </a:r>
            <a:r>
              <a:rPr lang="fr-FR" sz="1600" dirty="0" smtClean="0">
                <a:solidFill>
                  <a:srgbClr val="0070C0"/>
                </a:solidFill>
              </a:rPr>
              <a:t>ce tableau </a:t>
            </a:r>
            <a:r>
              <a:rPr lang="fr-FR" sz="1600" dirty="0">
                <a:solidFill>
                  <a:srgbClr val="0070C0"/>
                </a:solidFill>
              </a:rPr>
              <a:t>est </a:t>
            </a:r>
            <a:r>
              <a:rPr lang="fr-FR" sz="1600" dirty="0" smtClean="0">
                <a:solidFill>
                  <a:srgbClr val="0070C0"/>
                </a:solidFill>
              </a:rPr>
              <a:t>obligatoire </a:t>
            </a:r>
            <a:r>
              <a:rPr lang="fr-FR" sz="1600" dirty="0">
                <a:solidFill>
                  <a:srgbClr val="0070C0"/>
                </a:solidFill>
              </a:rPr>
              <a:t>pour tout </a:t>
            </a:r>
            <a:r>
              <a:rPr lang="fr-FR" sz="1600" dirty="0" smtClean="0">
                <a:solidFill>
                  <a:srgbClr val="0070C0"/>
                </a:solidFill>
              </a:rPr>
              <a:t>établissement </a:t>
            </a:r>
            <a:r>
              <a:rPr lang="fr-FR" sz="1600" dirty="0">
                <a:solidFill>
                  <a:srgbClr val="0070C0"/>
                </a:solidFill>
              </a:rPr>
              <a:t>effectuant de telles opérations. </a:t>
            </a:r>
            <a:endParaRPr lang="fr-FR" sz="1600" dirty="0" smtClean="0">
              <a:solidFill>
                <a:srgbClr val="0070C0"/>
              </a:solidFill>
            </a:endParaRPr>
          </a:p>
          <a:p>
            <a:pPr algn="just"/>
            <a:endParaRPr lang="fr-FR" sz="1600" dirty="0">
              <a:solidFill>
                <a:srgbClr val="0070C0"/>
              </a:solidFill>
            </a:endParaRPr>
          </a:p>
          <a:p>
            <a:pPr algn="just"/>
            <a:r>
              <a:rPr lang="fr-FR" sz="1600" dirty="0">
                <a:solidFill>
                  <a:srgbClr val="0070C0"/>
                </a:solidFill>
              </a:rPr>
              <a:t>Sont notamment concernées : </a:t>
            </a:r>
          </a:p>
          <a:p>
            <a:pPr marL="285750" indent="-285750" algn="just">
              <a:buFont typeface="Arial" panose="020B0604020202020204" pitchFamily="34" charset="0"/>
              <a:buChar char="•"/>
            </a:pPr>
            <a:r>
              <a:rPr lang="fr-FR" sz="1600" dirty="0" smtClean="0">
                <a:solidFill>
                  <a:srgbClr val="0070C0"/>
                </a:solidFill>
              </a:rPr>
              <a:t>les </a:t>
            </a:r>
            <a:r>
              <a:rPr lang="fr-FR" sz="1600" dirty="0">
                <a:solidFill>
                  <a:srgbClr val="0070C0"/>
                </a:solidFill>
              </a:rPr>
              <a:t>opérations </a:t>
            </a:r>
            <a:r>
              <a:rPr lang="fr-FR" sz="1600" dirty="0" smtClean="0">
                <a:solidFill>
                  <a:srgbClr val="0070C0"/>
                </a:solidFill>
              </a:rPr>
              <a:t>de TVA </a:t>
            </a:r>
            <a:r>
              <a:rPr lang="fr-FR" sz="1600" dirty="0">
                <a:solidFill>
                  <a:srgbClr val="0070C0"/>
                </a:solidFill>
              </a:rPr>
              <a:t>collectée et </a:t>
            </a:r>
            <a:r>
              <a:rPr lang="fr-FR" sz="1600" dirty="0" smtClean="0">
                <a:solidFill>
                  <a:srgbClr val="0070C0"/>
                </a:solidFill>
              </a:rPr>
              <a:t>déductible</a:t>
            </a:r>
            <a:r>
              <a:rPr lang="fr-FR" sz="1600" dirty="0">
                <a:solidFill>
                  <a:srgbClr val="0070C0"/>
                </a:solidFill>
              </a:rPr>
              <a:t>, strictement imputées sur </a:t>
            </a:r>
            <a:r>
              <a:rPr lang="fr-FR" sz="1600" dirty="0" smtClean="0">
                <a:solidFill>
                  <a:srgbClr val="0070C0"/>
                </a:solidFill>
              </a:rPr>
              <a:t>des comptes </a:t>
            </a:r>
            <a:r>
              <a:rPr lang="fr-FR" sz="1600" dirty="0">
                <a:solidFill>
                  <a:srgbClr val="0070C0"/>
                </a:solidFill>
              </a:rPr>
              <a:t>de </a:t>
            </a:r>
            <a:r>
              <a:rPr lang="fr-FR" sz="1600" dirty="0" smtClean="0">
                <a:solidFill>
                  <a:srgbClr val="0070C0"/>
                </a:solidFill>
              </a:rPr>
              <a:t>tiers,</a:t>
            </a:r>
          </a:p>
          <a:p>
            <a:pPr marL="285750" indent="-285750" algn="just">
              <a:buFont typeface="Arial" panose="020B0604020202020204" pitchFamily="34" charset="0"/>
              <a:buChar char="•"/>
            </a:pPr>
            <a:r>
              <a:rPr lang="fr-FR" sz="1600" dirty="0" smtClean="0">
                <a:solidFill>
                  <a:srgbClr val="0070C0"/>
                </a:solidFill>
              </a:rPr>
              <a:t>les </a:t>
            </a:r>
            <a:r>
              <a:rPr lang="fr-FR" sz="1600" dirty="0">
                <a:solidFill>
                  <a:srgbClr val="0070C0"/>
                </a:solidFill>
              </a:rPr>
              <a:t>opérations concernant les dispositifs </a:t>
            </a:r>
            <a:r>
              <a:rPr lang="fr-FR" sz="1600" dirty="0" smtClean="0">
                <a:solidFill>
                  <a:srgbClr val="0070C0"/>
                </a:solidFill>
              </a:rPr>
              <a:t>d’intervention </a:t>
            </a:r>
            <a:r>
              <a:rPr lang="fr-FR" sz="1600" dirty="0">
                <a:solidFill>
                  <a:srgbClr val="0070C0"/>
                </a:solidFill>
              </a:rPr>
              <a:t>gérés par l’organisme sur </a:t>
            </a:r>
            <a:r>
              <a:rPr lang="fr-FR" sz="1600" dirty="0" smtClean="0">
                <a:solidFill>
                  <a:srgbClr val="0070C0"/>
                </a:solidFill>
              </a:rPr>
              <a:t>financement </a:t>
            </a:r>
            <a:r>
              <a:rPr lang="fr-FR" sz="1600" dirty="0">
                <a:solidFill>
                  <a:srgbClr val="0070C0"/>
                </a:solidFill>
              </a:rPr>
              <a:t>de l’État et qualifiés de « </a:t>
            </a:r>
            <a:r>
              <a:rPr lang="fr-FR" sz="1600" dirty="0" smtClean="0">
                <a:solidFill>
                  <a:srgbClr val="0070C0"/>
                </a:solidFill>
              </a:rPr>
              <a:t>transparents </a:t>
            </a:r>
            <a:r>
              <a:rPr lang="fr-FR" sz="1600" dirty="0">
                <a:solidFill>
                  <a:srgbClr val="0070C0"/>
                </a:solidFill>
              </a:rPr>
              <a:t>», </a:t>
            </a:r>
          </a:p>
          <a:p>
            <a:pPr marL="285750" indent="-285750" algn="just">
              <a:buFont typeface="Arial" panose="020B0604020202020204" pitchFamily="34" charset="0"/>
              <a:buChar char="•"/>
            </a:pPr>
            <a:r>
              <a:rPr lang="fr-FR" sz="1600" dirty="0">
                <a:solidFill>
                  <a:srgbClr val="0070C0"/>
                </a:solidFill>
              </a:rPr>
              <a:t>les conventions de mandat mises en œuvre par </a:t>
            </a:r>
            <a:r>
              <a:rPr lang="fr-FR" sz="1600" dirty="0" smtClean="0">
                <a:solidFill>
                  <a:srgbClr val="0070C0"/>
                </a:solidFill>
              </a:rPr>
              <a:t>l’organisme mandataire</a:t>
            </a:r>
          </a:p>
          <a:p>
            <a:pPr marL="285750" indent="-285750" algn="just">
              <a:buFont typeface="Arial" panose="020B0604020202020204" pitchFamily="34" charset="0"/>
              <a:buChar char="•"/>
            </a:pPr>
            <a:endParaRPr lang="fr-FR" sz="1600" dirty="0">
              <a:solidFill>
                <a:srgbClr val="0070C0"/>
              </a:solidFill>
            </a:endParaRPr>
          </a:p>
          <a:p>
            <a:pPr algn="just"/>
            <a:r>
              <a:rPr lang="fr-FR" sz="1600" dirty="0" smtClean="0">
                <a:solidFill>
                  <a:srgbClr val="002060"/>
                </a:solidFill>
              </a:rPr>
              <a:t>Si encaissements pour compte de tiers ≠ décaissements </a:t>
            </a:r>
            <a:r>
              <a:rPr lang="fr-FR" sz="1600" dirty="0">
                <a:solidFill>
                  <a:srgbClr val="002060"/>
                </a:solidFill>
              </a:rPr>
              <a:t>pour compte de </a:t>
            </a:r>
            <a:r>
              <a:rPr lang="fr-FR" sz="1600" dirty="0" smtClean="0">
                <a:solidFill>
                  <a:srgbClr val="002060"/>
                </a:solidFill>
              </a:rPr>
              <a:t>tiers, le solde :</a:t>
            </a:r>
          </a:p>
          <a:p>
            <a:pPr marL="285750" indent="-285750" algn="just">
              <a:buFontTx/>
              <a:buChar char="-"/>
            </a:pPr>
            <a:r>
              <a:rPr lang="fr-FR" sz="1600" dirty="0" smtClean="0">
                <a:solidFill>
                  <a:srgbClr val="002060"/>
                </a:solidFill>
              </a:rPr>
              <a:t>contribue </a:t>
            </a:r>
            <a:r>
              <a:rPr lang="fr-FR" sz="1600" dirty="0">
                <a:solidFill>
                  <a:srgbClr val="002060"/>
                </a:solidFill>
              </a:rPr>
              <a:t>à la variation </a:t>
            </a:r>
            <a:r>
              <a:rPr lang="fr-FR" sz="1600" dirty="0" smtClean="0">
                <a:solidFill>
                  <a:srgbClr val="002060"/>
                </a:solidFill>
              </a:rPr>
              <a:t>de trésorerie </a:t>
            </a:r>
            <a:r>
              <a:rPr lang="fr-FR" sz="1600" dirty="0">
                <a:solidFill>
                  <a:srgbClr val="002060"/>
                </a:solidFill>
              </a:rPr>
              <a:t>de </a:t>
            </a:r>
            <a:r>
              <a:rPr lang="fr-FR" sz="1600" dirty="0" smtClean="0">
                <a:solidFill>
                  <a:srgbClr val="002060"/>
                </a:solidFill>
              </a:rPr>
              <a:t>l’établissement</a:t>
            </a:r>
          </a:p>
          <a:p>
            <a:pPr marL="285750" indent="-285750" algn="just">
              <a:buFontTx/>
              <a:buChar char="-"/>
            </a:pPr>
            <a:r>
              <a:rPr lang="fr-FR" sz="1600" dirty="0" smtClean="0">
                <a:solidFill>
                  <a:srgbClr val="002060"/>
                </a:solidFill>
              </a:rPr>
              <a:t>doit figurer </a:t>
            </a:r>
            <a:r>
              <a:rPr lang="fr-FR" sz="1600" dirty="0">
                <a:solidFill>
                  <a:srgbClr val="002060"/>
                </a:solidFill>
              </a:rPr>
              <a:t>sur une ligne dédiée du tableau </a:t>
            </a:r>
            <a:r>
              <a:rPr lang="fr-FR" sz="1600" dirty="0" smtClean="0">
                <a:solidFill>
                  <a:srgbClr val="002060"/>
                </a:solidFill>
              </a:rPr>
              <a:t>d’équilibre financier </a:t>
            </a:r>
            <a:r>
              <a:rPr lang="fr-FR" sz="1600" dirty="0">
                <a:solidFill>
                  <a:srgbClr val="002060"/>
                </a:solidFill>
              </a:rPr>
              <a:t>(ligne « opérations au nom </a:t>
            </a:r>
            <a:r>
              <a:rPr lang="fr-FR" sz="1600" dirty="0" smtClean="0">
                <a:solidFill>
                  <a:srgbClr val="002060"/>
                </a:solidFill>
              </a:rPr>
              <a:t>et pour </a:t>
            </a:r>
            <a:r>
              <a:rPr lang="fr-FR" sz="1600" dirty="0">
                <a:solidFill>
                  <a:srgbClr val="002060"/>
                </a:solidFill>
              </a:rPr>
              <a:t>le compte de tiers » des colonnes « </a:t>
            </a:r>
            <a:r>
              <a:rPr lang="fr-FR" sz="1600" dirty="0" smtClean="0">
                <a:solidFill>
                  <a:srgbClr val="002060"/>
                </a:solidFill>
              </a:rPr>
              <a:t>financements </a:t>
            </a:r>
            <a:r>
              <a:rPr lang="fr-FR" sz="1600" dirty="0">
                <a:solidFill>
                  <a:srgbClr val="002060"/>
                </a:solidFill>
              </a:rPr>
              <a:t>» et « besoins » du tableau</a:t>
            </a:r>
            <a:r>
              <a:rPr lang="fr-FR" sz="1600" dirty="0" smtClean="0">
                <a:solidFill>
                  <a:srgbClr val="002060"/>
                </a:solidFill>
              </a:rPr>
              <a:t>). </a:t>
            </a:r>
            <a:endParaRPr lang="fr-FR" sz="1600" dirty="0">
              <a:solidFill>
                <a:srgbClr val="002060"/>
              </a:solidFill>
            </a:endParaRPr>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8750" y="0"/>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re 2"/>
          <p:cNvSpPr>
            <a:spLocks noGrp="1"/>
          </p:cNvSpPr>
          <p:nvPr>
            <p:ph type="title"/>
          </p:nvPr>
        </p:nvSpPr>
        <p:spPr>
          <a:xfrm>
            <a:off x="2195736" y="260648"/>
            <a:ext cx="6624736" cy="1143000"/>
          </a:xfrm>
        </p:spPr>
        <p:txBody>
          <a:bodyPr>
            <a:normAutofit/>
          </a:bodyPr>
          <a:lstStyle/>
          <a:p>
            <a:r>
              <a:rPr lang="fr-FR" b="1" dirty="0" smtClean="0"/>
              <a:t>III. Perspectives GBCP</a:t>
            </a:r>
            <a:br>
              <a:rPr lang="fr-FR" b="1" dirty="0" smtClean="0"/>
            </a:br>
            <a:r>
              <a:rPr lang="fr-FR" sz="2000" b="1" dirty="0" smtClean="0"/>
              <a:t>C. Opérations budgétaires – non budgétaires</a:t>
            </a:r>
            <a:endParaRPr lang="fr-FR" sz="2000" b="1" dirty="0"/>
          </a:p>
        </p:txBody>
      </p:sp>
    </p:spTree>
    <p:extLst>
      <p:ext uri="{BB962C8B-B14F-4D97-AF65-F5344CB8AC3E}">
        <p14:creationId xmlns:p14="http://schemas.microsoft.com/office/powerpoint/2010/main" val="2725260687"/>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9552" y="2029281"/>
            <a:ext cx="8273046" cy="4568071"/>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53</a:t>
            </a:fld>
            <a:endParaRPr lang="fr-FR" altLang="fr-FR"/>
          </a:p>
        </p:txBody>
      </p:sp>
      <p:sp>
        <p:nvSpPr>
          <p:cNvPr id="5" name="Rectangle 4"/>
          <p:cNvSpPr/>
          <p:nvPr/>
        </p:nvSpPr>
        <p:spPr>
          <a:xfrm>
            <a:off x="539552" y="2047659"/>
            <a:ext cx="8273046" cy="4801314"/>
          </a:xfrm>
          <a:prstGeom prst="rect">
            <a:avLst/>
          </a:prstGeom>
        </p:spPr>
        <p:txBody>
          <a:bodyPr wrap="square">
            <a:spAutoFit/>
          </a:bodyPr>
          <a:lstStyle/>
          <a:p>
            <a:pPr algn="ctr"/>
            <a:r>
              <a:rPr lang="fr-FR" sz="1600" b="1" dirty="0" smtClean="0">
                <a:solidFill>
                  <a:srgbClr val="C00000"/>
                </a:solidFill>
              </a:rPr>
              <a:t>ZOOM pour les établissements redevables de la TVA</a:t>
            </a:r>
          </a:p>
          <a:p>
            <a:pPr algn="just"/>
            <a:endParaRPr lang="fr-FR" sz="800" b="1" dirty="0">
              <a:solidFill>
                <a:srgbClr val="002060"/>
              </a:solidFill>
            </a:endParaRPr>
          </a:p>
          <a:p>
            <a:pPr algn="just"/>
            <a:r>
              <a:rPr lang="fr-FR" sz="1600" b="1" dirty="0" smtClean="0">
                <a:solidFill>
                  <a:srgbClr val="002060"/>
                </a:solidFill>
              </a:rPr>
              <a:t>Cadre </a:t>
            </a:r>
            <a:r>
              <a:rPr lang="fr-FR" sz="1600" b="1" dirty="0">
                <a:solidFill>
                  <a:srgbClr val="002060"/>
                </a:solidFill>
              </a:rPr>
              <a:t>budgétaire </a:t>
            </a:r>
            <a:r>
              <a:rPr lang="fr-FR" sz="1600" b="1" dirty="0" smtClean="0">
                <a:solidFill>
                  <a:srgbClr val="002060"/>
                </a:solidFill>
              </a:rPr>
              <a:t>actuel : </a:t>
            </a:r>
            <a:r>
              <a:rPr lang="fr-FR" sz="1600" dirty="0" smtClean="0">
                <a:solidFill>
                  <a:srgbClr val="002060"/>
                </a:solidFill>
              </a:rPr>
              <a:t>La </a:t>
            </a:r>
            <a:r>
              <a:rPr lang="fr-FR" sz="1600" dirty="0">
                <a:solidFill>
                  <a:srgbClr val="002060"/>
                </a:solidFill>
              </a:rPr>
              <a:t>TVA </a:t>
            </a:r>
            <a:r>
              <a:rPr lang="fr-FR" sz="1600" dirty="0" smtClean="0">
                <a:solidFill>
                  <a:srgbClr val="002060"/>
                </a:solidFill>
              </a:rPr>
              <a:t>est </a:t>
            </a:r>
            <a:r>
              <a:rPr lang="fr-FR" sz="1600" dirty="0">
                <a:solidFill>
                  <a:srgbClr val="002060"/>
                </a:solidFill>
              </a:rPr>
              <a:t>bien souvent peu prise en compte par </a:t>
            </a:r>
            <a:r>
              <a:rPr lang="fr-FR" sz="1600" dirty="0" smtClean="0">
                <a:solidFill>
                  <a:srgbClr val="002060"/>
                </a:solidFill>
              </a:rPr>
              <a:t>l’ordonnateur, </a:t>
            </a:r>
            <a:r>
              <a:rPr lang="fr-FR" sz="1600" dirty="0">
                <a:solidFill>
                  <a:srgbClr val="002060"/>
                </a:solidFill>
              </a:rPr>
              <a:t>dès lors qu’elle n’a pas </a:t>
            </a:r>
            <a:r>
              <a:rPr lang="fr-FR" sz="1600" dirty="0" smtClean="0">
                <a:solidFill>
                  <a:srgbClr val="002060"/>
                </a:solidFill>
              </a:rPr>
              <a:t>aujourd’hui d’impact </a:t>
            </a:r>
            <a:r>
              <a:rPr lang="fr-FR" sz="1600" dirty="0">
                <a:solidFill>
                  <a:srgbClr val="002060"/>
                </a:solidFill>
              </a:rPr>
              <a:t>budgétaire : elle ne génère que des flux de trésorerie retracés dans des comptes des classes 4 et 5, et est dès lors considérée comme l’affaire de </a:t>
            </a:r>
            <a:r>
              <a:rPr lang="fr-FR" sz="1600" dirty="0" smtClean="0">
                <a:solidFill>
                  <a:srgbClr val="002060"/>
                </a:solidFill>
              </a:rPr>
              <a:t>l’agent </a:t>
            </a:r>
            <a:r>
              <a:rPr lang="fr-FR" sz="1600" dirty="0">
                <a:solidFill>
                  <a:srgbClr val="002060"/>
                </a:solidFill>
              </a:rPr>
              <a:t>comptable</a:t>
            </a:r>
            <a:r>
              <a:rPr lang="fr-FR" sz="1600" dirty="0" smtClean="0">
                <a:solidFill>
                  <a:srgbClr val="002060"/>
                </a:solidFill>
              </a:rPr>
              <a:t>.</a:t>
            </a:r>
          </a:p>
          <a:p>
            <a:pPr algn="just"/>
            <a:endParaRPr lang="fr-FR" sz="700" dirty="0">
              <a:solidFill>
                <a:srgbClr val="002060"/>
              </a:solidFill>
            </a:endParaRPr>
          </a:p>
          <a:p>
            <a:pPr algn="just"/>
            <a:r>
              <a:rPr lang="fr-FR" sz="1600" b="1" dirty="0">
                <a:solidFill>
                  <a:srgbClr val="002060"/>
                </a:solidFill>
              </a:rPr>
              <a:t>Dans le </a:t>
            </a:r>
            <a:r>
              <a:rPr lang="fr-FR" sz="1600" b="1" dirty="0" smtClean="0">
                <a:solidFill>
                  <a:srgbClr val="002060"/>
                </a:solidFill>
              </a:rPr>
              <a:t>cadre </a:t>
            </a:r>
            <a:r>
              <a:rPr lang="fr-FR" sz="1600" b="1" dirty="0">
                <a:solidFill>
                  <a:srgbClr val="002060"/>
                </a:solidFill>
              </a:rPr>
              <a:t>budgétaire </a:t>
            </a:r>
            <a:r>
              <a:rPr lang="fr-FR" sz="1600" b="1" dirty="0" smtClean="0">
                <a:solidFill>
                  <a:srgbClr val="002060"/>
                </a:solidFill>
              </a:rPr>
              <a:t>GBCP :</a:t>
            </a:r>
          </a:p>
          <a:p>
            <a:pPr marL="285750" indent="-285750" algn="just">
              <a:buFont typeface="Arial" panose="020B0604020202020204" pitchFamily="34" charset="0"/>
              <a:buChar char="•"/>
            </a:pPr>
            <a:r>
              <a:rPr lang="fr-FR" sz="1600" dirty="0" smtClean="0">
                <a:solidFill>
                  <a:srgbClr val="002060"/>
                </a:solidFill>
              </a:rPr>
              <a:t>Les </a:t>
            </a:r>
            <a:r>
              <a:rPr lang="fr-FR" sz="1600" dirty="0">
                <a:solidFill>
                  <a:srgbClr val="002060"/>
                </a:solidFill>
              </a:rPr>
              <a:t>flux de trésorerie générés par la TVA contribuent à alimenter le tableau d’équilibre </a:t>
            </a:r>
            <a:r>
              <a:rPr lang="fr-FR" sz="1600" dirty="0" smtClean="0">
                <a:solidFill>
                  <a:srgbClr val="002060"/>
                </a:solidFill>
              </a:rPr>
              <a:t>financier, </a:t>
            </a:r>
            <a:r>
              <a:rPr lang="fr-FR" sz="1600" dirty="0">
                <a:solidFill>
                  <a:srgbClr val="002060"/>
                </a:solidFill>
              </a:rPr>
              <a:t>au sein des opérations pour compte de tiers : ces flux revêtent donc une importance particulière, notamment lorsque leur montant est élevé, et doivent être pris en considération par le conseil d’administration (qui vote le budget) et l’ordonnateur (qui l’exécute</a:t>
            </a:r>
            <a:r>
              <a:rPr lang="fr-FR" sz="1600" dirty="0" smtClean="0">
                <a:solidFill>
                  <a:srgbClr val="002060"/>
                </a:solidFill>
              </a:rPr>
              <a:t>).</a:t>
            </a:r>
          </a:p>
          <a:p>
            <a:pPr marL="285750" indent="-285750" algn="just">
              <a:buFont typeface="Arial" panose="020B0604020202020204" pitchFamily="34" charset="0"/>
              <a:buChar char="•"/>
            </a:pPr>
            <a:endParaRPr lang="fr-FR" sz="800" dirty="0" smtClean="0">
              <a:solidFill>
                <a:srgbClr val="002060"/>
              </a:solidFill>
            </a:endParaRPr>
          </a:p>
          <a:p>
            <a:pPr marL="285750" indent="-285750" algn="just">
              <a:buFont typeface="Arial" panose="020B0604020202020204" pitchFamily="34" charset="0"/>
              <a:buChar char="•"/>
            </a:pPr>
            <a:r>
              <a:rPr lang="fr-FR" sz="1600" dirty="0" smtClean="0">
                <a:solidFill>
                  <a:srgbClr val="002060"/>
                </a:solidFill>
              </a:rPr>
              <a:t>En </a:t>
            </a:r>
            <a:r>
              <a:rPr lang="fr-FR" sz="1600" dirty="0">
                <a:solidFill>
                  <a:srgbClr val="002060"/>
                </a:solidFill>
              </a:rPr>
              <a:t>particulier, en cas de nécessité de mobiliser de la trésorerie disponible pour couvrir un solde négatif d’exécution budgétaire, il peut être recommandé de déposer mensuellement des demandes de remboursement, afin de favoriser l’encaissement rapide et régulier des crédits de TVA</a:t>
            </a:r>
            <a:r>
              <a:rPr lang="fr-FR" sz="1600" dirty="0" smtClean="0">
                <a:solidFill>
                  <a:srgbClr val="002060"/>
                </a:solidFill>
              </a:rPr>
              <a:t>.</a:t>
            </a:r>
          </a:p>
          <a:p>
            <a:pPr algn="just"/>
            <a:endParaRPr lang="fr-FR" sz="700" dirty="0">
              <a:solidFill>
                <a:srgbClr val="002060"/>
              </a:solidFill>
            </a:endParaRPr>
          </a:p>
          <a:p>
            <a:pPr algn="just"/>
            <a:r>
              <a:rPr lang="fr-FR" sz="1400" dirty="0" smtClean="0">
                <a:solidFill>
                  <a:srgbClr val="0070C0"/>
                </a:solidFill>
              </a:rPr>
              <a:t>NB : </a:t>
            </a:r>
            <a:r>
              <a:rPr lang="fr-FR" sz="1400" dirty="0">
                <a:solidFill>
                  <a:srgbClr val="0070C0"/>
                </a:solidFill>
              </a:rPr>
              <a:t>Hormis pour les universités scientifiques, les enjeux sont moindres pour les </a:t>
            </a:r>
            <a:r>
              <a:rPr lang="fr-FR" sz="1400" dirty="0" smtClean="0">
                <a:solidFill>
                  <a:srgbClr val="0070C0"/>
                </a:solidFill>
              </a:rPr>
              <a:t>autres EPSCP </a:t>
            </a:r>
            <a:r>
              <a:rPr lang="fr-FR" sz="1400" dirty="0">
                <a:solidFill>
                  <a:srgbClr val="0070C0"/>
                </a:solidFill>
              </a:rPr>
              <a:t>qui ne sont soumis à la TVA que partiellement (activité d’enseignement exonérée).</a:t>
            </a:r>
          </a:p>
          <a:p>
            <a:pPr algn="just"/>
            <a:endParaRPr lang="fr-FR" sz="1600" dirty="0">
              <a:solidFill>
                <a:srgbClr val="002060"/>
              </a:solidFill>
            </a:endParaRPr>
          </a:p>
        </p:txBody>
      </p:sp>
      <p:sp>
        <p:nvSpPr>
          <p:cNvPr id="3" name="Rectangle 1"/>
          <p:cNvSpPr>
            <a:spLocks noChangeArrowheads="1"/>
          </p:cNvSpPr>
          <p:nvPr/>
        </p:nvSpPr>
        <p:spPr bwMode="auto">
          <a:xfrm>
            <a:off x="3582988" y="2276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03812" y="0"/>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itre 9"/>
          <p:cNvSpPr>
            <a:spLocks noGrp="1"/>
          </p:cNvSpPr>
          <p:nvPr>
            <p:ph type="title"/>
          </p:nvPr>
        </p:nvSpPr>
        <p:spPr/>
        <p:txBody>
          <a:bodyPr/>
          <a:lstStyle/>
          <a:p>
            <a:endParaRPr lang="fr-FR"/>
          </a:p>
        </p:txBody>
      </p:sp>
      <p:sp>
        <p:nvSpPr>
          <p:cNvPr id="12" name="Titre 2"/>
          <p:cNvSpPr txBox="1">
            <a:spLocks/>
          </p:cNvSpPr>
          <p:nvPr/>
        </p:nvSpPr>
        <p:spPr>
          <a:xfrm>
            <a:off x="2195736" y="260648"/>
            <a:ext cx="6624736"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smtClean="0"/>
              <a:t>III. Perspectives GBCP</a:t>
            </a:r>
            <a:br>
              <a:rPr lang="fr-FR" b="1" smtClean="0"/>
            </a:br>
            <a:r>
              <a:rPr lang="fr-FR" sz="2000" b="1" smtClean="0"/>
              <a:t>C. Opérations budgétaires – non budgétaires</a:t>
            </a:r>
            <a:endParaRPr lang="fr-FR" sz="2000" b="1" dirty="0"/>
          </a:p>
        </p:txBody>
      </p:sp>
    </p:spTree>
    <p:extLst>
      <p:ext uri="{BB962C8B-B14F-4D97-AF65-F5344CB8AC3E}">
        <p14:creationId xmlns:p14="http://schemas.microsoft.com/office/powerpoint/2010/main" val="2701274646"/>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54</a:t>
            </a:fld>
            <a:endParaRPr lang="fr-FR" altLang="fr-FR"/>
          </a:p>
        </p:txBody>
      </p:sp>
      <p:sp>
        <p:nvSpPr>
          <p:cNvPr id="3" name="Rectangle 1"/>
          <p:cNvSpPr>
            <a:spLocks noChangeArrowheads="1"/>
          </p:cNvSpPr>
          <p:nvPr/>
        </p:nvSpPr>
        <p:spPr bwMode="auto">
          <a:xfrm>
            <a:off x="3582988" y="2276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1"/>
          <p:cNvSpPr/>
          <p:nvPr/>
        </p:nvSpPr>
        <p:spPr>
          <a:xfrm>
            <a:off x="179512" y="1916832"/>
            <a:ext cx="8784976" cy="3970318"/>
          </a:xfrm>
          <a:prstGeom prst="rect">
            <a:avLst/>
          </a:prstGeom>
        </p:spPr>
        <p:txBody>
          <a:bodyPr wrap="square">
            <a:spAutoFit/>
          </a:bodyPr>
          <a:lstStyle/>
          <a:p>
            <a:pPr algn="just"/>
            <a:r>
              <a:rPr lang="fr-FR" b="1" dirty="0" smtClean="0">
                <a:solidFill>
                  <a:srgbClr val="002060"/>
                </a:solidFill>
              </a:rPr>
              <a:t>2</a:t>
            </a:r>
            <a:r>
              <a:rPr lang="fr-FR" b="1" dirty="0">
                <a:solidFill>
                  <a:srgbClr val="002060"/>
                </a:solidFill>
              </a:rPr>
              <a:t>. Les opérations budgétaires </a:t>
            </a:r>
            <a:r>
              <a:rPr lang="fr-FR" b="1" dirty="0" smtClean="0">
                <a:solidFill>
                  <a:srgbClr val="002060"/>
                </a:solidFill>
              </a:rPr>
              <a:t>comptabilisées en compte de tiers et gérées </a:t>
            </a:r>
            <a:r>
              <a:rPr lang="fr-FR" b="1" dirty="0">
                <a:solidFill>
                  <a:srgbClr val="002060"/>
                </a:solidFill>
              </a:rPr>
              <a:t>par </a:t>
            </a:r>
            <a:r>
              <a:rPr lang="fr-FR" b="1" dirty="0" smtClean="0">
                <a:solidFill>
                  <a:srgbClr val="002060"/>
                </a:solidFill>
              </a:rPr>
              <a:t>l’organisme </a:t>
            </a:r>
            <a:r>
              <a:rPr lang="fr-FR" b="1" dirty="0">
                <a:solidFill>
                  <a:srgbClr val="002060"/>
                </a:solidFill>
              </a:rPr>
              <a:t>pour son compte propre </a:t>
            </a:r>
            <a:endParaRPr lang="fr-FR" b="1" dirty="0" smtClean="0">
              <a:solidFill>
                <a:srgbClr val="002060"/>
              </a:solidFill>
            </a:endParaRPr>
          </a:p>
          <a:p>
            <a:pPr algn="just"/>
            <a:endParaRPr lang="fr-FR" b="1" dirty="0" smtClean="0">
              <a:solidFill>
                <a:srgbClr val="002060"/>
              </a:solidFill>
            </a:endParaRPr>
          </a:p>
          <a:p>
            <a:pPr algn="just"/>
            <a:r>
              <a:rPr lang="fr-FR" dirty="0" smtClean="0">
                <a:solidFill>
                  <a:srgbClr val="002060"/>
                </a:solidFill>
              </a:rPr>
              <a:t>Contrepartie </a:t>
            </a:r>
            <a:r>
              <a:rPr lang="fr-FR" dirty="0">
                <a:solidFill>
                  <a:srgbClr val="002060"/>
                </a:solidFill>
              </a:rPr>
              <a:t>des comptes de </a:t>
            </a:r>
            <a:r>
              <a:rPr lang="fr-FR" dirty="0" smtClean="0">
                <a:solidFill>
                  <a:srgbClr val="002060"/>
                </a:solidFill>
              </a:rPr>
              <a:t>charges </a:t>
            </a:r>
            <a:r>
              <a:rPr lang="fr-FR" dirty="0">
                <a:solidFill>
                  <a:srgbClr val="002060"/>
                </a:solidFill>
              </a:rPr>
              <a:t>et produits ou d’immobilisations qui </a:t>
            </a:r>
            <a:r>
              <a:rPr lang="fr-FR" dirty="0" smtClean="0">
                <a:solidFill>
                  <a:srgbClr val="002060"/>
                </a:solidFill>
              </a:rPr>
              <a:t>vont </a:t>
            </a:r>
            <a:r>
              <a:rPr lang="fr-FR" dirty="0">
                <a:solidFill>
                  <a:srgbClr val="002060"/>
                </a:solidFill>
              </a:rPr>
              <a:t>impacter le résultat ou l’actif de </a:t>
            </a:r>
            <a:r>
              <a:rPr lang="fr-FR" dirty="0" smtClean="0">
                <a:solidFill>
                  <a:srgbClr val="002060"/>
                </a:solidFill>
              </a:rPr>
              <a:t>l’organisme : </a:t>
            </a:r>
          </a:p>
          <a:p>
            <a:pPr marL="285750" indent="-285750" algn="just">
              <a:buFontTx/>
              <a:buChar char="-"/>
            </a:pPr>
            <a:r>
              <a:rPr lang="fr-FR" dirty="0">
                <a:solidFill>
                  <a:srgbClr val="0070C0"/>
                </a:solidFill>
              </a:rPr>
              <a:t>C</a:t>
            </a:r>
            <a:r>
              <a:rPr lang="fr-FR" dirty="0" smtClean="0">
                <a:solidFill>
                  <a:srgbClr val="0070C0"/>
                </a:solidFill>
              </a:rPr>
              <a:t>ette </a:t>
            </a:r>
            <a:r>
              <a:rPr lang="fr-FR" dirty="0">
                <a:solidFill>
                  <a:srgbClr val="0070C0"/>
                </a:solidFill>
              </a:rPr>
              <a:t>catégorie </a:t>
            </a:r>
            <a:r>
              <a:rPr lang="fr-FR" dirty="0" smtClean="0">
                <a:solidFill>
                  <a:srgbClr val="0070C0"/>
                </a:solidFill>
              </a:rPr>
              <a:t>d’opérations est </a:t>
            </a:r>
            <a:r>
              <a:rPr lang="fr-FR" dirty="0">
                <a:solidFill>
                  <a:srgbClr val="0070C0"/>
                </a:solidFill>
              </a:rPr>
              <a:t>budgétaire </a:t>
            </a:r>
            <a:r>
              <a:rPr lang="fr-FR" dirty="0" smtClean="0">
                <a:solidFill>
                  <a:srgbClr val="0070C0"/>
                </a:solidFill>
              </a:rPr>
              <a:t>quand elle intervient </a:t>
            </a:r>
            <a:r>
              <a:rPr lang="fr-FR" dirty="0">
                <a:solidFill>
                  <a:srgbClr val="0070C0"/>
                </a:solidFill>
              </a:rPr>
              <a:t>en </a:t>
            </a:r>
            <a:r>
              <a:rPr lang="fr-FR" dirty="0" smtClean="0">
                <a:solidFill>
                  <a:srgbClr val="0070C0"/>
                </a:solidFill>
              </a:rPr>
              <a:t>contrepartie </a:t>
            </a:r>
            <a:r>
              <a:rPr lang="fr-FR" dirty="0">
                <a:solidFill>
                  <a:srgbClr val="0070C0"/>
                </a:solidFill>
              </a:rPr>
              <a:t>d’un mouvement des disponibilités de </a:t>
            </a:r>
            <a:r>
              <a:rPr lang="fr-FR" dirty="0" smtClean="0">
                <a:solidFill>
                  <a:srgbClr val="0070C0"/>
                </a:solidFill>
              </a:rPr>
              <a:t>l’organisme (cl 5). </a:t>
            </a:r>
          </a:p>
          <a:p>
            <a:pPr marL="285750" indent="-285750" algn="just">
              <a:buFontTx/>
              <a:buChar char="-"/>
            </a:pPr>
            <a:r>
              <a:rPr lang="fr-FR" dirty="0" smtClean="0">
                <a:solidFill>
                  <a:srgbClr val="0070C0"/>
                </a:solidFill>
              </a:rPr>
              <a:t>Elle donnera lieu </a:t>
            </a:r>
            <a:r>
              <a:rPr lang="fr-FR" dirty="0">
                <a:solidFill>
                  <a:srgbClr val="0070C0"/>
                </a:solidFill>
              </a:rPr>
              <a:t>à la </a:t>
            </a:r>
            <a:r>
              <a:rPr lang="fr-FR" dirty="0" smtClean="0">
                <a:solidFill>
                  <a:srgbClr val="0070C0"/>
                </a:solidFill>
              </a:rPr>
              <a:t>consommation </a:t>
            </a:r>
            <a:r>
              <a:rPr lang="fr-FR" dirty="0">
                <a:solidFill>
                  <a:srgbClr val="0070C0"/>
                </a:solidFill>
              </a:rPr>
              <a:t>de crédits de paiement en </a:t>
            </a:r>
            <a:r>
              <a:rPr lang="fr-FR" dirty="0" smtClean="0">
                <a:solidFill>
                  <a:srgbClr val="0070C0"/>
                </a:solidFill>
              </a:rPr>
              <a:t>comptabilité budgétaire</a:t>
            </a:r>
            <a:r>
              <a:rPr lang="fr-FR" dirty="0">
                <a:solidFill>
                  <a:srgbClr val="0070C0"/>
                </a:solidFill>
              </a:rPr>
              <a:t>. </a:t>
            </a:r>
            <a:endParaRPr lang="fr-FR" dirty="0" smtClean="0">
              <a:solidFill>
                <a:srgbClr val="0070C0"/>
              </a:solidFill>
            </a:endParaRPr>
          </a:p>
          <a:p>
            <a:pPr marL="285750" indent="-285750" algn="just">
              <a:buFontTx/>
              <a:buChar char="-"/>
            </a:pPr>
            <a:endParaRPr lang="fr-FR" dirty="0">
              <a:solidFill>
                <a:srgbClr val="0070C0"/>
              </a:solidFill>
            </a:endParaRPr>
          </a:p>
          <a:p>
            <a:pPr algn="just"/>
            <a:r>
              <a:rPr lang="fr-FR" dirty="0">
                <a:solidFill>
                  <a:srgbClr val="002060"/>
                </a:solidFill>
              </a:rPr>
              <a:t>Ces opérations sont portées au tableau </a:t>
            </a:r>
            <a:r>
              <a:rPr lang="fr-FR" dirty="0" smtClean="0">
                <a:solidFill>
                  <a:srgbClr val="002060"/>
                </a:solidFill>
              </a:rPr>
              <a:t>GBCP du </a:t>
            </a:r>
            <a:r>
              <a:rPr lang="fr-FR" dirty="0">
                <a:solidFill>
                  <a:srgbClr val="002060"/>
                </a:solidFill>
              </a:rPr>
              <a:t>solde </a:t>
            </a:r>
            <a:r>
              <a:rPr lang="fr-FR" dirty="0" smtClean="0">
                <a:solidFill>
                  <a:srgbClr val="002060"/>
                </a:solidFill>
              </a:rPr>
              <a:t>budgétaire</a:t>
            </a:r>
            <a:r>
              <a:rPr lang="fr-FR" dirty="0">
                <a:solidFill>
                  <a:srgbClr val="002060"/>
                </a:solidFill>
              </a:rPr>
              <a:t> </a:t>
            </a:r>
            <a:r>
              <a:rPr lang="fr-FR" dirty="0" smtClean="0">
                <a:solidFill>
                  <a:srgbClr val="002060"/>
                </a:solidFill>
              </a:rPr>
              <a:t>: </a:t>
            </a:r>
          </a:p>
          <a:p>
            <a:pPr marL="285750" indent="-285750" algn="just">
              <a:buFontTx/>
              <a:buChar char="-"/>
            </a:pPr>
            <a:r>
              <a:rPr lang="fr-FR" dirty="0" smtClean="0">
                <a:solidFill>
                  <a:srgbClr val="0070C0"/>
                </a:solidFill>
              </a:rPr>
              <a:t>En </a:t>
            </a:r>
            <a:r>
              <a:rPr lang="fr-FR" dirty="0">
                <a:solidFill>
                  <a:srgbClr val="0070C0"/>
                </a:solidFill>
              </a:rPr>
              <a:t>dépenses, elles </a:t>
            </a:r>
            <a:r>
              <a:rPr lang="fr-FR" dirty="0" smtClean="0">
                <a:solidFill>
                  <a:srgbClr val="0070C0"/>
                </a:solidFill>
              </a:rPr>
              <a:t>sont </a:t>
            </a:r>
            <a:r>
              <a:rPr lang="fr-FR" dirty="0">
                <a:solidFill>
                  <a:srgbClr val="0070C0"/>
                </a:solidFill>
              </a:rPr>
              <a:t>réparties entre </a:t>
            </a:r>
            <a:r>
              <a:rPr lang="fr-FR" dirty="0" smtClean="0">
                <a:solidFill>
                  <a:srgbClr val="0070C0"/>
                </a:solidFill>
              </a:rPr>
              <a:t>les enveloppes </a:t>
            </a:r>
            <a:r>
              <a:rPr lang="fr-FR" dirty="0">
                <a:solidFill>
                  <a:srgbClr val="0070C0"/>
                </a:solidFill>
              </a:rPr>
              <a:t>limitatives </a:t>
            </a:r>
            <a:r>
              <a:rPr lang="fr-FR" dirty="0" smtClean="0">
                <a:solidFill>
                  <a:srgbClr val="0070C0"/>
                </a:solidFill>
              </a:rPr>
              <a:t>(personnel</a:t>
            </a:r>
            <a:r>
              <a:rPr lang="fr-FR" dirty="0">
                <a:solidFill>
                  <a:srgbClr val="0070C0"/>
                </a:solidFill>
              </a:rPr>
              <a:t>, </a:t>
            </a:r>
            <a:r>
              <a:rPr lang="fr-FR" dirty="0" smtClean="0">
                <a:solidFill>
                  <a:srgbClr val="0070C0"/>
                </a:solidFill>
              </a:rPr>
              <a:t>fonctionnement et intervention, investissement). </a:t>
            </a:r>
          </a:p>
          <a:p>
            <a:pPr marL="285750" indent="-285750" algn="just">
              <a:buFontTx/>
              <a:buChar char="-"/>
            </a:pPr>
            <a:r>
              <a:rPr lang="fr-FR" dirty="0" smtClean="0">
                <a:solidFill>
                  <a:srgbClr val="0070C0"/>
                </a:solidFill>
              </a:rPr>
              <a:t>En </a:t>
            </a:r>
            <a:r>
              <a:rPr lang="fr-FR" dirty="0">
                <a:solidFill>
                  <a:srgbClr val="0070C0"/>
                </a:solidFill>
              </a:rPr>
              <a:t>recettes, elles sont réparties </a:t>
            </a:r>
            <a:r>
              <a:rPr lang="fr-FR" dirty="0" smtClean="0">
                <a:solidFill>
                  <a:srgbClr val="0070C0"/>
                </a:solidFill>
              </a:rPr>
              <a:t>entre </a:t>
            </a:r>
            <a:r>
              <a:rPr lang="fr-FR" dirty="0">
                <a:solidFill>
                  <a:srgbClr val="0070C0"/>
                </a:solidFill>
              </a:rPr>
              <a:t>recettes fléchées et recettes globalisées. </a:t>
            </a:r>
            <a:endParaRPr lang="fr-FR" dirty="0" smtClean="0">
              <a:solidFill>
                <a:srgbClr val="0070C0"/>
              </a:solidFill>
            </a:endParaRPr>
          </a:p>
          <a:p>
            <a:pPr marL="285750" indent="-285750" algn="just">
              <a:buFontTx/>
              <a:buChar char="-"/>
            </a:pPr>
            <a:endParaRPr lang="fr-FR" dirty="0">
              <a:solidFill>
                <a:srgbClr val="0070C0"/>
              </a:solidFill>
            </a:endParaRP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3919" y="0"/>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re 5"/>
          <p:cNvSpPr>
            <a:spLocks noGrp="1"/>
          </p:cNvSpPr>
          <p:nvPr>
            <p:ph type="title"/>
          </p:nvPr>
        </p:nvSpPr>
        <p:spPr/>
        <p:txBody>
          <a:bodyPr/>
          <a:lstStyle/>
          <a:p>
            <a:endParaRPr lang="fr-FR"/>
          </a:p>
        </p:txBody>
      </p:sp>
      <p:sp>
        <p:nvSpPr>
          <p:cNvPr id="10" name="Titre 2"/>
          <p:cNvSpPr txBox="1">
            <a:spLocks/>
          </p:cNvSpPr>
          <p:nvPr/>
        </p:nvSpPr>
        <p:spPr>
          <a:xfrm>
            <a:off x="2195736" y="260648"/>
            <a:ext cx="6624736"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smtClean="0"/>
              <a:t>III. Perspectives GBCP</a:t>
            </a:r>
            <a:br>
              <a:rPr lang="fr-FR" b="1" smtClean="0"/>
            </a:br>
            <a:r>
              <a:rPr lang="fr-FR" sz="2000" b="1" smtClean="0"/>
              <a:t>C. Opérations budgétaires – non budgétaires</a:t>
            </a:r>
            <a:endParaRPr lang="fr-FR" sz="2000" b="1" dirty="0"/>
          </a:p>
        </p:txBody>
      </p:sp>
    </p:spTree>
    <p:extLst>
      <p:ext uri="{BB962C8B-B14F-4D97-AF65-F5344CB8AC3E}">
        <p14:creationId xmlns:p14="http://schemas.microsoft.com/office/powerpoint/2010/main" val="2807698642"/>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55</a:t>
            </a:fld>
            <a:endParaRPr lang="fr-FR" altLang="fr-FR"/>
          </a:p>
        </p:txBody>
      </p:sp>
      <p:sp>
        <p:nvSpPr>
          <p:cNvPr id="3" name="Rectangle 1"/>
          <p:cNvSpPr>
            <a:spLocks noChangeArrowheads="1"/>
          </p:cNvSpPr>
          <p:nvPr/>
        </p:nvSpPr>
        <p:spPr bwMode="auto">
          <a:xfrm>
            <a:off x="3582988" y="2276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1"/>
          <p:cNvSpPr/>
          <p:nvPr/>
        </p:nvSpPr>
        <p:spPr>
          <a:xfrm>
            <a:off x="179512" y="1844824"/>
            <a:ext cx="8784976" cy="4278094"/>
          </a:xfrm>
          <a:prstGeom prst="rect">
            <a:avLst/>
          </a:prstGeom>
        </p:spPr>
        <p:txBody>
          <a:bodyPr wrap="square">
            <a:spAutoFit/>
          </a:bodyPr>
          <a:lstStyle/>
          <a:p>
            <a:pPr algn="just"/>
            <a:r>
              <a:rPr lang="fr-FR" b="1" dirty="0" smtClean="0">
                <a:solidFill>
                  <a:srgbClr val="002060"/>
                </a:solidFill>
              </a:rPr>
              <a:t>3</a:t>
            </a:r>
            <a:r>
              <a:rPr lang="fr-FR" b="1" dirty="0">
                <a:solidFill>
                  <a:srgbClr val="002060"/>
                </a:solidFill>
              </a:rPr>
              <a:t>. Les opérations non budgétaires gérées par </a:t>
            </a:r>
            <a:r>
              <a:rPr lang="fr-FR" b="1" dirty="0" smtClean="0">
                <a:solidFill>
                  <a:srgbClr val="002060"/>
                </a:solidFill>
              </a:rPr>
              <a:t>l’organisme </a:t>
            </a:r>
            <a:r>
              <a:rPr lang="fr-FR" b="1" dirty="0">
                <a:solidFill>
                  <a:srgbClr val="002060"/>
                </a:solidFill>
              </a:rPr>
              <a:t>pour son compte propre </a:t>
            </a:r>
            <a:endParaRPr lang="fr-FR" b="1" dirty="0" smtClean="0">
              <a:solidFill>
                <a:srgbClr val="002060"/>
              </a:solidFill>
            </a:endParaRPr>
          </a:p>
          <a:p>
            <a:pPr algn="just"/>
            <a:endParaRPr lang="fr-FR" sz="800" b="1" dirty="0">
              <a:solidFill>
                <a:srgbClr val="002060"/>
              </a:solidFill>
            </a:endParaRPr>
          </a:p>
          <a:p>
            <a:pPr marL="285750" indent="-285750" algn="just">
              <a:buFontTx/>
              <a:buChar char="-"/>
            </a:pPr>
            <a:r>
              <a:rPr lang="fr-FR" dirty="0" smtClean="0">
                <a:solidFill>
                  <a:srgbClr val="002060"/>
                </a:solidFill>
              </a:rPr>
              <a:t>Encaissement ou décaissement de fonds</a:t>
            </a:r>
          </a:p>
          <a:p>
            <a:pPr marL="285750" indent="-285750" algn="just">
              <a:buFontTx/>
              <a:buChar char="-"/>
            </a:pPr>
            <a:r>
              <a:rPr lang="fr-FR" dirty="0" smtClean="0">
                <a:solidFill>
                  <a:srgbClr val="002060"/>
                </a:solidFill>
              </a:rPr>
              <a:t>Hors opérations budgétaires </a:t>
            </a:r>
          </a:p>
          <a:p>
            <a:pPr marL="285750" indent="-285750" algn="just">
              <a:buFontTx/>
              <a:buChar char="-"/>
            </a:pPr>
            <a:r>
              <a:rPr lang="fr-FR" dirty="0" smtClean="0">
                <a:solidFill>
                  <a:srgbClr val="002060"/>
                </a:solidFill>
              </a:rPr>
              <a:t>Hors opérations </a:t>
            </a:r>
            <a:r>
              <a:rPr lang="fr-FR" dirty="0">
                <a:solidFill>
                  <a:srgbClr val="002060"/>
                </a:solidFill>
              </a:rPr>
              <a:t>au nom et pour le </a:t>
            </a:r>
            <a:r>
              <a:rPr lang="fr-FR" dirty="0" smtClean="0">
                <a:solidFill>
                  <a:srgbClr val="002060"/>
                </a:solidFill>
              </a:rPr>
              <a:t>compte </a:t>
            </a:r>
            <a:r>
              <a:rPr lang="fr-FR" dirty="0">
                <a:solidFill>
                  <a:srgbClr val="002060"/>
                </a:solidFill>
              </a:rPr>
              <a:t>de tiers</a:t>
            </a:r>
            <a:r>
              <a:rPr lang="fr-FR" dirty="0" smtClean="0">
                <a:solidFill>
                  <a:srgbClr val="002060"/>
                </a:solidFill>
              </a:rPr>
              <a:t>. </a:t>
            </a:r>
            <a:endParaRPr lang="fr-FR" dirty="0">
              <a:solidFill>
                <a:srgbClr val="002060"/>
              </a:solidFill>
            </a:endParaRPr>
          </a:p>
          <a:p>
            <a:pPr algn="just"/>
            <a:endParaRPr lang="fr-FR" sz="800" dirty="0" smtClean="0">
              <a:solidFill>
                <a:srgbClr val="002060"/>
              </a:solidFill>
            </a:endParaRPr>
          </a:p>
          <a:p>
            <a:pPr algn="just"/>
            <a:r>
              <a:rPr lang="fr-FR" dirty="0" smtClean="0">
                <a:solidFill>
                  <a:srgbClr val="002060"/>
                </a:solidFill>
              </a:rPr>
              <a:t>Ces opérations :</a:t>
            </a:r>
          </a:p>
          <a:p>
            <a:pPr marL="285750" indent="-285750" algn="just">
              <a:buFontTx/>
              <a:buChar char="-"/>
            </a:pPr>
            <a:r>
              <a:rPr lang="fr-FR" dirty="0" smtClean="0">
                <a:solidFill>
                  <a:srgbClr val="002060"/>
                </a:solidFill>
              </a:rPr>
              <a:t>sont exclues </a:t>
            </a:r>
            <a:r>
              <a:rPr lang="fr-FR" dirty="0">
                <a:solidFill>
                  <a:srgbClr val="002060"/>
                </a:solidFill>
              </a:rPr>
              <a:t>du </a:t>
            </a:r>
            <a:r>
              <a:rPr lang="fr-FR" dirty="0" smtClean="0">
                <a:solidFill>
                  <a:srgbClr val="002060"/>
                </a:solidFill>
              </a:rPr>
              <a:t>tableau du solde budgétaire</a:t>
            </a:r>
          </a:p>
          <a:p>
            <a:pPr marL="285750" indent="-285750" algn="just">
              <a:buFontTx/>
              <a:buChar char="-"/>
            </a:pPr>
            <a:r>
              <a:rPr lang="fr-FR" dirty="0" smtClean="0">
                <a:solidFill>
                  <a:srgbClr val="002060"/>
                </a:solidFill>
              </a:rPr>
              <a:t>figurent </a:t>
            </a:r>
            <a:r>
              <a:rPr lang="fr-FR" dirty="0">
                <a:solidFill>
                  <a:srgbClr val="002060"/>
                </a:solidFill>
              </a:rPr>
              <a:t>dans une ligne dédiée du </a:t>
            </a:r>
            <a:r>
              <a:rPr lang="fr-FR" dirty="0" smtClean="0">
                <a:solidFill>
                  <a:srgbClr val="002060"/>
                </a:solidFill>
              </a:rPr>
              <a:t>tableau d’équilibre financier « </a:t>
            </a:r>
            <a:r>
              <a:rPr lang="fr-FR" dirty="0">
                <a:solidFill>
                  <a:srgbClr val="002060"/>
                </a:solidFill>
              </a:rPr>
              <a:t>autres encaissements sur comptes de tiers » et « </a:t>
            </a:r>
            <a:r>
              <a:rPr lang="fr-FR" dirty="0" smtClean="0">
                <a:solidFill>
                  <a:srgbClr val="002060"/>
                </a:solidFill>
              </a:rPr>
              <a:t>autres </a:t>
            </a:r>
            <a:r>
              <a:rPr lang="fr-FR" dirty="0">
                <a:solidFill>
                  <a:srgbClr val="002060"/>
                </a:solidFill>
              </a:rPr>
              <a:t>décaissements sur comptes de </a:t>
            </a:r>
            <a:r>
              <a:rPr lang="fr-FR" dirty="0" smtClean="0">
                <a:solidFill>
                  <a:srgbClr val="002060"/>
                </a:solidFill>
              </a:rPr>
              <a:t>tiers »</a:t>
            </a:r>
            <a:endParaRPr lang="fr-FR" sz="800" dirty="0" smtClean="0">
              <a:solidFill>
                <a:srgbClr val="0070C0"/>
              </a:solidFill>
            </a:endParaRPr>
          </a:p>
          <a:p>
            <a:pPr algn="just"/>
            <a:endParaRPr lang="fr-FR" sz="1600" dirty="0" smtClean="0">
              <a:solidFill>
                <a:srgbClr val="0070C0"/>
              </a:solidFill>
            </a:endParaRPr>
          </a:p>
          <a:p>
            <a:pPr algn="just"/>
            <a:r>
              <a:rPr lang="fr-FR" sz="1600" dirty="0" smtClean="0">
                <a:solidFill>
                  <a:srgbClr val="0070C0"/>
                </a:solidFill>
              </a:rPr>
              <a:t>Exemples :</a:t>
            </a:r>
          </a:p>
          <a:p>
            <a:pPr marL="285750" indent="-285750" algn="just">
              <a:buFont typeface="Arial" panose="020B0604020202020204" pitchFamily="34" charset="0"/>
              <a:buChar char="•"/>
            </a:pPr>
            <a:r>
              <a:rPr lang="fr-FR" sz="1600" dirty="0" smtClean="0">
                <a:solidFill>
                  <a:srgbClr val="0070C0"/>
                </a:solidFill>
              </a:rPr>
              <a:t>créances </a:t>
            </a:r>
            <a:r>
              <a:rPr lang="fr-FR" sz="1600" dirty="0">
                <a:solidFill>
                  <a:srgbClr val="0070C0"/>
                </a:solidFill>
              </a:rPr>
              <a:t>sur cessions de valeurs mobilières de </a:t>
            </a:r>
            <a:r>
              <a:rPr lang="fr-FR" sz="1600" dirty="0" smtClean="0">
                <a:solidFill>
                  <a:srgbClr val="0070C0"/>
                </a:solidFill>
              </a:rPr>
              <a:t>placement </a:t>
            </a:r>
            <a:r>
              <a:rPr lang="fr-FR" sz="1600" dirty="0">
                <a:solidFill>
                  <a:srgbClr val="0070C0"/>
                </a:solidFill>
              </a:rPr>
              <a:t>; </a:t>
            </a:r>
          </a:p>
          <a:p>
            <a:pPr marL="285750" indent="-285750" algn="just">
              <a:buFont typeface="Arial" panose="020B0604020202020204" pitchFamily="34" charset="0"/>
              <a:buChar char="•"/>
            </a:pPr>
            <a:r>
              <a:rPr lang="fr-FR" sz="1600" dirty="0" smtClean="0">
                <a:solidFill>
                  <a:srgbClr val="0070C0"/>
                </a:solidFill>
              </a:rPr>
              <a:t>dettes </a:t>
            </a:r>
            <a:r>
              <a:rPr lang="fr-FR" sz="1600" dirty="0">
                <a:solidFill>
                  <a:srgbClr val="0070C0"/>
                </a:solidFill>
              </a:rPr>
              <a:t>sur acquisition de valeurs mobilières de </a:t>
            </a:r>
            <a:r>
              <a:rPr lang="fr-FR" sz="1600" dirty="0" smtClean="0">
                <a:solidFill>
                  <a:srgbClr val="0070C0"/>
                </a:solidFill>
              </a:rPr>
              <a:t>placement </a:t>
            </a:r>
            <a:r>
              <a:rPr lang="fr-FR" sz="1600" dirty="0">
                <a:solidFill>
                  <a:srgbClr val="0070C0"/>
                </a:solidFill>
              </a:rPr>
              <a:t>; </a:t>
            </a:r>
          </a:p>
          <a:p>
            <a:pPr marL="285750" indent="-285750" algn="just">
              <a:buFont typeface="Arial" panose="020B0604020202020204" pitchFamily="34" charset="0"/>
              <a:buChar char="•"/>
            </a:pPr>
            <a:r>
              <a:rPr lang="fr-FR" sz="1600" dirty="0" smtClean="0">
                <a:solidFill>
                  <a:srgbClr val="0070C0"/>
                </a:solidFill>
              </a:rPr>
              <a:t>recettes </a:t>
            </a:r>
            <a:r>
              <a:rPr lang="fr-FR" sz="1600" dirty="0">
                <a:solidFill>
                  <a:srgbClr val="0070C0"/>
                </a:solidFill>
              </a:rPr>
              <a:t>à classer ; </a:t>
            </a:r>
            <a:endParaRPr lang="fr-FR" sz="1600" dirty="0" smtClean="0">
              <a:solidFill>
                <a:srgbClr val="0070C0"/>
              </a:solidFill>
            </a:endParaRPr>
          </a:p>
          <a:p>
            <a:pPr marL="285750" indent="-285750" algn="just">
              <a:buFont typeface="Arial" panose="020B0604020202020204" pitchFamily="34" charset="0"/>
              <a:buChar char="•"/>
            </a:pPr>
            <a:r>
              <a:rPr lang="fr-FR" sz="1600" dirty="0" smtClean="0">
                <a:solidFill>
                  <a:srgbClr val="0070C0"/>
                </a:solidFill>
              </a:rPr>
              <a:t>toute </a:t>
            </a:r>
            <a:r>
              <a:rPr lang="fr-FR" sz="1600" dirty="0">
                <a:solidFill>
                  <a:srgbClr val="0070C0"/>
                </a:solidFill>
              </a:rPr>
              <a:t>autre opération générant un flux financier </a:t>
            </a:r>
            <a:r>
              <a:rPr lang="fr-FR" sz="1600" dirty="0" smtClean="0">
                <a:solidFill>
                  <a:srgbClr val="0070C0"/>
                </a:solidFill>
              </a:rPr>
              <a:t>entrant </a:t>
            </a:r>
            <a:r>
              <a:rPr lang="fr-FR" sz="1600" dirty="0">
                <a:solidFill>
                  <a:srgbClr val="0070C0"/>
                </a:solidFill>
              </a:rPr>
              <a:t>ou sortant gérée uniquement en </a:t>
            </a:r>
            <a:r>
              <a:rPr lang="fr-FR" sz="1600" dirty="0" smtClean="0">
                <a:solidFill>
                  <a:srgbClr val="0070C0"/>
                </a:solidFill>
              </a:rPr>
              <a:t>compte </a:t>
            </a:r>
            <a:r>
              <a:rPr lang="fr-FR" sz="1600" dirty="0">
                <a:solidFill>
                  <a:srgbClr val="0070C0"/>
                </a:solidFill>
              </a:rPr>
              <a:t>de tiers par l’organisme pour son propre </a:t>
            </a:r>
            <a:r>
              <a:rPr lang="fr-FR" sz="1600" dirty="0" smtClean="0">
                <a:solidFill>
                  <a:srgbClr val="0070C0"/>
                </a:solidFill>
              </a:rPr>
              <a:t>compte</a:t>
            </a:r>
            <a:endParaRPr lang="fr-FR" sz="1600" dirty="0">
              <a:solidFill>
                <a:srgbClr val="0070C0"/>
              </a:solidFill>
            </a:endParaRPr>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8750" y="0"/>
            <a:ext cx="136525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re 5"/>
          <p:cNvSpPr>
            <a:spLocks noGrp="1"/>
          </p:cNvSpPr>
          <p:nvPr>
            <p:ph type="title"/>
          </p:nvPr>
        </p:nvSpPr>
        <p:spPr/>
        <p:txBody>
          <a:bodyPr/>
          <a:lstStyle/>
          <a:p>
            <a:endParaRPr lang="fr-FR"/>
          </a:p>
        </p:txBody>
      </p:sp>
      <p:sp>
        <p:nvSpPr>
          <p:cNvPr id="10" name="Titre 2"/>
          <p:cNvSpPr txBox="1">
            <a:spLocks/>
          </p:cNvSpPr>
          <p:nvPr/>
        </p:nvSpPr>
        <p:spPr>
          <a:xfrm>
            <a:off x="2195736" y="260648"/>
            <a:ext cx="6624736"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400" kern="1200">
                <a:solidFill>
                  <a:schemeClr val="accent1"/>
                </a:solidFill>
                <a:latin typeface="Arial" panose="020B0604020202020204" pitchFamily="34" charset="0"/>
                <a:ea typeface="+mj-ea"/>
                <a:cs typeface="Arial" panose="020B0604020202020204" pitchFamily="34" charset="0"/>
              </a:defRPr>
            </a:lvl1pPr>
          </a:lstStyle>
          <a:p>
            <a:r>
              <a:rPr lang="fr-FR" b="1" smtClean="0"/>
              <a:t>III. Perspectives GBCP</a:t>
            </a:r>
            <a:br>
              <a:rPr lang="fr-FR" b="1" smtClean="0"/>
            </a:br>
            <a:r>
              <a:rPr lang="fr-FR" sz="2000" b="1" smtClean="0"/>
              <a:t>C. Opérations budgétaires – non budgétaires</a:t>
            </a:r>
            <a:endParaRPr lang="fr-FR" sz="2000" b="1" dirty="0"/>
          </a:p>
        </p:txBody>
      </p:sp>
    </p:spTree>
    <p:extLst>
      <p:ext uri="{BB962C8B-B14F-4D97-AF65-F5344CB8AC3E}">
        <p14:creationId xmlns:p14="http://schemas.microsoft.com/office/powerpoint/2010/main" val="1923304894"/>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56</a:t>
            </a:fld>
            <a:endParaRPr lang="fr-FR" altLang="fr-FR"/>
          </a:p>
        </p:txBody>
      </p:sp>
      <p:sp>
        <p:nvSpPr>
          <p:cNvPr id="3" name="Rectangle 1"/>
          <p:cNvSpPr>
            <a:spLocks noChangeArrowheads="1"/>
          </p:cNvSpPr>
          <p:nvPr/>
        </p:nvSpPr>
        <p:spPr bwMode="auto">
          <a:xfrm>
            <a:off x="3582988" y="2276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itre 2"/>
          <p:cNvSpPr>
            <a:spLocks noGrp="1"/>
          </p:cNvSpPr>
          <p:nvPr>
            <p:ph type="title"/>
          </p:nvPr>
        </p:nvSpPr>
        <p:spPr>
          <a:xfrm>
            <a:off x="1259632" y="260648"/>
            <a:ext cx="7776864" cy="1143000"/>
          </a:xfrm>
        </p:spPr>
        <p:txBody>
          <a:bodyPr>
            <a:normAutofit/>
          </a:bodyPr>
          <a:lstStyle/>
          <a:p>
            <a:r>
              <a:rPr lang="fr-FR" b="1" dirty="0" smtClean="0"/>
              <a:t>Conclusion</a:t>
            </a:r>
            <a:endParaRPr lang="fr-FR" sz="2000" b="1" dirty="0"/>
          </a:p>
        </p:txBody>
      </p:sp>
      <p:sp>
        <p:nvSpPr>
          <p:cNvPr id="7" name="Rectangle 6"/>
          <p:cNvSpPr/>
          <p:nvPr/>
        </p:nvSpPr>
        <p:spPr>
          <a:xfrm>
            <a:off x="395536" y="2060848"/>
            <a:ext cx="8136904" cy="4247317"/>
          </a:xfrm>
          <a:prstGeom prst="rect">
            <a:avLst/>
          </a:prstGeom>
        </p:spPr>
        <p:txBody>
          <a:bodyPr wrap="square">
            <a:spAutoFit/>
          </a:bodyPr>
          <a:lstStyle/>
          <a:p>
            <a:pPr algn="ctr"/>
            <a:r>
              <a:rPr lang="fr-FR" b="1" dirty="0" smtClean="0">
                <a:solidFill>
                  <a:srgbClr val="002060"/>
                </a:solidFill>
              </a:rPr>
              <a:t>Au vue des nouveaux cadres GBCP, l’enjeu de trésorerie est fondamental :</a:t>
            </a:r>
          </a:p>
          <a:p>
            <a:pPr algn="ctr"/>
            <a:endParaRPr lang="fr-FR" b="1" dirty="0" smtClean="0">
              <a:solidFill>
                <a:srgbClr val="002060"/>
              </a:solidFill>
            </a:endParaRPr>
          </a:p>
          <a:p>
            <a:pPr algn="ctr"/>
            <a:r>
              <a:rPr lang="fr-FR" b="1" dirty="0" smtClean="0">
                <a:solidFill>
                  <a:srgbClr val="002060"/>
                </a:solidFill>
              </a:rPr>
              <a:t>Ce sujet doit faire l’objet d’échanges réguliers entre le CBA et les établissements</a:t>
            </a:r>
          </a:p>
          <a:p>
            <a:pPr algn="just"/>
            <a:endParaRPr lang="fr-FR" dirty="0" smtClean="0">
              <a:solidFill>
                <a:srgbClr val="002060"/>
              </a:solidFill>
            </a:endParaRPr>
          </a:p>
          <a:p>
            <a:pPr algn="just"/>
            <a:endParaRPr lang="fr-FR" dirty="0">
              <a:solidFill>
                <a:srgbClr val="002060"/>
              </a:solidFill>
            </a:endParaRPr>
          </a:p>
          <a:p>
            <a:pPr algn="just"/>
            <a:r>
              <a:rPr lang="fr-FR" b="1" dirty="0" smtClean="0">
                <a:solidFill>
                  <a:schemeClr val="accent3"/>
                </a:solidFill>
              </a:rPr>
              <a:t>Budgets 2014 et 2015 :</a:t>
            </a:r>
          </a:p>
          <a:p>
            <a:pPr algn="just"/>
            <a:r>
              <a:rPr lang="fr-FR" dirty="0" smtClean="0">
                <a:solidFill>
                  <a:srgbClr val="002060"/>
                </a:solidFill>
              </a:rPr>
              <a:t>	Actions de sensibilisation du CBA à l’égard des établissements :</a:t>
            </a:r>
          </a:p>
          <a:p>
            <a:pPr marL="1657350" lvl="3" indent="-285750" algn="just">
              <a:buFont typeface="Arial" panose="020B0604020202020204" pitchFamily="34" charset="0"/>
              <a:buChar char="•"/>
            </a:pPr>
            <a:r>
              <a:rPr lang="fr-FR" dirty="0" smtClean="0">
                <a:solidFill>
                  <a:srgbClr val="002060"/>
                </a:solidFill>
              </a:rPr>
              <a:t>En situation de « risque »</a:t>
            </a:r>
          </a:p>
          <a:p>
            <a:pPr lvl="3" algn="just"/>
            <a:r>
              <a:rPr lang="fr-FR" b="1" dirty="0" smtClean="0">
                <a:solidFill>
                  <a:srgbClr val="002060"/>
                </a:solidFill>
              </a:rPr>
              <a:t>	objectif </a:t>
            </a:r>
            <a:r>
              <a:rPr lang="fr-FR" dirty="0" smtClean="0">
                <a:solidFill>
                  <a:srgbClr val="002060"/>
                </a:solidFill>
              </a:rPr>
              <a:t>: accompagner la sortie de crise</a:t>
            </a:r>
            <a:endParaRPr lang="fr-FR" dirty="0">
              <a:solidFill>
                <a:srgbClr val="002060"/>
              </a:solidFill>
            </a:endParaRPr>
          </a:p>
          <a:p>
            <a:pPr marL="1657350" lvl="3" indent="-285750" algn="just">
              <a:buFont typeface="Arial" panose="020B0604020202020204" pitchFamily="34" charset="0"/>
              <a:buChar char="•"/>
            </a:pPr>
            <a:r>
              <a:rPr lang="fr-FR" dirty="0" smtClean="0">
                <a:solidFill>
                  <a:srgbClr val="002060"/>
                </a:solidFill>
              </a:rPr>
              <a:t>Avec une trésorerie « importante » : </a:t>
            </a:r>
          </a:p>
          <a:p>
            <a:pPr lvl="4" algn="just"/>
            <a:r>
              <a:rPr lang="fr-FR" b="1" dirty="0" smtClean="0">
                <a:solidFill>
                  <a:srgbClr val="002060"/>
                </a:solidFill>
              </a:rPr>
              <a:t>objectif</a:t>
            </a:r>
            <a:r>
              <a:rPr lang="fr-FR" dirty="0" smtClean="0">
                <a:solidFill>
                  <a:srgbClr val="002060"/>
                </a:solidFill>
              </a:rPr>
              <a:t> : identifier la trésorerie disponible/non disponible</a:t>
            </a:r>
          </a:p>
          <a:p>
            <a:pPr algn="just"/>
            <a:r>
              <a:rPr lang="fr-FR" dirty="0" smtClean="0">
                <a:solidFill>
                  <a:srgbClr val="002060"/>
                </a:solidFill>
              </a:rPr>
              <a:t>	</a:t>
            </a:r>
            <a:endParaRPr lang="fr-FR" dirty="0">
              <a:solidFill>
                <a:srgbClr val="002060"/>
              </a:solidFill>
            </a:endParaRPr>
          </a:p>
          <a:p>
            <a:pPr algn="just"/>
            <a:r>
              <a:rPr lang="fr-FR" b="1" dirty="0" smtClean="0">
                <a:solidFill>
                  <a:schemeClr val="accent3"/>
                </a:solidFill>
              </a:rPr>
              <a:t>Budget 2016 et suivants :</a:t>
            </a:r>
          </a:p>
          <a:p>
            <a:pPr algn="just"/>
            <a:r>
              <a:rPr lang="fr-FR" dirty="0" smtClean="0">
                <a:solidFill>
                  <a:srgbClr val="002060"/>
                </a:solidFill>
              </a:rPr>
              <a:t>	Légitimité de l’intervention du contrôleur budgétaire renforcée :</a:t>
            </a:r>
          </a:p>
          <a:p>
            <a:pPr algn="just"/>
            <a:r>
              <a:rPr lang="fr-FR" dirty="0">
                <a:solidFill>
                  <a:srgbClr val="002060"/>
                </a:solidFill>
              </a:rPr>
              <a:t>	</a:t>
            </a:r>
            <a:r>
              <a:rPr lang="fr-FR" dirty="0" smtClean="0">
                <a:solidFill>
                  <a:srgbClr val="002060"/>
                </a:solidFill>
              </a:rPr>
              <a:t>	Plan de trésorerie = annexe budgétaire obligatoire</a:t>
            </a:r>
            <a:endParaRPr lang="fr-FR" dirty="0">
              <a:solidFill>
                <a:srgbClr val="002060"/>
              </a:solidFill>
            </a:endParaRPr>
          </a:p>
        </p:txBody>
      </p:sp>
    </p:spTree>
    <p:extLst>
      <p:ext uri="{BB962C8B-B14F-4D97-AF65-F5344CB8AC3E}">
        <p14:creationId xmlns:p14="http://schemas.microsoft.com/office/powerpoint/2010/main" val="202613155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6</a:t>
            </a:fld>
            <a:endParaRPr lang="fr-FR" altLang="fr-FR"/>
          </a:p>
        </p:txBody>
      </p:sp>
      <p:sp>
        <p:nvSpPr>
          <p:cNvPr id="6" name="ZoneTexte 5"/>
          <p:cNvSpPr txBox="1"/>
          <p:nvPr/>
        </p:nvSpPr>
        <p:spPr>
          <a:xfrm>
            <a:off x="219182" y="1810464"/>
            <a:ext cx="8673297" cy="4493538"/>
          </a:xfrm>
          <a:prstGeom prst="rect">
            <a:avLst/>
          </a:prstGeom>
          <a:noFill/>
        </p:spPr>
        <p:txBody>
          <a:bodyPr wrap="square" rtlCol="0">
            <a:spAutoFit/>
          </a:bodyPr>
          <a:lstStyle/>
          <a:p>
            <a:pPr algn="ctr">
              <a:lnSpc>
                <a:spcPct val="150000"/>
              </a:lnSpc>
            </a:pPr>
            <a:r>
              <a:rPr lang="fr-FR" b="1" dirty="0" smtClean="0">
                <a:solidFill>
                  <a:srgbClr val="002060"/>
                </a:solidFill>
              </a:rPr>
              <a:t>L’agent </a:t>
            </a:r>
            <a:r>
              <a:rPr lang="fr-FR" b="1" dirty="0">
                <a:solidFill>
                  <a:srgbClr val="002060"/>
                </a:solidFill>
              </a:rPr>
              <a:t>comptable </a:t>
            </a:r>
            <a:r>
              <a:rPr lang="fr-FR" b="1" dirty="0" smtClean="0">
                <a:solidFill>
                  <a:srgbClr val="002060"/>
                </a:solidFill>
              </a:rPr>
              <a:t>est le </a:t>
            </a:r>
            <a:r>
              <a:rPr lang="fr-FR" b="1" dirty="0">
                <a:solidFill>
                  <a:srgbClr val="002060"/>
                </a:solidFill>
              </a:rPr>
              <a:t>seul responsable de la gestion de la trésorerie. </a:t>
            </a:r>
            <a:endParaRPr lang="fr-FR" b="1" dirty="0" smtClean="0">
              <a:solidFill>
                <a:srgbClr val="002060"/>
              </a:solidFill>
            </a:endParaRPr>
          </a:p>
          <a:p>
            <a:pPr algn="ctr">
              <a:lnSpc>
                <a:spcPct val="150000"/>
              </a:lnSpc>
            </a:pPr>
            <a:r>
              <a:rPr lang="fr-FR" b="1" dirty="0" smtClean="0">
                <a:solidFill>
                  <a:srgbClr val="002060"/>
                </a:solidFill>
              </a:rPr>
              <a:t>La construction </a:t>
            </a:r>
            <a:r>
              <a:rPr lang="fr-FR" b="1" dirty="0">
                <a:solidFill>
                  <a:srgbClr val="002060"/>
                </a:solidFill>
              </a:rPr>
              <a:t>du plan de trésorerie </a:t>
            </a:r>
            <a:r>
              <a:rPr lang="fr-FR" b="1" dirty="0" smtClean="0">
                <a:solidFill>
                  <a:srgbClr val="002060"/>
                </a:solidFill>
              </a:rPr>
              <a:t>est </a:t>
            </a:r>
            <a:r>
              <a:rPr lang="fr-FR" b="1" dirty="0">
                <a:solidFill>
                  <a:srgbClr val="002060"/>
                </a:solidFill>
              </a:rPr>
              <a:t>réalisée en </a:t>
            </a:r>
            <a:r>
              <a:rPr lang="fr-FR" b="1" dirty="0" smtClean="0">
                <a:solidFill>
                  <a:srgbClr val="002060"/>
                </a:solidFill>
              </a:rPr>
              <a:t>concertation avec </a:t>
            </a:r>
            <a:r>
              <a:rPr lang="fr-FR" b="1" dirty="0">
                <a:solidFill>
                  <a:srgbClr val="002060"/>
                </a:solidFill>
              </a:rPr>
              <a:t>l’ordonnateur</a:t>
            </a:r>
            <a:r>
              <a:rPr lang="fr-FR" dirty="0">
                <a:solidFill>
                  <a:srgbClr val="002060"/>
                </a:solidFill>
              </a:rPr>
              <a:t>.</a:t>
            </a:r>
          </a:p>
          <a:p>
            <a:pPr algn="just"/>
            <a:endParaRPr lang="fr-FR" sz="800" dirty="0" smtClean="0">
              <a:solidFill>
                <a:srgbClr val="002060"/>
              </a:solidFill>
            </a:endParaRPr>
          </a:p>
          <a:p>
            <a:pPr algn="just"/>
            <a:r>
              <a:rPr lang="fr-FR" dirty="0" smtClean="0">
                <a:solidFill>
                  <a:srgbClr val="002060"/>
                </a:solidFill>
              </a:rPr>
              <a:t>L’agent comptable, responsable </a:t>
            </a:r>
            <a:r>
              <a:rPr lang="fr-FR" dirty="0">
                <a:solidFill>
                  <a:srgbClr val="002060"/>
                </a:solidFill>
              </a:rPr>
              <a:t>de la </a:t>
            </a:r>
            <a:r>
              <a:rPr lang="fr-FR" dirty="0" smtClean="0">
                <a:solidFill>
                  <a:srgbClr val="002060"/>
                </a:solidFill>
              </a:rPr>
              <a:t>trésorerie, est chargé :</a:t>
            </a:r>
          </a:p>
          <a:p>
            <a:pPr marL="342900" indent="-342900" algn="just">
              <a:buFont typeface="+mj-lt"/>
              <a:buAutoNum type="arabicPeriod"/>
            </a:pPr>
            <a:r>
              <a:rPr lang="fr-FR" dirty="0" smtClean="0">
                <a:solidFill>
                  <a:srgbClr val="002060"/>
                </a:solidFill>
              </a:rPr>
              <a:t>de </a:t>
            </a:r>
            <a:r>
              <a:rPr lang="fr-FR" dirty="0">
                <a:solidFill>
                  <a:srgbClr val="002060"/>
                </a:solidFill>
              </a:rPr>
              <a:t>l'encaissement des </a:t>
            </a:r>
            <a:r>
              <a:rPr lang="fr-FR" dirty="0" smtClean="0">
                <a:solidFill>
                  <a:srgbClr val="002060"/>
                </a:solidFill>
              </a:rPr>
              <a:t>droits </a:t>
            </a:r>
            <a:r>
              <a:rPr lang="fr-FR" dirty="0">
                <a:solidFill>
                  <a:srgbClr val="002060"/>
                </a:solidFill>
              </a:rPr>
              <a:t>au comptant et des recettes liées à </a:t>
            </a:r>
            <a:r>
              <a:rPr lang="fr-FR" dirty="0" smtClean="0">
                <a:solidFill>
                  <a:srgbClr val="002060"/>
                </a:solidFill>
              </a:rPr>
              <a:t>l'exécution </a:t>
            </a:r>
            <a:r>
              <a:rPr lang="fr-FR" dirty="0">
                <a:solidFill>
                  <a:srgbClr val="002060"/>
                </a:solidFill>
              </a:rPr>
              <a:t>des ordres de recouvrer ;</a:t>
            </a:r>
          </a:p>
          <a:p>
            <a:pPr marL="342900" indent="-342900" algn="just">
              <a:buFont typeface="+mj-lt"/>
              <a:buAutoNum type="arabicPeriod"/>
            </a:pPr>
            <a:r>
              <a:rPr lang="fr-FR" dirty="0" smtClean="0">
                <a:solidFill>
                  <a:srgbClr val="002060"/>
                </a:solidFill>
              </a:rPr>
              <a:t>du </a:t>
            </a:r>
            <a:r>
              <a:rPr lang="fr-FR" dirty="0">
                <a:solidFill>
                  <a:srgbClr val="002060"/>
                </a:solidFill>
              </a:rPr>
              <a:t>paiement des dépenses, soit sur ordre émanant des ordonnateurs, </a:t>
            </a:r>
            <a:r>
              <a:rPr lang="fr-FR" dirty="0" smtClean="0">
                <a:solidFill>
                  <a:srgbClr val="002060"/>
                </a:solidFill>
              </a:rPr>
              <a:t>soit </a:t>
            </a:r>
            <a:r>
              <a:rPr lang="fr-FR" dirty="0">
                <a:solidFill>
                  <a:srgbClr val="002060"/>
                </a:solidFill>
              </a:rPr>
              <a:t>au vu des titres présentés par les créanciers, soit de leur propre </a:t>
            </a:r>
            <a:r>
              <a:rPr lang="fr-FR" dirty="0" smtClean="0">
                <a:solidFill>
                  <a:srgbClr val="002060"/>
                </a:solidFill>
              </a:rPr>
              <a:t>initiative </a:t>
            </a:r>
            <a:r>
              <a:rPr lang="fr-FR" dirty="0">
                <a:solidFill>
                  <a:srgbClr val="002060"/>
                </a:solidFill>
              </a:rPr>
              <a:t>;</a:t>
            </a:r>
          </a:p>
          <a:p>
            <a:pPr marL="342900" indent="-342900" algn="just">
              <a:buFont typeface="+mj-lt"/>
              <a:buAutoNum type="arabicPeriod"/>
            </a:pPr>
            <a:r>
              <a:rPr lang="fr-FR" dirty="0" smtClean="0">
                <a:solidFill>
                  <a:srgbClr val="002060"/>
                </a:solidFill>
              </a:rPr>
              <a:t>de </a:t>
            </a:r>
            <a:r>
              <a:rPr lang="fr-FR" dirty="0">
                <a:solidFill>
                  <a:srgbClr val="002060"/>
                </a:solidFill>
              </a:rPr>
              <a:t>la suite à donner aux </a:t>
            </a:r>
            <a:r>
              <a:rPr lang="fr-FR" dirty="0" smtClean="0">
                <a:solidFill>
                  <a:srgbClr val="002060"/>
                </a:solidFill>
              </a:rPr>
              <a:t>cessions oppositions </a:t>
            </a:r>
            <a:r>
              <a:rPr lang="fr-FR" dirty="0">
                <a:solidFill>
                  <a:srgbClr val="002060"/>
                </a:solidFill>
              </a:rPr>
              <a:t>à paiement et autres </a:t>
            </a:r>
            <a:r>
              <a:rPr lang="fr-FR" dirty="0" smtClean="0">
                <a:solidFill>
                  <a:srgbClr val="002060"/>
                </a:solidFill>
              </a:rPr>
              <a:t>significations </a:t>
            </a:r>
            <a:r>
              <a:rPr lang="fr-FR" dirty="0">
                <a:solidFill>
                  <a:srgbClr val="002060"/>
                </a:solidFill>
              </a:rPr>
              <a:t>;</a:t>
            </a:r>
          </a:p>
          <a:p>
            <a:pPr marL="342900" indent="-342900" algn="just">
              <a:buFont typeface="+mj-lt"/>
              <a:buAutoNum type="arabicPeriod"/>
            </a:pPr>
            <a:r>
              <a:rPr lang="fr-FR" dirty="0" smtClean="0">
                <a:solidFill>
                  <a:srgbClr val="002060"/>
                </a:solidFill>
              </a:rPr>
              <a:t>de </a:t>
            </a:r>
            <a:r>
              <a:rPr lang="fr-FR" dirty="0">
                <a:solidFill>
                  <a:srgbClr val="002060"/>
                </a:solidFill>
              </a:rPr>
              <a:t>la garde et de la conservation des fonds et valeurs appartenant à </a:t>
            </a:r>
            <a:r>
              <a:rPr lang="fr-FR" dirty="0" smtClean="0">
                <a:solidFill>
                  <a:srgbClr val="002060"/>
                </a:solidFill>
              </a:rPr>
              <a:t>l’organisme </a:t>
            </a:r>
            <a:r>
              <a:rPr lang="fr-FR" dirty="0">
                <a:solidFill>
                  <a:srgbClr val="002060"/>
                </a:solidFill>
              </a:rPr>
              <a:t>;</a:t>
            </a:r>
          </a:p>
          <a:p>
            <a:pPr marL="342900" indent="-342900" algn="just">
              <a:buFont typeface="+mj-lt"/>
              <a:buAutoNum type="arabicPeriod"/>
            </a:pPr>
            <a:r>
              <a:rPr lang="fr-FR" dirty="0" smtClean="0">
                <a:solidFill>
                  <a:srgbClr val="002060"/>
                </a:solidFill>
              </a:rPr>
              <a:t>du </a:t>
            </a:r>
            <a:r>
              <a:rPr lang="fr-FR" dirty="0">
                <a:solidFill>
                  <a:srgbClr val="002060"/>
                </a:solidFill>
              </a:rPr>
              <a:t>maniement des fonds et des mouvements de comptes de </a:t>
            </a:r>
            <a:r>
              <a:rPr lang="fr-FR" dirty="0" smtClean="0">
                <a:solidFill>
                  <a:srgbClr val="002060"/>
                </a:solidFill>
              </a:rPr>
              <a:t>disponibilités </a:t>
            </a:r>
            <a:r>
              <a:rPr lang="fr-FR" dirty="0">
                <a:solidFill>
                  <a:srgbClr val="002060"/>
                </a:solidFill>
              </a:rPr>
              <a:t>(y compris le </a:t>
            </a:r>
            <a:r>
              <a:rPr lang="fr-FR" dirty="0" smtClean="0">
                <a:solidFill>
                  <a:srgbClr val="002060"/>
                </a:solidFill>
              </a:rPr>
              <a:t>rapprochement </a:t>
            </a:r>
            <a:r>
              <a:rPr lang="fr-FR" dirty="0">
                <a:solidFill>
                  <a:srgbClr val="002060"/>
                </a:solidFill>
              </a:rPr>
              <a:t>bancaire</a:t>
            </a:r>
            <a:r>
              <a:rPr lang="fr-FR" dirty="0" smtClean="0">
                <a:solidFill>
                  <a:srgbClr val="002060"/>
                </a:solidFill>
              </a:rPr>
              <a:t>) ;</a:t>
            </a:r>
          </a:p>
          <a:p>
            <a:pPr marL="342900" indent="-342900" algn="just">
              <a:buFont typeface="+mj-lt"/>
              <a:buAutoNum type="arabicPeriod"/>
            </a:pPr>
            <a:r>
              <a:rPr lang="fr-FR" dirty="0" smtClean="0">
                <a:solidFill>
                  <a:srgbClr val="002060"/>
                </a:solidFill>
              </a:rPr>
              <a:t>de la construction et de la mise à jour des prévisions de trésorerie ;</a:t>
            </a:r>
          </a:p>
          <a:p>
            <a:pPr marL="342900" indent="-342900" algn="just">
              <a:buFont typeface="+mj-lt"/>
              <a:buAutoNum type="arabicPeriod"/>
            </a:pPr>
            <a:r>
              <a:rPr lang="fr-FR" dirty="0" smtClean="0">
                <a:solidFill>
                  <a:srgbClr val="002060"/>
                </a:solidFill>
              </a:rPr>
              <a:t>de l’intégration des fonds / versements des fonds aux régisseurs ;</a:t>
            </a:r>
            <a:endParaRPr lang="fr-FR" dirty="0">
              <a:solidFill>
                <a:srgbClr val="002060"/>
              </a:solidFill>
            </a:endParaRPr>
          </a:p>
          <a:p>
            <a:pPr marL="342900" indent="-342900" algn="just">
              <a:buFont typeface="+mj-lt"/>
              <a:buAutoNum type="arabicPeriod"/>
            </a:pPr>
            <a:r>
              <a:rPr lang="fr-FR" dirty="0" smtClean="0">
                <a:solidFill>
                  <a:srgbClr val="002060"/>
                </a:solidFill>
              </a:rPr>
              <a:t>des </a:t>
            </a:r>
            <a:r>
              <a:rPr lang="fr-FR" dirty="0">
                <a:solidFill>
                  <a:srgbClr val="002060"/>
                </a:solidFill>
              </a:rPr>
              <a:t>opérations pour </a:t>
            </a:r>
            <a:r>
              <a:rPr lang="fr-FR" dirty="0" smtClean="0">
                <a:solidFill>
                  <a:srgbClr val="002060"/>
                </a:solidFill>
              </a:rPr>
              <a:t>comptes de tiers.</a:t>
            </a:r>
            <a:endParaRPr lang="fr-FR" dirty="0">
              <a:solidFill>
                <a:srgbClr val="002060"/>
              </a:solidFill>
            </a:endParaRPr>
          </a:p>
        </p:txBody>
      </p:sp>
      <p:sp>
        <p:nvSpPr>
          <p:cNvPr id="7" name="Titre 2"/>
          <p:cNvSpPr>
            <a:spLocks noGrp="1"/>
          </p:cNvSpPr>
          <p:nvPr>
            <p:ph type="title"/>
          </p:nvPr>
        </p:nvSpPr>
        <p:spPr/>
        <p:txBody>
          <a:bodyPr>
            <a:normAutofit fontScale="90000"/>
          </a:bodyPr>
          <a:lstStyle/>
          <a:p>
            <a:pPr>
              <a:lnSpc>
                <a:spcPct val="150000"/>
              </a:lnSpc>
            </a:pPr>
            <a:r>
              <a:rPr lang="fr-FR" altLang="fr-FR" b="1" dirty="0" smtClean="0"/>
              <a:t>I. Présentation des enjeux</a:t>
            </a:r>
            <a:br>
              <a:rPr lang="fr-FR" altLang="fr-FR" b="1" dirty="0" smtClean="0"/>
            </a:br>
            <a:r>
              <a:rPr lang="fr-FR" altLang="fr-FR" b="1" dirty="0" smtClean="0"/>
              <a:t>A. Définition des opérations de trésorerie</a:t>
            </a:r>
            <a:endParaRPr lang="fr-FR" altLang="fr-FR" b="1" dirty="0"/>
          </a:p>
        </p:txBody>
      </p:sp>
    </p:spTree>
    <p:extLst>
      <p:ext uri="{BB962C8B-B14F-4D97-AF65-F5344CB8AC3E}">
        <p14:creationId xmlns:p14="http://schemas.microsoft.com/office/powerpoint/2010/main" val="230428268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28380593-0828-4E54-A593-391E6A4151D9}" type="slidenum">
              <a:rPr lang="fr-FR" altLang="fr-FR" smtClean="0"/>
              <a:pPr/>
              <a:t>7</a:t>
            </a:fld>
            <a:endParaRPr lang="fr-FR" altLang="fr-FR"/>
          </a:p>
        </p:txBody>
      </p:sp>
      <p:sp>
        <p:nvSpPr>
          <p:cNvPr id="6" name="ZoneTexte 5"/>
          <p:cNvSpPr txBox="1"/>
          <p:nvPr/>
        </p:nvSpPr>
        <p:spPr>
          <a:xfrm>
            <a:off x="0" y="1920993"/>
            <a:ext cx="9036496" cy="4924425"/>
          </a:xfrm>
          <a:prstGeom prst="rect">
            <a:avLst/>
          </a:prstGeom>
          <a:noFill/>
        </p:spPr>
        <p:txBody>
          <a:bodyPr wrap="square" rtlCol="0">
            <a:spAutoFit/>
          </a:bodyPr>
          <a:lstStyle/>
          <a:p>
            <a:pPr algn="ctr"/>
            <a:r>
              <a:rPr lang="fr-FR" b="1" dirty="0" smtClean="0">
                <a:solidFill>
                  <a:srgbClr val="002060"/>
                </a:solidFill>
              </a:rPr>
              <a:t>Importance de la concertation AC – ordonnateur</a:t>
            </a:r>
            <a:r>
              <a:rPr lang="fr-FR" dirty="0" smtClean="0">
                <a:solidFill>
                  <a:srgbClr val="002060"/>
                </a:solidFill>
              </a:rPr>
              <a:t> </a:t>
            </a:r>
          </a:p>
          <a:p>
            <a:pPr algn="just"/>
            <a:endParaRPr lang="fr-FR" dirty="0">
              <a:solidFill>
                <a:srgbClr val="002060"/>
              </a:solidFill>
            </a:endParaRPr>
          </a:p>
          <a:p>
            <a:pPr algn="just"/>
            <a:r>
              <a:rPr lang="fr-FR" dirty="0"/>
              <a:t>C</a:t>
            </a:r>
            <a:r>
              <a:rPr lang="fr-FR" dirty="0" smtClean="0"/>
              <a:t>ompétence </a:t>
            </a:r>
            <a:r>
              <a:rPr lang="fr-FR" dirty="0"/>
              <a:t>exclusive </a:t>
            </a:r>
            <a:r>
              <a:rPr lang="fr-FR" dirty="0" smtClean="0"/>
              <a:t>de </a:t>
            </a:r>
            <a:r>
              <a:rPr lang="fr-FR" dirty="0" smtClean="0">
                <a:solidFill>
                  <a:srgbClr val="C00000"/>
                </a:solidFill>
              </a:rPr>
              <a:t>l’agent comptable</a:t>
            </a:r>
          </a:p>
          <a:p>
            <a:pPr marL="285750" indent="-285750" algn="just">
              <a:buFontTx/>
              <a:buChar char="-"/>
            </a:pPr>
            <a:r>
              <a:rPr lang="fr-FR" dirty="0" smtClean="0"/>
              <a:t>le </a:t>
            </a:r>
            <a:r>
              <a:rPr lang="fr-FR" dirty="0"/>
              <a:t>maniement des fonds </a:t>
            </a:r>
            <a:r>
              <a:rPr lang="fr-FR" dirty="0" smtClean="0"/>
              <a:t>publics,</a:t>
            </a:r>
          </a:p>
          <a:p>
            <a:pPr marL="285750" indent="-285750" algn="just">
              <a:buFontTx/>
              <a:buChar char="-"/>
            </a:pPr>
            <a:r>
              <a:rPr lang="fr-FR" dirty="0" smtClean="0"/>
              <a:t>l’exécution </a:t>
            </a:r>
            <a:r>
              <a:rPr lang="fr-FR" dirty="0"/>
              <a:t>des opérations </a:t>
            </a:r>
            <a:r>
              <a:rPr lang="fr-FR" dirty="0" smtClean="0"/>
              <a:t> de </a:t>
            </a:r>
            <a:r>
              <a:rPr lang="fr-FR" dirty="0"/>
              <a:t>trésorerie.</a:t>
            </a:r>
          </a:p>
          <a:p>
            <a:pPr algn="just"/>
            <a:endParaRPr lang="fr-FR" sz="800" dirty="0" smtClean="0"/>
          </a:p>
          <a:p>
            <a:pPr algn="just"/>
            <a:r>
              <a:rPr lang="fr-FR" dirty="0" smtClean="0"/>
              <a:t>Conséquence : </a:t>
            </a:r>
          </a:p>
          <a:p>
            <a:pPr marL="285750" indent="-285750" algn="just">
              <a:buFontTx/>
              <a:buChar char="-"/>
            </a:pPr>
            <a:r>
              <a:rPr lang="fr-FR" dirty="0" smtClean="0"/>
              <a:t>l’AC </a:t>
            </a:r>
            <a:r>
              <a:rPr lang="fr-FR" dirty="0"/>
              <a:t>détient </a:t>
            </a:r>
            <a:r>
              <a:rPr lang="fr-FR" dirty="0" smtClean="0"/>
              <a:t>une partie importante des </a:t>
            </a:r>
            <a:r>
              <a:rPr lang="fr-FR" dirty="0"/>
              <a:t>informations permettant de gérer la trésorerie au jour le </a:t>
            </a:r>
            <a:r>
              <a:rPr lang="fr-FR" dirty="0" smtClean="0"/>
              <a:t>jour.</a:t>
            </a:r>
          </a:p>
          <a:p>
            <a:pPr marL="285750" indent="-285750" algn="just">
              <a:buFontTx/>
              <a:buChar char="-"/>
            </a:pPr>
            <a:r>
              <a:rPr lang="fr-FR" dirty="0" smtClean="0"/>
              <a:t>il doit </a:t>
            </a:r>
            <a:r>
              <a:rPr lang="fr-FR" dirty="0"/>
              <a:t>veiller à transmettre très régulièrement à l’ordonnateur les informations nécessaires aux prises de </a:t>
            </a:r>
            <a:r>
              <a:rPr lang="fr-FR" dirty="0" smtClean="0"/>
              <a:t>décisions relatives à </a:t>
            </a:r>
            <a:r>
              <a:rPr lang="fr-FR" dirty="0"/>
              <a:t>la gestion de la trésorerie.</a:t>
            </a:r>
          </a:p>
          <a:p>
            <a:pPr algn="just"/>
            <a:endParaRPr lang="fr-FR" sz="800" dirty="0" smtClean="0"/>
          </a:p>
          <a:p>
            <a:pPr algn="just"/>
            <a:r>
              <a:rPr lang="fr-FR" dirty="0" smtClean="0"/>
              <a:t>De </a:t>
            </a:r>
            <a:r>
              <a:rPr lang="fr-FR" dirty="0"/>
              <a:t>son côté, il appartient </a:t>
            </a:r>
            <a:r>
              <a:rPr lang="fr-FR" dirty="0" smtClean="0"/>
              <a:t>à </a:t>
            </a:r>
            <a:r>
              <a:rPr lang="fr-FR" dirty="0">
                <a:solidFill>
                  <a:srgbClr val="C00000"/>
                </a:solidFill>
              </a:rPr>
              <a:t>l’ordonnateur</a:t>
            </a:r>
            <a:r>
              <a:rPr lang="fr-FR" dirty="0"/>
              <a:t> </a:t>
            </a:r>
            <a:r>
              <a:rPr lang="fr-FR" dirty="0" smtClean="0"/>
              <a:t>de :</a:t>
            </a:r>
            <a:endParaRPr lang="fr-FR" dirty="0"/>
          </a:p>
          <a:p>
            <a:pPr marL="285750" indent="-285750" algn="just">
              <a:buFontTx/>
              <a:buChar char="-"/>
            </a:pPr>
            <a:r>
              <a:rPr lang="fr-FR" dirty="0" smtClean="0"/>
              <a:t>communiquer </a:t>
            </a:r>
            <a:r>
              <a:rPr lang="fr-FR" dirty="0"/>
              <a:t>le plus rapidement et le plus précisément à l’agent comptable les informations </a:t>
            </a:r>
            <a:r>
              <a:rPr lang="fr-FR" dirty="0" smtClean="0"/>
              <a:t>concernant </a:t>
            </a:r>
            <a:r>
              <a:rPr lang="fr-FR" dirty="0"/>
              <a:t>le rythme des consommations de CP (échéanciers prévus) et celui des émissions </a:t>
            </a:r>
            <a:r>
              <a:rPr lang="fr-FR" dirty="0" smtClean="0"/>
              <a:t>de titres de recette , </a:t>
            </a:r>
            <a:r>
              <a:rPr lang="fr-FR" dirty="0"/>
              <a:t>et ce de manière à favoriser </a:t>
            </a:r>
            <a:r>
              <a:rPr lang="fr-FR" dirty="0" smtClean="0"/>
              <a:t>leur recouvrement</a:t>
            </a:r>
          </a:p>
          <a:p>
            <a:pPr marL="285750" indent="-285750" algn="just">
              <a:buFontTx/>
              <a:buChar char="-"/>
            </a:pPr>
            <a:r>
              <a:rPr lang="fr-FR" dirty="0" smtClean="0"/>
              <a:t>fixer </a:t>
            </a:r>
            <a:r>
              <a:rPr lang="fr-FR" dirty="0"/>
              <a:t>les règles de bonne gestion de la trésorerie, en concertation avec l’agent comptable, en ce qui </a:t>
            </a:r>
            <a:r>
              <a:rPr lang="fr-FR" dirty="0" smtClean="0"/>
              <a:t>concerne </a:t>
            </a:r>
            <a:r>
              <a:rPr lang="fr-FR" dirty="0"/>
              <a:t>les moyens d’optimiser la trésorerie</a:t>
            </a:r>
            <a:r>
              <a:rPr lang="fr-FR" dirty="0" smtClean="0"/>
              <a:t>.</a:t>
            </a:r>
            <a:endParaRPr lang="fr-FR" dirty="0"/>
          </a:p>
        </p:txBody>
      </p:sp>
      <p:sp>
        <p:nvSpPr>
          <p:cNvPr id="7" name="Titre 2"/>
          <p:cNvSpPr>
            <a:spLocks noGrp="1"/>
          </p:cNvSpPr>
          <p:nvPr>
            <p:ph type="title"/>
          </p:nvPr>
        </p:nvSpPr>
        <p:spPr/>
        <p:txBody>
          <a:bodyPr>
            <a:normAutofit fontScale="90000"/>
          </a:bodyPr>
          <a:lstStyle/>
          <a:p>
            <a:pPr>
              <a:lnSpc>
                <a:spcPct val="150000"/>
              </a:lnSpc>
            </a:pPr>
            <a:r>
              <a:rPr lang="fr-FR" altLang="fr-FR" b="1" dirty="0" smtClean="0"/>
              <a:t>I. Présentation des enjeux</a:t>
            </a:r>
            <a:br>
              <a:rPr lang="fr-FR" altLang="fr-FR" b="1" dirty="0" smtClean="0"/>
            </a:br>
            <a:r>
              <a:rPr lang="fr-FR" altLang="fr-FR" b="1" dirty="0" smtClean="0"/>
              <a:t>A. Définition des opérations de trésorerie</a:t>
            </a:r>
            <a:endParaRPr lang="fr-FR" altLang="fr-FR" b="1" dirty="0"/>
          </a:p>
        </p:txBody>
      </p:sp>
    </p:spTree>
    <p:extLst>
      <p:ext uri="{BB962C8B-B14F-4D97-AF65-F5344CB8AC3E}">
        <p14:creationId xmlns:p14="http://schemas.microsoft.com/office/powerpoint/2010/main" val="149932227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276872"/>
            <a:ext cx="8229600" cy="3849291"/>
          </a:xfrm>
        </p:spPr>
        <p:txBody>
          <a:bodyPr>
            <a:noAutofit/>
          </a:bodyPr>
          <a:lstStyle/>
          <a:p>
            <a:pPr marL="0" indent="0" algn="just">
              <a:lnSpc>
                <a:spcPct val="150000"/>
              </a:lnSpc>
              <a:buNone/>
            </a:pPr>
            <a:r>
              <a:rPr lang="fr-FR" sz="2000" b="1" dirty="0"/>
              <a:t>La contrainte de </a:t>
            </a:r>
            <a:r>
              <a:rPr lang="fr-FR" sz="2000" b="1" dirty="0" smtClean="0"/>
              <a:t>l’équilibre :</a:t>
            </a:r>
          </a:p>
          <a:p>
            <a:pPr algn="just">
              <a:lnSpc>
                <a:spcPct val="150000"/>
              </a:lnSpc>
            </a:pPr>
            <a:r>
              <a:rPr lang="fr-FR" sz="2000" b="1" dirty="0" smtClean="0">
                <a:solidFill>
                  <a:srgbClr val="0070C0"/>
                </a:solidFill>
              </a:rPr>
              <a:t>Contrainte</a:t>
            </a:r>
            <a:r>
              <a:rPr lang="fr-FR" sz="2000" dirty="0" smtClean="0"/>
              <a:t> : synchroniser </a:t>
            </a:r>
            <a:r>
              <a:rPr lang="fr-FR" sz="2000" dirty="0"/>
              <a:t>l</a:t>
            </a:r>
            <a:r>
              <a:rPr lang="fr-FR" sz="2000" dirty="0" smtClean="0"/>
              <a:t>es flux d’encaissement et de décaissement</a:t>
            </a:r>
          </a:p>
          <a:p>
            <a:pPr algn="just">
              <a:lnSpc>
                <a:spcPct val="150000"/>
              </a:lnSpc>
            </a:pPr>
            <a:r>
              <a:rPr lang="fr-FR" sz="2000" b="1" dirty="0" smtClean="0">
                <a:solidFill>
                  <a:srgbClr val="0070C0"/>
                </a:solidFill>
              </a:rPr>
              <a:t>Objectif</a:t>
            </a:r>
            <a:r>
              <a:rPr lang="fr-FR" sz="2000" dirty="0" smtClean="0"/>
              <a:t> : garantir la solvabilité en assurant le paiement des dettes exigibles</a:t>
            </a:r>
          </a:p>
          <a:p>
            <a:pPr algn="just">
              <a:lnSpc>
                <a:spcPct val="150000"/>
              </a:lnSpc>
            </a:pPr>
            <a:r>
              <a:rPr lang="fr-FR" sz="2000" b="1" dirty="0" smtClean="0">
                <a:solidFill>
                  <a:srgbClr val="0070C0"/>
                </a:solidFill>
              </a:rPr>
              <a:t>Risque</a:t>
            </a:r>
            <a:r>
              <a:rPr lang="fr-FR" sz="2000" dirty="0" smtClean="0"/>
              <a:t> : absence de trésorerie et cessation de paiement</a:t>
            </a:r>
            <a:endParaRPr lang="fr-FR" sz="2000" dirty="0"/>
          </a:p>
        </p:txBody>
      </p:sp>
      <p:sp>
        <p:nvSpPr>
          <p:cNvPr id="6" name="Espace réservé du numéro de diapositive 5"/>
          <p:cNvSpPr>
            <a:spLocks noGrp="1"/>
          </p:cNvSpPr>
          <p:nvPr>
            <p:ph type="sldNum" sz="quarter" idx="12"/>
          </p:nvPr>
        </p:nvSpPr>
        <p:spPr/>
        <p:txBody>
          <a:bodyPr/>
          <a:lstStyle/>
          <a:p>
            <a:fld id="{9AA8A271-D230-4875-8F45-4DE70F02D152}" type="slidenum">
              <a:rPr lang="fr-FR" smtClean="0"/>
              <a:t>8</a:t>
            </a:fld>
            <a:endParaRPr lang="fr-FR"/>
          </a:p>
        </p:txBody>
      </p:sp>
      <p:sp>
        <p:nvSpPr>
          <p:cNvPr id="7" name="Rectangle 6"/>
          <p:cNvSpPr/>
          <p:nvPr/>
        </p:nvSpPr>
        <p:spPr>
          <a:xfrm>
            <a:off x="1691680" y="188640"/>
            <a:ext cx="7344816" cy="1327736"/>
          </a:xfrm>
          <a:prstGeom prst="rect">
            <a:avLst/>
          </a:prstGeom>
        </p:spPr>
        <p:txBody>
          <a:bodyPr wrap="square">
            <a:spAutoFit/>
          </a:bodyPr>
          <a:lstStyle/>
          <a:p>
            <a:pPr marL="514350" indent="-514350" algn="ctr">
              <a:lnSpc>
                <a:spcPct val="150000"/>
              </a:lnSpc>
              <a:buAutoNum type="romanUcPeriod"/>
            </a:pPr>
            <a:r>
              <a:rPr lang="fr-FR" altLang="fr-FR" sz="3200" b="1" dirty="0">
                <a:solidFill>
                  <a:schemeClr val="accent1"/>
                </a:solidFill>
              </a:rPr>
              <a:t>Présentation des concepts</a:t>
            </a:r>
          </a:p>
          <a:p>
            <a:pPr marL="190500" lvl="1" algn="ctr">
              <a:lnSpc>
                <a:spcPct val="150000"/>
              </a:lnSpc>
            </a:pPr>
            <a:r>
              <a:rPr lang="fr-FR" altLang="fr-FR" sz="2400" b="1" dirty="0" smtClean="0">
                <a:solidFill>
                  <a:schemeClr val="accent1"/>
                </a:solidFill>
              </a:rPr>
              <a:t>B.	</a:t>
            </a:r>
            <a:r>
              <a:rPr lang="fr-FR" sz="2400" b="1" dirty="0">
                <a:solidFill>
                  <a:schemeClr val="accent1"/>
                </a:solidFill>
              </a:rPr>
              <a:t>La trésorerie, </a:t>
            </a:r>
            <a:r>
              <a:rPr lang="fr-FR" sz="2400" b="1" dirty="0" smtClean="0">
                <a:solidFill>
                  <a:schemeClr val="accent1"/>
                </a:solidFill>
              </a:rPr>
              <a:t>résultat </a:t>
            </a:r>
            <a:r>
              <a:rPr lang="fr-FR" sz="2400" b="1" dirty="0">
                <a:solidFill>
                  <a:schemeClr val="accent1"/>
                </a:solidFill>
              </a:rPr>
              <a:t>d’un équilibre financier</a:t>
            </a:r>
            <a:endParaRPr lang="fr-FR" altLang="fr-FR" sz="2400" b="1" dirty="0">
              <a:solidFill>
                <a:schemeClr val="accent1"/>
              </a:solidFill>
            </a:endParaRPr>
          </a:p>
        </p:txBody>
      </p:sp>
    </p:spTree>
    <p:extLst>
      <p:ext uri="{BB962C8B-B14F-4D97-AF65-F5344CB8AC3E}">
        <p14:creationId xmlns:p14="http://schemas.microsoft.com/office/powerpoint/2010/main" val="1220058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1844824"/>
            <a:ext cx="8229600" cy="4565104"/>
          </a:xfrm>
        </p:spPr>
        <p:txBody>
          <a:bodyPr>
            <a:noAutofit/>
          </a:bodyPr>
          <a:lstStyle/>
          <a:p>
            <a:pPr marL="0" indent="0">
              <a:buNone/>
            </a:pPr>
            <a:r>
              <a:rPr lang="fr-FR" sz="2000" b="1" dirty="0"/>
              <a:t>L’équilibre en termes de </a:t>
            </a:r>
            <a:r>
              <a:rPr lang="fr-FR" sz="2000" b="1" dirty="0" smtClean="0"/>
              <a:t>flux :</a:t>
            </a:r>
            <a:endParaRPr lang="fr-FR" sz="2000" b="1" dirty="0"/>
          </a:p>
          <a:p>
            <a:r>
              <a:rPr lang="fr-FR" sz="1800" dirty="0" smtClean="0"/>
              <a:t>Les </a:t>
            </a:r>
            <a:r>
              <a:rPr lang="fr-FR" sz="1800" dirty="0"/>
              <a:t>flux financiers transitent par l’encaisse </a:t>
            </a:r>
            <a:endParaRPr lang="fr-FR" sz="1800" dirty="0" smtClean="0"/>
          </a:p>
          <a:p>
            <a:r>
              <a:rPr lang="fr-FR" sz="1800" dirty="0" smtClean="0"/>
              <a:t>Ils </a:t>
            </a:r>
            <a:r>
              <a:rPr lang="fr-FR" sz="1800" dirty="0"/>
              <a:t>sont à l’origine de variations positives ou </a:t>
            </a:r>
            <a:r>
              <a:rPr lang="fr-FR" sz="1800" dirty="0" smtClean="0"/>
              <a:t>négatives</a:t>
            </a:r>
          </a:p>
          <a:p>
            <a:r>
              <a:rPr lang="fr-FR" sz="1800" dirty="0" smtClean="0"/>
              <a:t>Selon des termes différents</a:t>
            </a:r>
            <a:endParaRPr lang="fr-FR" sz="1800" dirty="0"/>
          </a:p>
          <a:p>
            <a:pPr lvl="1"/>
            <a:r>
              <a:rPr lang="fr-FR" sz="1800" dirty="0" smtClean="0">
                <a:solidFill>
                  <a:srgbClr val="0070C0"/>
                </a:solidFill>
              </a:rPr>
              <a:t>A long terme : liés aux opérations d’investissement et de financement à long terme</a:t>
            </a:r>
          </a:p>
          <a:p>
            <a:pPr lvl="3"/>
            <a:r>
              <a:rPr lang="fr-FR" sz="1600" dirty="0" smtClean="0"/>
              <a:t>Dépenses d’investissement,</a:t>
            </a:r>
          </a:p>
          <a:p>
            <a:pPr lvl="3"/>
            <a:r>
              <a:rPr lang="fr-FR" sz="1600" dirty="0" smtClean="0"/>
              <a:t>Cessions d’immobilisations, </a:t>
            </a:r>
          </a:p>
          <a:p>
            <a:pPr lvl="3"/>
            <a:r>
              <a:rPr lang="fr-FR" sz="1600" dirty="0" smtClean="0"/>
              <a:t>Financements externes de l’actif reçus</a:t>
            </a:r>
          </a:p>
          <a:p>
            <a:pPr lvl="3"/>
            <a:r>
              <a:rPr lang="fr-FR" sz="1600" dirty="0" smtClean="0"/>
              <a:t>Emprunts</a:t>
            </a:r>
          </a:p>
          <a:p>
            <a:pPr lvl="3"/>
            <a:r>
              <a:rPr lang="fr-FR" sz="1600" dirty="0" smtClean="0"/>
              <a:t>Remboursements d’emprunts</a:t>
            </a:r>
          </a:p>
          <a:p>
            <a:pPr lvl="1"/>
            <a:r>
              <a:rPr lang="fr-FR" sz="1800" dirty="0">
                <a:solidFill>
                  <a:srgbClr val="0070C0"/>
                </a:solidFill>
              </a:rPr>
              <a:t>A court ou moyen terme :  liés aux opérations d’exploitation</a:t>
            </a:r>
          </a:p>
          <a:p>
            <a:pPr lvl="3"/>
            <a:r>
              <a:rPr lang="fr-FR" sz="1600" dirty="0" smtClean="0"/>
              <a:t>Dépenses d’exploitation</a:t>
            </a:r>
          </a:p>
          <a:p>
            <a:pPr lvl="3"/>
            <a:r>
              <a:rPr lang="fr-FR" sz="1600" dirty="0" smtClean="0"/>
              <a:t>Recettes d’exploitation</a:t>
            </a:r>
          </a:p>
          <a:p>
            <a:pPr lvl="3"/>
            <a:r>
              <a:rPr lang="fr-FR" sz="1600" dirty="0" smtClean="0"/>
              <a:t>Subventions d’exploitation</a:t>
            </a:r>
            <a:endParaRPr lang="fr-FR" sz="1600" dirty="0"/>
          </a:p>
        </p:txBody>
      </p:sp>
      <p:sp>
        <p:nvSpPr>
          <p:cNvPr id="5" name="Espace réservé du numéro de diapositive 4"/>
          <p:cNvSpPr>
            <a:spLocks noGrp="1"/>
          </p:cNvSpPr>
          <p:nvPr>
            <p:ph type="sldNum" sz="quarter" idx="12"/>
          </p:nvPr>
        </p:nvSpPr>
        <p:spPr/>
        <p:txBody>
          <a:bodyPr/>
          <a:lstStyle/>
          <a:p>
            <a:fld id="{9AA8A271-D230-4875-8F45-4DE70F02D152}" type="slidenum">
              <a:rPr lang="fr-FR" smtClean="0"/>
              <a:t>9</a:t>
            </a:fld>
            <a:endParaRPr lang="fr-FR"/>
          </a:p>
        </p:txBody>
      </p:sp>
      <p:sp>
        <p:nvSpPr>
          <p:cNvPr id="6" name="Titre 5"/>
          <p:cNvSpPr>
            <a:spLocks noGrp="1"/>
          </p:cNvSpPr>
          <p:nvPr>
            <p:ph type="title"/>
          </p:nvPr>
        </p:nvSpPr>
        <p:spPr/>
        <p:txBody>
          <a:bodyPr/>
          <a:lstStyle/>
          <a:p>
            <a:endParaRPr lang="fr-FR"/>
          </a:p>
        </p:txBody>
      </p:sp>
      <p:sp>
        <p:nvSpPr>
          <p:cNvPr id="7" name="Rectangle 6"/>
          <p:cNvSpPr/>
          <p:nvPr/>
        </p:nvSpPr>
        <p:spPr>
          <a:xfrm>
            <a:off x="1691680" y="188640"/>
            <a:ext cx="7344816" cy="1327736"/>
          </a:xfrm>
          <a:prstGeom prst="rect">
            <a:avLst/>
          </a:prstGeom>
        </p:spPr>
        <p:txBody>
          <a:bodyPr wrap="square">
            <a:spAutoFit/>
          </a:bodyPr>
          <a:lstStyle/>
          <a:p>
            <a:pPr marL="514350" indent="-514350" algn="ctr">
              <a:lnSpc>
                <a:spcPct val="150000"/>
              </a:lnSpc>
              <a:buAutoNum type="romanUcPeriod"/>
            </a:pPr>
            <a:r>
              <a:rPr lang="fr-FR" altLang="fr-FR" sz="3200" b="1" dirty="0">
                <a:solidFill>
                  <a:schemeClr val="accent1"/>
                </a:solidFill>
              </a:rPr>
              <a:t>Présentation des concepts</a:t>
            </a:r>
          </a:p>
          <a:p>
            <a:pPr marL="190500" lvl="1" algn="ctr">
              <a:lnSpc>
                <a:spcPct val="150000"/>
              </a:lnSpc>
            </a:pPr>
            <a:r>
              <a:rPr lang="fr-FR" altLang="fr-FR" sz="2400" b="1" dirty="0" smtClean="0">
                <a:solidFill>
                  <a:schemeClr val="accent1"/>
                </a:solidFill>
              </a:rPr>
              <a:t>B.	</a:t>
            </a:r>
            <a:r>
              <a:rPr lang="fr-FR" sz="2400" b="1" dirty="0">
                <a:solidFill>
                  <a:schemeClr val="accent1"/>
                </a:solidFill>
              </a:rPr>
              <a:t>La trésorerie, </a:t>
            </a:r>
            <a:r>
              <a:rPr lang="fr-FR" sz="2400" b="1" dirty="0" smtClean="0">
                <a:solidFill>
                  <a:schemeClr val="accent1"/>
                </a:solidFill>
              </a:rPr>
              <a:t>résultat </a:t>
            </a:r>
            <a:r>
              <a:rPr lang="fr-FR" sz="2400" b="1" dirty="0">
                <a:solidFill>
                  <a:schemeClr val="accent1"/>
                </a:solidFill>
              </a:rPr>
              <a:t>d’un équilibre financier</a:t>
            </a:r>
            <a:endParaRPr lang="fr-FR" altLang="fr-FR" sz="2400" b="1" dirty="0">
              <a:solidFill>
                <a:schemeClr val="accent1"/>
              </a:solidFill>
            </a:endParaRPr>
          </a:p>
        </p:txBody>
      </p:sp>
    </p:spTree>
    <p:extLst>
      <p:ext uri="{BB962C8B-B14F-4D97-AF65-F5344CB8AC3E}">
        <p14:creationId xmlns:p14="http://schemas.microsoft.com/office/powerpoint/2010/main" val="754703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2660</TotalTime>
  <Words>5139</Words>
  <Application>Microsoft Office PowerPoint</Application>
  <PresentationFormat>Affichage à l'écran (4:3)</PresentationFormat>
  <Paragraphs>1282</Paragraphs>
  <Slides>56</Slides>
  <Notes>34</Notes>
  <HiddenSlides>0</HiddenSlides>
  <MMClips>0</MMClips>
  <ScaleCrop>false</ScaleCrop>
  <HeadingPairs>
    <vt:vector size="4" baseType="variant">
      <vt:variant>
        <vt:lpstr>Thème</vt:lpstr>
      </vt:variant>
      <vt:variant>
        <vt:i4>1</vt:i4>
      </vt:variant>
      <vt:variant>
        <vt:lpstr>Titres des diapositives</vt:lpstr>
      </vt:variant>
      <vt:variant>
        <vt:i4>56</vt:i4>
      </vt:variant>
    </vt:vector>
  </HeadingPairs>
  <TitlesOfParts>
    <vt:vector size="57" baseType="lpstr">
      <vt:lpstr>Thème Office</vt:lpstr>
      <vt:lpstr>Présentation PowerPoint</vt:lpstr>
      <vt:lpstr>Sommaire</vt:lpstr>
      <vt:lpstr>Sommaire</vt:lpstr>
      <vt:lpstr>I. Présentation des enjeux A. Définition des opérations de trésorerie</vt:lpstr>
      <vt:lpstr>I. Présentation des enjeux A. Définition des opérations de trésorerie</vt:lpstr>
      <vt:lpstr>I. Présentation des enjeux A. Définition des opérations de trésorerie</vt:lpstr>
      <vt:lpstr>I. Présentation des enjeux A. Définition des opérations de trésorerie</vt:lpstr>
      <vt:lpstr>Présentation PowerPoint</vt:lpstr>
      <vt:lpstr>Présentation PowerPoint</vt:lpstr>
      <vt:lpstr>Présentation PowerPoint</vt:lpstr>
      <vt:lpstr>Présentation PowerPoint</vt:lpstr>
      <vt:lpstr>Présentation des concepts B. La trésorerie, résultat d’un équilibre financier</vt:lpstr>
      <vt:lpstr>Présentation des concepts B. Enjeux en termes d’analyse financière</vt:lpstr>
      <vt:lpstr>Présentation des concepts B. La trésorerie, résultat d’un équilibre financier</vt:lpstr>
      <vt:lpstr>Présentation des concepts B. La trésorerie, résultat d’un équilibre financier</vt:lpstr>
      <vt:lpstr>Présentation PowerPoint</vt:lpstr>
      <vt:lpstr>Présentation des concepts B. La trésorerie, résultat d’un équilibre financier</vt:lpstr>
      <vt:lpstr>Présentation PowerPoint</vt:lpstr>
      <vt:lpstr>Sommaire</vt:lpstr>
      <vt:lpstr>II.  Illustration Le plan de trésorerie</vt:lpstr>
      <vt:lpstr>II.  Illustration Le plan de trésorerie</vt:lpstr>
      <vt:lpstr>II.  Illustration  Les points d’attention</vt:lpstr>
      <vt:lpstr>II.  Illustration  Les points d’attention</vt:lpstr>
      <vt:lpstr>II. Illustration</vt:lpstr>
      <vt:lpstr>II.  Illustration  Les points d’attention</vt:lpstr>
      <vt:lpstr>II.  Illustration  Les points d’attention</vt:lpstr>
      <vt:lpstr>II.  Illustration  Les points d’attention</vt:lpstr>
      <vt:lpstr> </vt:lpstr>
      <vt:lpstr>Présentation PowerPoint</vt:lpstr>
      <vt:lpstr>Présentation PowerPoint</vt:lpstr>
      <vt:lpstr>Présentation PowerPoint</vt:lpstr>
      <vt:lpstr>Présentation PowerPoint</vt:lpstr>
      <vt:lpstr>Présentation PowerPoint</vt:lpstr>
      <vt:lpstr>Sommaire</vt:lpstr>
      <vt:lpstr>III. Perspectives GBCP</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III. Perspectives GBCP B. Les recettes fléchées</vt:lpstr>
      <vt:lpstr>Présentation PowerPoint</vt:lpstr>
      <vt:lpstr>III. Perspectives GBCP B. Les recettes fléchées</vt:lpstr>
      <vt:lpstr>Présentation PowerPoint</vt:lpstr>
      <vt:lpstr>III. Perspectives GBCP C. Opérations budgétaires – non budgétaires</vt:lpstr>
      <vt:lpstr>III. Perspectives GBCP C. Opérations budgétaires – non budgétaires</vt:lpstr>
      <vt:lpstr>Présentation PowerPoint</vt:lpstr>
      <vt:lpstr>Présentation PowerPoint</vt:lpstr>
      <vt:lpstr>Présentation PowerPoint</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MEN</dc:creator>
  <cp:lastModifiedBy>ESEN</cp:lastModifiedBy>
  <cp:revision>167</cp:revision>
  <cp:lastPrinted>2014-05-15T14:07:15Z</cp:lastPrinted>
  <dcterms:created xsi:type="dcterms:W3CDTF">2014-03-24T10:57:28Z</dcterms:created>
  <dcterms:modified xsi:type="dcterms:W3CDTF">2014-05-22T06:48:24Z</dcterms:modified>
</cp:coreProperties>
</file>