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50" r:id="rId3"/>
    <p:sldMasterId id="2147483670" r:id="rId4"/>
    <p:sldMasterId id="2147483652" r:id="rId5"/>
    <p:sldMasterId id="2147483671" r:id="rId6"/>
    <p:sldMasterId id="2147483654" r:id="rId7"/>
    <p:sldMasterId id="2147483672" r:id="rId8"/>
    <p:sldMasterId id="2147483656" r:id="rId9"/>
    <p:sldMasterId id="2147483673" r:id="rId10"/>
    <p:sldMasterId id="2147483658" r:id="rId11"/>
    <p:sldMasterId id="2147483674" r:id="rId12"/>
    <p:sldMasterId id="2147483660" r:id="rId13"/>
    <p:sldMasterId id="2147483675" r:id="rId14"/>
    <p:sldMasterId id="2147483662" r:id="rId15"/>
    <p:sldMasterId id="2147483676" r:id="rId16"/>
    <p:sldMasterId id="2147483664" r:id="rId17"/>
    <p:sldMasterId id="2147483677" r:id="rId18"/>
    <p:sldMasterId id="2147483666" r:id="rId19"/>
    <p:sldMasterId id="2147483668" r:id="rId20"/>
  </p:sldMasterIdLst>
  <p:notesMasterIdLst>
    <p:notesMasterId r:id="rId30"/>
  </p:notesMasterIdLst>
  <p:sldIdLst>
    <p:sldId id="260" r:id="rId21"/>
    <p:sldId id="282" r:id="rId22"/>
    <p:sldId id="286" r:id="rId23"/>
    <p:sldId id="285" r:id="rId24"/>
    <p:sldId id="287" r:id="rId25"/>
    <p:sldId id="288" r:id="rId26"/>
    <p:sldId id="289" r:id="rId27"/>
    <p:sldId id="290" r:id="rId28"/>
    <p:sldId id="292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ADB"/>
    <a:srgbClr val="ABA48F"/>
    <a:srgbClr val="8985D5"/>
    <a:srgbClr val="EA7125"/>
    <a:srgbClr val="B70B9B"/>
    <a:srgbClr val="00A29B"/>
    <a:srgbClr val="D3222A"/>
    <a:srgbClr val="70D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8" autoAdjust="0"/>
    <p:restoredTop sz="94556" autoAdjust="0"/>
  </p:normalViewPr>
  <p:slideViewPr>
    <p:cSldViewPr>
      <p:cViewPr>
        <p:scale>
          <a:sx n="100" d="100"/>
          <a:sy n="100" d="100"/>
        </p:scale>
        <p:origin x="-2316" y="-312"/>
      </p:cViewPr>
      <p:guideLst>
        <p:guide orient="horz" pos="2160"/>
        <p:guide orient="horz" pos="935"/>
        <p:guide orient="horz" pos="799"/>
        <p:guide pos="1083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88239B-5EC8-4C01-A56E-2EC012FC00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677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8239B-5EC8-4C01-A56E-2EC012FC0002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889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4E1DC5-B9BB-483D-8336-622A9FA44596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9225" name="Picture 9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060A19-01D2-4CFE-93B3-342366777D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63343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6AF32C-8E0B-4E2C-8E5A-CBFA7D7231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48879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7E9B0C-444B-443B-93E0-1E988EF721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17319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63AD37-71DD-4418-9585-1BD8075028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55895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263690-B71A-47EF-A219-F21494693F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6127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3F8BCF-CD84-4890-8A51-601CC813E5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73283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8A1015-832B-4524-8253-3BEA537E6B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96145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19BC8-D256-45D9-AD1A-2BC0CE8C50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7720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E3AC1-6060-4313-B87D-EE28855F28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58308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582810-AD04-48CB-9ACF-830BA3448F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9832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AA366E-C1D1-4683-B202-01C94BC659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72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EED2AC-A18E-4475-AB3C-BBB7A6AB47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13723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41F7D-856C-45FF-A8EA-FD42427FFA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8765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996805-E089-4C8F-8BFD-5CBEF2346AE8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51206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0DB51-781B-41FD-AF89-2318705B07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83991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2B8CF2-1BB5-4DE8-9A40-82782806B9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2664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CB999C-D7C8-4CAE-97B3-008FCD440C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5770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EC4806-0CBC-42BD-AAB6-ABCA64A2CA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59584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51395A-77DA-429D-99ED-62C34A3307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18414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1F830-690F-4DF6-8716-B27B58CA86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62577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4D8046-9E60-4D6B-A775-A4D5401282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0200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37669B-DB3B-4D72-9C90-6AB7B18FA2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608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55FE1-13EE-4969-889F-CDD5215BE9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08701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ACD663-4EDC-4CBC-8998-45A2624507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48819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2E822-9E86-4B1A-9C25-578588847F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39710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034D8-19B3-456F-B422-0D9A6BF3AD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55477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21A8A-3657-4C20-B7BA-AAD9254BE4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14360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F5DFD-2C0A-4695-AD79-5025CA5A07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27960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68F05-DF0D-41AD-AB48-7965EBBE15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273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8D667-6762-44AD-B628-345A885071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02901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403E5-80DC-4FC9-9D89-9601CF9F54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16197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2C04D6-B7A8-4036-B895-1317E29D76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81676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4B828-E5C0-4289-9192-949FE0EC28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856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06E1A7-9349-49C4-A558-959C89BFAC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98444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616BC-E836-4C1B-8498-41FA21DACE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62629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E0273-9A5F-4341-BAD3-FA8A489FFC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0474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175BB-C6BB-40F3-9ACC-C36D25C1E6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10003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7094F9-20DB-495F-B740-19CA18B2A3A1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60422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910888-1969-439F-B180-A84146C077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3575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11F4E4-6B4A-451C-B65C-CAD0A6FC73A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1417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8634E9-A899-4793-A5F3-56A15BD86D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6995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7159B-4066-417E-A075-7CD3B3410C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31745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6A984-5BF8-46A8-AD5B-95A8342E8B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872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34090-9484-44B6-884C-2944DA0C45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923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119CAF-01AA-41EE-82EF-8BD7989944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28689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81BA8F-7ED7-42E1-8AA4-5835448970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87360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DC1AF3-CF3F-4AF0-9AB0-F0690F4D83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93913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2B0E8-5526-45EC-99DC-D7EE9022E6C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6298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1732C-611D-476D-81EF-CDB25342EF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16626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6A63B8-F167-49E8-9FD6-87F4D94ADB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37408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F230D7-76A1-45B6-8E1E-02A50E4E4C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27233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49B8FA-D4D6-4F64-A418-F1E89BBF7B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5774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B23F0-9392-44D0-B20E-FDBF568102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61821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5DD2F-324F-4CE0-B699-CCF3AF921A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52722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524C9-C899-4579-9411-EA1275749C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165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7320F-0AA2-414A-9C79-3E6FCCC9EA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29694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3204F1-2A0C-45D2-AB2A-88C87976E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56482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E69AEE-928D-423A-B238-29D0F3C093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82645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8B6E0B-DEB9-4E46-A644-B30BA0F383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2187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8E1511-3ABD-458E-B04D-8FE9726646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21972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31F51-F362-452B-88AA-A3DB037CFF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18514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B39B6A-CA70-4DFA-B3C1-BA0E0AA76EA8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74758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CBD41-EAC4-4214-B730-65E80666D7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5565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347338-6202-420D-B031-DB09B6DCE6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1699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103212-4B02-436C-A1DC-3E7555183F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31211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53A5F-C83A-47EC-A6A2-3D69F397D5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20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37C93F-B498-450B-9729-EE0FB16DDE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1773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C4B4C6-02B5-4DC3-83CD-98DCB5060C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79258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D4BAC-A7F9-4DAF-A820-10999844B4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7607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F3B0A5-F5F9-4D72-89D1-2E23C47966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65005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14C68-B2B4-40E7-B1BC-85EBE68945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44838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506A33-6A84-405A-BDF9-D2A056D06B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1728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086D5-C6FC-41E9-BD62-EE348D2A6E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16986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DD349-7A3C-49B0-A9B0-2A1853F1A5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05449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9F15B-5736-4A8F-9EE8-081E00D42C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35661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91B501-FA83-4F02-B888-0F69C2E087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3255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F87E31-1603-48EB-AA1A-1BE5D4087A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03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AB5ED-5638-40DD-B2D7-7DDCF8EAF6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01609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2E3D1D-FE24-4BAF-8518-862D65AA8B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49603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1E49E-5E0D-4296-97EE-9B05C0CE24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14139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535B3-F243-4A6A-910B-2C49C686F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28375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7260AD-5181-46ED-A4A3-15CAC62388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44076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19A19-D3CE-48D0-8B62-48C06E34F1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88815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FF03D-844A-4CFF-AEE7-4945458816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07135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E1EF7-0B77-4A38-AAD6-58CB14B104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75875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685E58-E26B-4918-BB00-3556361096CA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83974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644710-0EFF-4C95-8641-9B93A0DA9A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0434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F567E-55B6-4BBE-9CFB-7880359995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6647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A3D25F-91B1-4599-A556-F91C57951E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9718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EE665-074E-406A-A51B-293822A15F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82440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ED561-48C9-4102-AADE-73AF0B3A4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29295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DC5374-B461-4B34-90AB-1527E92CF4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2949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C672A-B339-4D52-803F-BC312AA119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81724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FED29-D20F-4C76-B4DF-E6CBC73A55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15992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AD69BB-893B-4330-8FD8-B432D1D05A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2972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34138-9AA7-4C5C-8BB9-FC7D3C1471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52089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AE24B5-1305-4006-B045-0FC2117CCC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03312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386DB-5AE9-4EEB-BFBF-EAADD71428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41649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F06908-FFFB-472B-AF3F-C926A3C6A3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020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648EB-7BFF-4939-BB9B-BCD1302C38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03034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73C2D-B797-46AC-9FE9-D8629F3830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1708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3531D-AAA5-49BD-8E61-00C4DC429ED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25716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6C7033-7A50-4014-9EBA-83D68D6203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00437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BD15EF-1E4D-4E90-9E96-8AC678D10B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34137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63425-CAA8-43E6-8141-3B3139961E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2882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957F09-64F9-402C-89B2-6B0290EC42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19132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01340D-5C6B-4791-9375-FA60FAC826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81198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F080B-82CC-4411-A3A4-0EA340ED46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67341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EA098-E477-49B3-A038-594F8050D0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30869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7A8570-12D6-4634-B16D-03C1E786A02F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97286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38FD5-9D48-4F25-956D-BFBF7036D0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769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FCBFF-DBC6-483F-9B6C-595F1B84CE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01021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433F3-FF31-42D1-91D7-25257D2C89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97912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18D570-6C84-4E43-8B53-D30A3AD0A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53151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34982E-52EF-443C-BB30-7C6D5886F1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07710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08503-6BFF-44EF-B2ED-2888386F3E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584343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F569D-CBDB-4D0C-BD9C-3B77F71D2E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97246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E5152-0DB6-4A72-9455-2CEB30C44C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619855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2BBD7-95A1-4DE9-8907-DAF0AC2BF1A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48926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7461B-12C4-4F59-8023-DF99EC2CB5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8255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9FF46-5479-4F40-845A-6A23555CA1F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79083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58975-D819-449F-8108-76B1E4B206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2963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E8EA-C766-4EBE-A969-0C428A48D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97595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F43EE3-3AE2-4679-8A38-70C93995C2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43589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7828D-B435-4C5D-A97B-68989679AB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38644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A209B-6A9D-49F8-A05C-42FA15D5E0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45727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5E87A-1133-43B6-B7BB-7923FB1D75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2910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6169A-8325-40A5-88ED-08ED88A070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31296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2BAA79-7596-4FA8-A0C2-FBFB2B7BDE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97508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C7C06-7A17-4B87-BF49-92FD82050D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28813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7403E-1ACC-40B8-B621-033735F87D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99342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A96829-AA21-4AF9-9EFA-F42E503B1E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17407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ACC05-A6AA-47B7-BBC3-B59BCECCF2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926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58953-DCDB-414E-A186-5EF5CA8472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00171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59C3D-11E2-485A-8FA7-2E58630616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4187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29915B-C07D-43E6-BB0E-3A39FBE71E73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3318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B59E1C-0802-4A21-ADA2-15B951A28E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07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F23BF6-EBD1-4949-98B6-105868708B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3213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F4BB0-E354-4B44-80E9-CAD4552F1C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518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9AA0D-81F9-405D-A781-A50BB88350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3488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F1CFC8-7CB1-43D6-81B5-2F301409C6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8523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DAD36-9B09-4E00-A212-B5026AC14F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514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67A847-9C1F-45D2-81CE-5B219A4E7B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3442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E2B02-0AF7-49A7-813E-E18B7ADC9E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2477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6CA29-DEF5-4AA0-981C-E52DF01122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9731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A393D-E44E-47EF-83B8-755ED29592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890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91565-3986-4AA6-ADE9-2E8BBF976B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7153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8F2558-4768-4E22-A6DE-D11B973FF2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4724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B83A98-C6B7-42BB-9175-17B9B97CA0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5987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9C130-DE88-45E9-AA49-93637F86F7C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3418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E0D2A-318C-4D75-808A-6EA6217028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2725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62145-7D28-4FCE-83C8-D5E931EF35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3710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E0EA1-4241-4DFA-BFB9-BC8D80D6A3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410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CC0A1-C9D7-4FA1-B0DF-96CBEA093C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74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0D792-D836-47B6-9E5E-A839C5D7E6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747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CCF434-D4F0-4E56-BEBC-EC539CCE3F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4632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EAFF8-9F8A-4B29-BA4B-47FD2D4041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7854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CB2A17-71BD-495A-84E8-BD21967CDC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4772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4C006-439B-4F48-8705-76CA8BDF91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1897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5721D0-C302-4D56-B835-8393BB0FEA16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9462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AD9F40-6687-4BE1-9AEC-4DC2772780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9982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AF9CAA-4FEB-4D68-8311-34DBB1C785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2612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397741-0071-4862-BCB6-96F65689BA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8142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58937-E9B5-499C-87B3-DF16CF294A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392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06F83C-2335-4F3D-81DD-0C3604F915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8805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E732B0-8AA5-47C8-A325-B68A49AB62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3572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163D0-AD77-4F6A-B182-B53B4FAB74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3621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BAEEDE-C091-4DA4-BCD8-EE6E4A37D6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5273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BA3A2-DCA4-4DAC-A677-B179F97C6E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0855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782237-11C5-4046-B15F-2F31101D70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752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6121A0-84E1-4B0B-BA80-F12A03D22E9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2116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A635D-1712-4C3F-A776-EF4F5E8031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3462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A11C65-3ED7-4191-8461-730AD5C5B5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9735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41475-5138-42F3-83F1-D7F9A96F4EC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5623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97E359-CDF3-4FDE-B681-EF626BB5544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12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A019C-98BD-47B5-9344-ED9DBC9954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66662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DC5ED-151D-47DC-8FD8-1B6696D070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6758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6F7391-8309-4A3D-B9E0-76F2FAFE25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6539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21AB3-6776-4CF3-95DF-C4952AB47B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0154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177BC-93F9-4B26-B197-7C29C49E93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0163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CBC75D-3EBB-41CE-88E4-23FEEFCD15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7799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C8BC7-780A-4B90-B4DE-A04DF28A30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5961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8C675-A08E-4E4D-A2FD-8A537062AA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5100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EC9974-4CF1-4375-8C6C-26436D9D5CD4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28678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0C566-F445-4B95-8F33-B4EDE144C2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1466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C8C08B-88C9-4816-AF45-501809578D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40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11EE2-FC51-47F2-A451-A84C633D28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3799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5AF435-52E9-4490-BEEB-9007063570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5660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1231F-2DAB-463B-BE11-58ED3704C6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97463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FBC0C-5886-44FE-9A42-709BC2D3D6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7092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2396DE-36EE-4842-BCA0-6928EF2147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1291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BA548C-B330-4C42-B610-2167EEDB06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9101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5B1326-F2BF-4F66-804B-C91CDD1248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6772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4FF39A-A45E-4CB9-9C0E-425B0BE9E5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4541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ED0FB-6CA7-4CE6-B1C6-2F96509B9A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1739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4F59B-0F0D-4BBB-BD9B-83392B91C4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48181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2C3A99-16B9-4E85-90C2-3CB31F89CC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738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0DF869-587D-4AE7-B919-B35FF62236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912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C77422-C229-4DA4-BC73-6FB6ACCD44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1601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225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1484313"/>
            <a:ext cx="403383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5D1722-BA5E-43FA-A3F0-6DAD4A1B7C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16258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48C62-CFC4-4006-A386-5C1FABBE92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45696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AC1303-BDAB-46AA-ABD2-F7282FAC68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73239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F5A7B-2831-46E9-BCE7-89FD35CBA0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52455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DD056-5DC9-4E79-9F8F-36EB8AD18F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17842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B8BCC-9A4D-4680-9EFB-6A432A26DF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9458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4B0D3-918C-443D-A45B-807CD66EC4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7120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1862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E33769-6EBA-4D8A-8D7F-0E87E7E7A4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01352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188" y="3284538"/>
            <a:ext cx="5110162" cy="1470025"/>
          </a:xfrm>
        </p:spPr>
        <p:txBody>
          <a:bodyPr lIns="36000" tIns="0" rIns="36000" bIns="0" anchor="t"/>
          <a:lstStyle>
            <a:lvl1pPr>
              <a:defRPr b="1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4850" y="1196975"/>
            <a:ext cx="2695575" cy="2298700"/>
          </a:xfrm>
        </p:spPr>
        <p:txBody>
          <a:bodyPr lIns="36000" rIns="36000" anchor="b"/>
          <a:lstStyle>
            <a:lvl1pPr marL="0" indent="0">
              <a:buFont typeface="Arial" charset="0"/>
              <a:buNone/>
              <a:defRPr sz="8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67FAC5-AC59-4968-AAF2-69AC42838384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37894" name="Picture 6" descr="pied_page_com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D934FB-4E80-47BD-AA33-1ECB1BEA3B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22317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F85FE3-93CD-4158-B968-55C5A2F209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66851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012939-CE88-430A-89C0-6A28540CE8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674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4075" y="1989138"/>
            <a:ext cx="32051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1638" y="1989138"/>
            <a:ext cx="32051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6B97E-0F7F-4E52-9F38-5C0D418C9B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7946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C09699-21DF-44C7-9AE3-59AF2E9077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17720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218EC3-F22B-4127-A367-2090EC96329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0423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68172-3793-4CBF-8D39-F52BF40C9D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85786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5A444-E8B1-4712-A214-8690E4AB76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365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8BEF3-B213-46B8-9103-66F16F88D7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2237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3CD53F-EA81-4946-ADAA-4C1BAD6001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3975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6913" y="188913"/>
            <a:ext cx="1639887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4075" y="188913"/>
            <a:ext cx="4770438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C44391-3877-4667-9E92-A007B14AA4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54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6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4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48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48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5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tier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AE29FD79-748F-4859-9737-C0C2A84FA285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2" name="Picture 8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eaLnBrk="1" fontAlgn="base" hangingPunct="1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eaLnBrk="1" fontAlgn="base" hangingPunct="1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eaLnBrk="1" fontAlgn="base" hangingPunct="1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eaLnBrk="1" fontAlgn="base" hangingPunct="1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8B48C16C-9ABF-413A-A8E5-0B654935540B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15719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0" name="Picture 8" descr="tetiere2_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A29B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Tetiere_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CB00083B-9CAB-4C81-84B2-EC9B9929EB4B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50183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53E2FE73-668B-4BEA-AE0A-4B1B057BC7BF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17767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tetiere2_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Tetiere_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81CFAE7E-579C-462D-B66A-84AF37123CFC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59399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CF9C879D-40B9-42C3-96E4-9F99D76434BB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19815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tetiere2_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B70B9B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Tetiere_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255C38E8-E5C8-4793-87D0-C28F9DE4079F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73735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914C60F-A206-4148-81C8-9CAA092FCD13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21863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tetiere2_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EA7125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Tetiere_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58D3B9C2-51A7-4E77-B322-91E5412856E3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82951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F17CDAC6-92C2-4FF2-A5BD-AEAE2527C8B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23911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2" name="Picture 8" descr="tetiere2_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-26988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985D5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Tetiere_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80B071FE-BA7C-4F06-AC9C-38A4E3892A62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96263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83573DBC-32A4-4CD2-B58D-A6C1A8A459EC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7527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 descr="tetiere2_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-25400"/>
            <a:ext cx="1474787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7ECF56F7-5AEC-4956-B0B5-CA60D50A76F0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5479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tetiere2_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ABA48F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Tetiere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B1D974CF-8EAC-470E-B152-3F8D4A835801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2295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AE651691-9684-4DF3-B457-8F8B9CD9E1C0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9575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tetiere2_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70D551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Tetiere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A35C0160-04D7-4883-8AB0-470DFB61585D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8439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4B99FA9F-90A8-47C6-826A-57CCB0D71B80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11623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4" name="Picture 8" descr="tetiere2_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5400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tetiere_8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FDBF94C7-641E-4460-88F0-D3D8CCC8D7CC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27655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1848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A4334E96-93AA-4761-98C2-BBF8148795CA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13671" name="Picture 7" descr="pied_page_commu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tetiere2_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-26988"/>
            <a:ext cx="1474788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D3222A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Tetiere_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8970962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56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989138"/>
            <a:ext cx="6562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9688"/>
            <a:ext cx="2895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r-FR" altLang="fr-FR"/>
              <a:t>Titre de la présentation - jj mmmm aaaa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9688"/>
            <a:ext cx="514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25ED88C2-F4B9-43D8-9A4E-B21B114BEEE1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36871" name="Picture 7" descr="pied_page_commu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208756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213" indent="-49213" algn="l" rtl="0" fontAlgn="base">
        <a:spcBef>
          <a:spcPct val="10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800" algn="l" rtl="0" fontAlgn="base">
        <a:spcBef>
          <a:spcPct val="30000"/>
        </a:spcBef>
        <a:spcAft>
          <a:spcPct val="30000"/>
        </a:spcAft>
        <a:buClr>
          <a:schemeClr val="bg1"/>
        </a:buClr>
        <a:buSzPct val="25000"/>
        <a:buFont typeface="Arial" charset="0"/>
        <a:buChar char=" "/>
        <a:defRPr sz="1300">
          <a:solidFill>
            <a:schemeClr val="tx1"/>
          </a:solidFill>
          <a:latin typeface="+mn-lt"/>
          <a:cs typeface="+mn-cs"/>
        </a:defRPr>
      </a:lvl2pPr>
      <a:lvl3pPr marL="244475" indent="-192088" algn="l" rtl="0" fontAlgn="base">
        <a:spcBef>
          <a:spcPct val="40000"/>
        </a:spcBef>
        <a:spcAft>
          <a:spcPct val="4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cs typeface="+mn-cs"/>
        </a:defRPr>
      </a:lvl3pPr>
      <a:lvl4pPr marL="427038" indent="-180975" algn="l" rtl="0" fontAlgn="base">
        <a:spcBef>
          <a:spcPct val="20000"/>
        </a:spcBef>
        <a:spcAft>
          <a:spcPct val="20000"/>
        </a:spcAft>
        <a:buSzPct val="150000"/>
        <a:buBlip>
          <a:blip r:embed="rId16"/>
        </a:buBlip>
        <a:defRPr sz="900">
          <a:solidFill>
            <a:schemeClr val="tx1"/>
          </a:solidFill>
          <a:latin typeface="+mn-lt"/>
          <a:cs typeface="+mn-cs"/>
        </a:defRPr>
      </a:lvl4pPr>
      <a:lvl5pPr marL="6096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0668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5240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9812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2438400" indent="-180975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1681" y="304800"/>
            <a:ext cx="6766520" cy="3650704"/>
          </a:xfrm>
        </p:spPr>
        <p:txBody>
          <a:bodyPr/>
          <a:lstStyle/>
          <a:p>
            <a:r>
              <a:rPr lang="fr-FR" altLang="fr-FR" sz="2000" dirty="0" smtClean="0"/>
              <a:t>Cycle de formation des responsables du contrôle budgétaire – 21 mai 2014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4400" dirty="0" smtClean="0"/>
              <a:t>Situation financière des établissements RCE</a:t>
            </a:r>
            <a:br>
              <a:rPr lang="fr-FR" altLang="fr-FR" sz="4400" dirty="0" smtClean="0"/>
            </a:br>
            <a:r>
              <a:rPr lang="fr-FR" altLang="fr-FR" sz="4400" dirty="0" smtClean="0"/>
              <a:t/>
            </a:r>
            <a:br>
              <a:rPr lang="fr-FR" altLang="fr-FR" sz="4400" dirty="0" smtClean="0"/>
            </a:br>
            <a:endParaRPr lang="fr-FR" alt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819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>Direction générale de l’enseignement supérieur et de l’insertion professionnelle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16632"/>
            <a:ext cx="7772400" cy="720080"/>
          </a:xfrm>
        </p:spPr>
        <p:txBody>
          <a:bodyPr/>
          <a:lstStyle/>
          <a:p>
            <a:r>
              <a:rPr lang="fr-FR" altLang="fr-FR" sz="2200" b="1" dirty="0"/>
              <a:t>Dispositif de suivi, d’alerte et d’accompagnement</a:t>
            </a:r>
            <a:br>
              <a:rPr lang="fr-FR" altLang="fr-FR" sz="2200" b="1" dirty="0"/>
            </a:br>
            <a:endParaRPr lang="fr-FR" altLang="fr-FR" sz="2200" b="1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fr-FR"/>
              <a:t> - 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E3B83-1326-42DB-B40C-761FC6469EBF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95288" y="1773238"/>
            <a:ext cx="2447925" cy="2520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b="1" dirty="0"/>
              <a:t>Le suivi </a:t>
            </a:r>
          </a:p>
          <a:p>
            <a:r>
              <a:rPr lang="fr-FR" altLang="fr-FR" b="1" dirty="0"/>
              <a:t>des établissements</a:t>
            </a:r>
          </a:p>
          <a:p>
            <a:endParaRPr lang="fr-FR" altLang="fr-FR" b="1" dirty="0"/>
          </a:p>
          <a:p>
            <a:pPr>
              <a:buFontTx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smtClean="0"/>
              <a:t>Tableau </a:t>
            </a:r>
            <a:r>
              <a:rPr lang="fr-FR" altLang="fr-FR" sz="1400" dirty="0"/>
              <a:t>de bord </a:t>
            </a:r>
            <a:r>
              <a:rPr lang="fr-FR" altLang="fr-FR" sz="1400" dirty="0" smtClean="0"/>
              <a:t>financier</a:t>
            </a:r>
            <a:br>
              <a:rPr lang="fr-FR" altLang="fr-FR" sz="1400" dirty="0" smtClean="0"/>
            </a:br>
            <a:r>
              <a:rPr lang="fr-FR" altLang="fr-FR" sz="1400" dirty="0" smtClean="0"/>
              <a:t>(et PAPESR, COFISUP)</a:t>
            </a:r>
          </a:p>
          <a:p>
            <a:pPr>
              <a:buFontTx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smtClean="0"/>
              <a:t>Tableau « ministre »</a:t>
            </a:r>
          </a:p>
          <a:p>
            <a:endParaRPr lang="fr-FR" altLang="fr-FR" sz="1600" dirty="0" smtClean="0"/>
          </a:p>
          <a:p>
            <a:pPr>
              <a:buFontTx/>
              <a:buChar char="•"/>
            </a:pPr>
            <a:endParaRPr lang="fr-FR" altLang="fr-FR" sz="1600" dirty="0"/>
          </a:p>
          <a:p>
            <a:pPr>
              <a:buFontTx/>
              <a:buChar char="•"/>
            </a:pPr>
            <a:endParaRPr lang="fr-FR" altLang="fr-FR" sz="1600" dirty="0"/>
          </a:p>
        </p:txBody>
      </p:sp>
      <p:sp>
        <p:nvSpPr>
          <p:cNvPr id="226310" name="AutoShape 6"/>
          <p:cNvSpPr>
            <a:spLocks noChangeArrowheads="1"/>
          </p:cNvSpPr>
          <p:nvPr/>
        </p:nvSpPr>
        <p:spPr bwMode="auto">
          <a:xfrm>
            <a:off x="2987675" y="2709863"/>
            <a:ext cx="287338" cy="647700"/>
          </a:xfrm>
          <a:prstGeom prst="chevron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3348038" y="1773238"/>
            <a:ext cx="2447925" cy="2520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b="1" dirty="0" smtClean="0"/>
          </a:p>
          <a:p>
            <a:r>
              <a:rPr lang="fr-FR" altLang="fr-FR" b="1" dirty="0" smtClean="0"/>
              <a:t>L’alerte</a:t>
            </a:r>
            <a:endParaRPr lang="fr-FR" altLang="fr-FR" b="1" dirty="0"/>
          </a:p>
          <a:p>
            <a:endParaRPr lang="fr-FR" altLang="fr-FR" b="1" dirty="0"/>
          </a:p>
          <a:p>
            <a:pPr>
              <a:buFontTx/>
              <a:buChar char="•"/>
            </a:pPr>
            <a:r>
              <a:rPr lang="fr-FR" altLang="fr-FR" sz="1600" dirty="0"/>
              <a:t> </a:t>
            </a:r>
            <a:r>
              <a:rPr lang="fr-FR" altLang="fr-FR" sz="1400" dirty="0"/>
              <a:t>Comité de pilotage </a:t>
            </a:r>
            <a:br>
              <a:rPr lang="fr-FR" altLang="fr-FR" sz="1400" dirty="0"/>
            </a:br>
            <a:r>
              <a:rPr lang="fr-FR" altLang="fr-FR" sz="1400" dirty="0"/>
              <a:t>trimestriel </a:t>
            </a:r>
            <a:br>
              <a:rPr lang="fr-FR" altLang="fr-FR" sz="1400" dirty="0"/>
            </a:br>
            <a:r>
              <a:rPr lang="fr-FR" altLang="fr-FR" sz="1400" dirty="0"/>
              <a:t>DGESIP-DAF-</a:t>
            </a:r>
            <a:br>
              <a:rPr lang="fr-FR" altLang="fr-FR" sz="1400" dirty="0"/>
            </a:br>
            <a:r>
              <a:rPr lang="fr-FR" altLang="fr-FR" sz="1400" dirty="0" err="1"/>
              <a:t>Recteurs-</a:t>
            </a:r>
            <a:r>
              <a:rPr lang="fr-FR" altLang="fr-FR" sz="1400" dirty="0" err="1" smtClean="0"/>
              <a:t>IGAENR</a:t>
            </a:r>
            <a:endParaRPr lang="fr-FR" altLang="fr-FR" sz="1400" dirty="0" smtClean="0"/>
          </a:p>
          <a:p>
            <a:pPr>
              <a:buFontTx/>
              <a:buChar char="•"/>
            </a:pPr>
            <a:r>
              <a:rPr lang="fr-FR" altLang="fr-FR" sz="1400" dirty="0" smtClean="0"/>
              <a:t> Grille d’alerte</a:t>
            </a:r>
          </a:p>
          <a:p>
            <a:pPr>
              <a:buFontTx/>
              <a:buChar char="•"/>
            </a:pPr>
            <a:endParaRPr lang="fr-FR" altLang="fr-FR" sz="1600" dirty="0"/>
          </a:p>
          <a:p>
            <a:pPr>
              <a:buFontTx/>
              <a:buChar char="•"/>
            </a:pPr>
            <a:endParaRPr lang="fr-FR" altLang="fr-FR" sz="1600" dirty="0"/>
          </a:p>
          <a:p>
            <a:pPr>
              <a:buFontTx/>
              <a:buChar char="•"/>
            </a:pPr>
            <a:endParaRPr lang="fr-FR" altLang="fr-FR" sz="1600" dirty="0"/>
          </a:p>
          <a:p>
            <a:pPr>
              <a:buFontTx/>
              <a:buChar char="•"/>
            </a:pPr>
            <a:endParaRPr lang="fr-FR" altLang="fr-FR" sz="1600" dirty="0"/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auto">
          <a:xfrm>
            <a:off x="5940425" y="2709863"/>
            <a:ext cx="287338" cy="647700"/>
          </a:xfrm>
          <a:prstGeom prst="chevron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6299200" y="1773238"/>
            <a:ext cx="2447925" cy="2520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b="1" dirty="0"/>
              <a:t>L’accompagnement</a:t>
            </a:r>
          </a:p>
          <a:p>
            <a:endParaRPr lang="fr-FR" altLang="fr-FR" b="1" dirty="0"/>
          </a:p>
          <a:p>
            <a:pPr>
              <a:buFontTx/>
              <a:buChar char="•"/>
            </a:pPr>
            <a:r>
              <a:rPr lang="fr-FR" altLang="fr-FR" sz="1600" dirty="0"/>
              <a:t> </a:t>
            </a:r>
            <a:r>
              <a:rPr lang="fr-FR" altLang="fr-FR" sz="1400" dirty="0"/>
              <a:t>Diagnostics flash, </a:t>
            </a:r>
            <a:br>
              <a:rPr lang="fr-FR" altLang="fr-FR" sz="1400" dirty="0"/>
            </a:br>
            <a:r>
              <a:rPr lang="fr-FR" altLang="fr-FR" sz="1400" dirty="0"/>
              <a:t>audits </a:t>
            </a:r>
            <a:r>
              <a:rPr lang="fr-FR" altLang="fr-FR" sz="1400" dirty="0" smtClean="0"/>
              <a:t>approfondis, </a:t>
            </a:r>
            <a:br>
              <a:rPr lang="fr-FR" altLang="fr-FR" sz="1400" dirty="0" smtClean="0"/>
            </a:br>
            <a:r>
              <a:rPr lang="fr-FR" altLang="fr-FR" sz="1400" dirty="0" smtClean="0"/>
              <a:t>audit </a:t>
            </a:r>
            <a:r>
              <a:rPr lang="fr-FR" altLang="fr-FR" sz="1400" dirty="0" err="1" smtClean="0"/>
              <a:t>pré</a:t>
            </a:r>
            <a:r>
              <a:rPr lang="fr-FR" altLang="fr-FR" sz="1400" dirty="0" err="1"/>
              <a:t>-</a:t>
            </a:r>
            <a:r>
              <a:rPr lang="fr-FR" altLang="fr-FR" sz="1400" dirty="0" err="1" smtClean="0"/>
              <a:t>contractuel</a:t>
            </a:r>
            <a:r>
              <a:rPr lang="fr-FR" altLang="fr-FR" sz="1400" dirty="0" smtClean="0"/>
              <a:t>, </a:t>
            </a:r>
            <a:br>
              <a:rPr lang="fr-FR" altLang="fr-FR" sz="1400" dirty="0" smtClean="0"/>
            </a:br>
            <a:r>
              <a:rPr lang="fr-FR" altLang="fr-FR" sz="1400" dirty="0" smtClean="0"/>
              <a:t>accompagnement </a:t>
            </a:r>
            <a:endParaRPr lang="fr-FR" altLang="fr-FR" sz="1400" dirty="0"/>
          </a:p>
          <a:p>
            <a:r>
              <a:rPr lang="fr-FR" altLang="fr-FR" sz="1400" dirty="0" smtClean="0"/>
              <a:t>post-RCE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Formations-actions</a:t>
            </a:r>
            <a:endParaRPr lang="fr-FR" altLang="fr-FR" sz="1400" dirty="0"/>
          </a:p>
          <a:p>
            <a:pPr>
              <a:buFontTx/>
              <a:buChar char="•"/>
            </a:pPr>
            <a:endParaRPr lang="fr-FR" altLang="fr-FR" sz="1600" dirty="0"/>
          </a:p>
          <a:p>
            <a:pPr>
              <a:buFontTx/>
              <a:buChar char="•"/>
            </a:pPr>
            <a:endParaRPr lang="fr-FR" altLang="fr-FR" sz="1600" dirty="0"/>
          </a:p>
        </p:txBody>
      </p:sp>
      <p:pic>
        <p:nvPicPr>
          <p:cNvPr id="256006" name="Image 5" descr="Capture d’écran 2013-02-04 à 20.21.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988" y="3933825"/>
            <a:ext cx="1693862" cy="23796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26316" name="Picture 12" descr="MP9003874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18002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250825" y="1557338"/>
            <a:ext cx="8642350" cy="504031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1474912" y="1052736"/>
            <a:ext cx="7418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2400" dirty="0" smtClean="0"/>
              <a:t>Dispositif lancé </a:t>
            </a:r>
            <a:r>
              <a:rPr lang="fr-FR" altLang="fr-FR" sz="2400" dirty="0"/>
              <a:t>par la ministre à la rentrée </a:t>
            </a:r>
            <a:r>
              <a:rPr lang="fr-FR" altLang="fr-FR" sz="2400" dirty="0" smtClean="0"/>
              <a:t>2012</a:t>
            </a:r>
            <a:endParaRPr lang="fr-FR" altLang="fr-FR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8" t="15384" r="32916" b="4558"/>
          <a:stretch/>
        </p:blipFill>
        <p:spPr bwMode="auto">
          <a:xfrm>
            <a:off x="748717" y="3850770"/>
            <a:ext cx="1741065" cy="25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/>
      <p:bldP spid="226310" grpId="0" animBg="1"/>
      <p:bldP spid="226312" grpId="0" animBg="1"/>
      <p:bldP spid="226313" grpId="0" animBg="1"/>
      <p:bldP spid="226314" grpId="0" animBg="1"/>
      <p:bldP spid="226317" grpId="0" animBg="1"/>
      <p:bldP spid="2263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8" t="15384" r="32916" b="4558"/>
          <a:stretch/>
        </p:blipFill>
        <p:spPr bwMode="auto">
          <a:xfrm>
            <a:off x="304800" y="1447790"/>
            <a:ext cx="2389137" cy="349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B5ED-5638-40DD-B2D7-7DDCF8EAF62C}" type="slidenum">
              <a:rPr lang="fr-FR" altLang="fr-FR" smtClean="0"/>
              <a:pPr/>
              <a:t>3</a:t>
            </a:fld>
            <a:endParaRPr lang="fr-FR" alt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6904" r="15832" b="5783"/>
          <a:stretch/>
        </p:blipFill>
        <p:spPr bwMode="auto">
          <a:xfrm>
            <a:off x="2924994" y="2108868"/>
            <a:ext cx="3247206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 descr="Capture d’écran 2013-02-04 à 20.21.3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1409498"/>
            <a:ext cx="2520280" cy="354067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3688" y="116632"/>
            <a:ext cx="77724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Dispositif de suivi, d’alerte et d’accompagnement</a:t>
            </a:r>
            <a:br>
              <a:rPr kumimoji="0" lang="fr-FR" altLang="fr-FR" sz="2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altLang="fr-FR" sz="2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72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grille d’alerte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B5ED-5638-40DD-B2D7-7DDCF8EAF62C}" type="slidenum">
              <a:rPr lang="fr-FR" altLang="fr-FR" smtClean="0"/>
              <a:pPr/>
              <a:t>4</a:t>
            </a:fld>
            <a:endParaRPr lang="fr-FR" alt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78803"/>
              </p:ext>
            </p:extLst>
          </p:nvPr>
        </p:nvGraphicFramePr>
        <p:xfrm>
          <a:off x="395536" y="980728"/>
          <a:ext cx="8208912" cy="533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3" imgW="15138400" imgH="10706100" progId="">
                  <p:embed/>
                </p:oleObj>
              </mc:Choice>
              <mc:Fallback>
                <p:oleObj name="Acrobat Document" r:id="rId3" imgW="15138400" imgH="107061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8208912" cy="5330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47758" y="5013176"/>
            <a:ext cx="82914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Classification de 1 à 4 des niveaux de risque: </a:t>
            </a:r>
          </a:p>
          <a:p>
            <a:r>
              <a:rPr lang="fr-FR" sz="1400" dirty="0" smtClean="0"/>
              <a:t>1- situation très dégradée, difficultés financières avérées, risque d’</a:t>
            </a:r>
            <a:r>
              <a:rPr lang="fr-FR" sz="1400" dirty="0" err="1" smtClean="0"/>
              <a:t>insoutenabilité</a:t>
            </a:r>
            <a:r>
              <a:rPr lang="fr-FR" sz="1400" dirty="0" smtClean="0"/>
              <a:t> à court/moyen terme</a:t>
            </a:r>
          </a:p>
          <a:p>
            <a:r>
              <a:rPr lang="fr-FR" sz="1400" dirty="0" smtClean="0"/>
              <a:t>2- Situation dégradée ou tendance à la dégradation, risque d’</a:t>
            </a:r>
            <a:r>
              <a:rPr lang="fr-FR" sz="1400" dirty="0" err="1" smtClean="0"/>
              <a:t>insoutenabilité</a:t>
            </a:r>
            <a:r>
              <a:rPr lang="fr-FR" sz="1400" dirty="0" smtClean="0"/>
              <a:t> à moyen terme</a:t>
            </a:r>
          </a:p>
          <a:p>
            <a:r>
              <a:rPr lang="fr-FR" sz="1400" dirty="0" smtClean="0"/>
              <a:t>3- Identification d’une situation fragile ou de tendances à la dégradation</a:t>
            </a:r>
          </a:p>
          <a:p>
            <a:r>
              <a:rPr lang="fr-FR" sz="1400" dirty="0" smtClean="0"/>
              <a:t>4- Un indicateur dégradé ou situation d’alerte particulière (CBA/CBCM)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490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grille d’alerte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B5ED-5638-40DD-B2D7-7DDCF8EAF62C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7776" r="57626" b="30964"/>
          <a:stretch/>
        </p:blipFill>
        <p:spPr bwMode="auto">
          <a:xfrm>
            <a:off x="251520" y="1412776"/>
            <a:ext cx="5961414" cy="49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8" t="15384" r="32916" b="4558"/>
          <a:stretch/>
        </p:blipFill>
        <p:spPr bwMode="auto">
          <a:xfrm>
            <a:off x="7884368" y="130704"/>
            <a:ext cx="1080120" cy="157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8" t="15384" r="32916" b="4558"/>
          <a:stretch/>
        </p:blipFill>
        <p:spPr bwMode="auto">
          <a:xfrm>
            <a:off x="179512" y="1447790"/>
            <a:ext cx="2389137" cy="349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4671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71 0.00278 L 0.78299 -0.38565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942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grille d’alerte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B5ED-5638-40DD-B2D7-7DDCF8EAF62C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6910" r="25116" b="41545"/>
          <a:stretch/>
        </p:blipFill>
        <p:spPr bwMode="auto">
          <a:xfrm>
            <a:off x="80706" y="1556792"/>
            <a:ext cx="90356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6904" r="15832" b="5783"/>
          <a:stretch/>
        </p:blipFill>
        <p:spPr bwMode="auto">
          <a:xfrm>
            <a:off x="7452320" y="21095"/>
            <a:ext cx="1623603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824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grille d’alerte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B5ED-5638-40DD-B2D7-7DDCF8EAF62C}" type="slidenum">
              <a:rPr lang="fr-FR" altLang="fr-FR" smtClean="0"/>
              <a:pPr/>
              <a:t>7</a:t>
            </a:fld>
            <a:endParaRPr lang="fr-FR" alt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5" t="12220" r="11614" b="40485"/>
          <a:stretch/>
        </p:blipFill>
        <p:spPr bwMode="auto">
          <a:xfrm>
            <a:off x="2699792" y="1268760"/>
            <a:ext cx="4061362" cy="454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apture d’écran 2013-02-04 à 20.21.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116632"/>
            <a:ext cx="1124188" cy="157934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042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grille d’alerte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B5ED-5638-40DD-B2D7-7DDCF8EAF62C}" type="slidenum">
              <a:rPr lang="fr-FR" altLang="fr-FR" smtClean="0"/>
              <a:pPr/>
              <a:t>8</a:t>
            </a:fld>
            <a:endParaRPr lang="fr-FR" alt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7228" r="38522" b="41386"/>
          <a:stretch/>
        </p:blipFill>
        <p:spPr bwMode="auto">
          <a:xfrm>
            <a:off x="3131840" y="1661282"/>
            <a:ext cx="290348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1681" y="304800"/>
            <a:ext cx="6766520" cy="3650704"/>
          </a:xfrm>
        </p:spPr>
        <p:txBody>
          <a:bodyPr/>
          <a:lstStyle/>
          <a:p>
            <a:r>
              <a:rPr lang="fr-FR" altLang="fr-FR" sz="2000" dirty="0" smtClean="0"/>
              <a:t>Cycle de formation des responsables du contrôle budgétaire – 21 mai 2014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4400" dirty="0" smtClean="0"/>
              <a:t>Situation financière des établissements RCE</a:t>
            </a:r>
            <a:br>
              <a:rPr lang="fr-FR" altLang="fr-FR" sz="4400" dirty="0" smtClean="0"/>
            </a:br>
            <a:r>
              <a:rPr lang="fr-FR" altLang="fr-FR" sz="4400" dirty="0" smtClean="0"/>
              <a:t/>
            </a:r>
            <a:br>
              <a:rPr lang="fr-FR" altLang="fr-FR" sz="4400" dirty="0" smtClean="0"/>
            </a:br>
            <a:endParaRPr lang="fr-FR" alt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819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>Direction générale de l’enseignement supérieur et de l’insertion professionnelle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04115 Réunion de direction Budget 2015">
  <a:themeElements>
    <a:clrScheme name="MESR Ros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Ros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Ros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ESR Turquoise">
  <a:themeElements>
    <a:clrScheme name="1_MESR Turquois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Turquois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Turquois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ESR Violet">
  <a:themeElements>
    <a:clrScheme name="MESR Violet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Viole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Violet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MESR Violet">
  <a:themeElements>
    <a:clrScheme name="1_MESR Violet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Viole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Violet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ESR Parme">
  <a:themeElements>
    <a:clrScheme name="MESR Parm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Par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Parm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MESR Parme">
  <a:themeElements>
    <a:clrScheme name="1_MESR Parm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Par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Parm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ESR Orange">
  <a:themeElements>
    <a:clrScheme name="MESR Orang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Oran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Orang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MESR Orange">
  <a:themeElements>
    <a:clrScheme name="1_MESR Orang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Oran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Orang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MESR Lilas">
  <a:themeElements>
    <a:clrScheme name="MESR Lilas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Lila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Lilas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MESR Lilas">
  <a:themeElements>
    <a:clrScheme name="1_MESR Lilas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Lila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Lilas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MESR Gris">
  <a:themeElements>
    <a:clrScheme name="MESR Gris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Gr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Gris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SR Rose">
  <a:themeElements>
    <a:clrScheme name="1_MESR Ros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Ros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Ros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MESR Gris">
  <a:themeElements>
    <a:clrScheme name="1_MESR Gris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Gr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Gris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SR Vert">
  <a:themeElements>
    <a:clrScheme name="MESR Vert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Ve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Vert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ESR Vert">
  <a:themeElements>
    <a:clrScheme name="1_MESR Vert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Ve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Vert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SR Bleu">
  <a:themeElements>
    <a:clrScheme name="MESR Bleu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Ble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Bleu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ESR Bleu">
  <a:themeElements>
    <a:clrScheme name="1_MESR Bleu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Ble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Bleu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SR Rouge">
  <a:themeElements>
    <a:clrScheme name="MESR Roug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Roug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ESR Rouge">
  <a:themeElements>
    <a:clrScheme name="1_MESR Roug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1_MESR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SR Roug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ESR Turquoise">
  <a:themeElements>
    <a:clrScheme name="MESR Turquoise 1">
      <a:dk1>
        <a:srgbClr val="004065"/>
      </a:dk1>
      <a:lt1>
        <a:srgbClr val="FFFFFF"/>
      </a:lt1>
      <a:dk2>
        <a:srgbClr val="FFFFFF"/>
      </a:dk2>
      <a:lt2>
        <a:srgbClr val="808080"/>
      </a:lt2>
      <a:accent1>
        <a:srgbClr val="0098C3"/>
      </a:accent1>
      <a:accent2>
        <a:srgbClr val="D40072"/>
      </a:accent2>
      <a:accent3>
        <a:srgbClr val="FFFFFF"/>
      </a:accent3>
      <a:accent4>
        <a:srgbClr val="003555"/>
      </a:accent4>
      <a:accent5>
        <a:srgbClr val="AACADE"/>
      </a:accent5>
      <a:accent6>
        <a:srgbClr val="C00067"/>
      </a:accent6>
      <a:hlink>
        <a:srgbClr val="6D207C"/>
      </a:hlink>
      <a:folHlink>
        <a:srgbClr val="FEDF00"/>
      </a:folHlink>
    </a:clrScheme>
    <a:fontScheme name="MESR Turquois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R Turquoise 1">
        <a:dk1>
          <a:srgbClr val="004065"/>
        </a:dk1>
        <a:lt1>
          <a:srgbClr val="FFFFFF"/>
        </a:lt1>
        <a:dk2>
          <a:srgbClr val="FFFFFF"/>
        </a:dk2>
        <a:lt2>
          <a:srgbClr val="808080"/>
        </a:lt2>
        <a:accent1>
          <a:srgbClr val="0098C3"/>
        </a:accent1>
        <a:accent2>
          <a:srgbClr val="D40072"/>
        </a:accent2>
        <a:accent3>
          <a:srgbClr val="FFFFFF"/>
        </a:accent3>
        <a:accent4>
          <a:srgbClr val="003555"/>
        </a:accent4>
        <a:accent5>
          <a:srgbClr val="AACADE"/>
        </a:accent5>
        <a:accent6>
          <a:srgbClr val="C00067"/>
        </a:accent6>
        <a:hlink>
          <a:srgbClr val="6D207C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201404115 Réunion de direction Budget 2015</Template>
  <TotalTime>139</TotalTime>
  <Words>151</Words>
  <Application>Microsoft Office PowerPoint</Application>
  <PresentationFormat>Affichage à l'écran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20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30" baseType="lpstr">
      <vt:lpstr>201404115 Réunion de direction Budget 2015</vt:lpstr>
      <vt:lpstr>1_MESR Rose</vt:lpstr>
      <vt:lpstr>MESR Vert</vt:lpstr>
      <vt:lpstr>1_MESR Vert</vt:lpstr>
      <vt:lpstr>MESR Bleu</vt:lpstr>
      <vt:lpstr>1_MESR Bleu</vt:lpstr>
      <vt:lpstr>MESR Rouge</vt:lpstr>
      <vt:lpstr>1_MESR Rouge</vt:lpstr>
      <vt:lpstr>MESR Turquoise</vt:lpstr>
      <vt:lpstr>1_MESR Turquoise</vt:lpstr>
      <vt:lpstr>MESR Violet</vt:lpstr>
      <vt:lpstr>1_MESR Violet</vt:lpstr>
      <vt:lpstr>MESR Parme</vt:lpstr>
      <vt:lpstr>1_MESR Parme</vt:lpstr>
      <vt:lpstr>MESR Orange</vt:lpstr>
      <vt:lpstr>1_MESR Orange</vt:lpstr>
      <vt:lpstr>MESR Lilas</vt:lpstr>
      <vt:lpstr>1_MESR Lilas</vt:lpstr>
      <vt:lpstr>MESR Gris</vt:lpstr>
      <vt:lpstr>1_MESR Gris</vt:lpstr>
      <vt:lpstr>Acrobat Document</vt:lpstr>
      <vt:lpstr>Cycle de formation des responsables du contrôle budgétaire – 21 mai 2014 Situation financière des établissements RCE  </vt:lpstr>
      <vt:lpstr>Dispositif de suivi, d’alerte et d’accompagnement </vt:lpstr>
      <vt:lpstr>Présentation PowerPoint</vt:lpstr>
      <vt:lpstr>La grille d’alerte</vt:lpstr>
      <vt:lpstr>La grille d’alerte</vt:lpstr>
      <vt:lpstr>La grille d’alerte</vt:lpstr>
      <vt:lpstr>La grille d’alerte</vt:lpstr>
      <vt:lpstr>La grille d’alerte</vt:lpstr>
      <vt:lpstr>Cycle de formation des responsables du contrôle budgétaire – 21 mai 2014 Situation financière des établissements RCE  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direction du 15 janvier 2014  Elaboration du triennal budgétaire 2015-2017</dc:title>
  <dc:creator>Administration centrale</dc:creator>
  <cp:lastModifiedBy>Guy Levaillant</cp:lastModifiedBy>
  <cp:revision>24</cp:revision>
  <dcterms:created xsi:type="dcterms:W3CDTF">2014-05-21T06:01:35Z</dcterms:created>
  <dcterms:modified xsi:type="dcterms:W3CDTF">2014-05-21T17:06:18Z</dcterms:modified>
</cp:coreProperties>
</file>