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964" r:id="rId1"/>
  </p:sldMasterIdLst>
  <p:notesMasterIdLst>
    <p:notesMasterId r:id="rId44"/>
  </p:notesMasterIdLst>
  <p:handoutMasterIdLst>
    <p:handoutMasterId r:id="rId45"/>
  </p:handoutMasterIdLst>
  <p:sldIdLst>
    <p:sldId id="256" r:id="rId2"/>
    <p:sldId id="736" r:id="rId3"/>
    <p:sldId id="820" r:id="rId4"/>
    <p:sldId id="840" r:id="rId5"/>
    <p:sldId id="847" r:id="rId6"/>
    <p:sldId id="846" r:id="rId7"/>
    <p:sldId id="844" r:id="rId8"/>
    <p:sldId id="845" r:id="rId9"/>
    <p:sldId id="849" r:id="rId10"/>
    <p:sldId id="873" r:id="rId11"/>
    <p:sldId id="863" r:id="rId12"/>
    <p:sldId id="853" r:id="rId13"/>
    <p:sldId id="854" r:id="rId14"/>
    <p:sldId id="855" r:id="rId15"/>
    <p:sldId id="856" r:id="rId16"/>
    <p:sldId id="857" r:id="rId17"/>
    <p:sldId id="858" r:id="rId18"/>
    <p:sldId id="859" r:id="rId19"/>
    <p:sldId id="860" r:id="rId20"/>
    <p:sldId id="872" r:id="rId21"/>
    <p:sldId id="851" r:id="rId22"/>
    <p:sldId id="864" r:id="rId23"/>
    <p:sldId id="865" r:id="rId24"/>
    <p:sldId id="866" r:id="rId25"/>
    <p:sldId id="867" r:id="rId26"/>
    <p:sldId id="869" r:id="rId27"/>
    <p:sldId id="841" r:id="rId28"/>
    <p:sldId id="842" r:id="rId29"/>
    <p:sldId id="843" r:id="rId30"/>
    <p:sldId id="862" r:id="rId31"/>
    <p:sldId id="870" r:id="rId32"/>
    <p:sldId id="861" r:id="rId33"/>
    <p:sldId id="633" r:id="rId34"/>
    <p:sldId id="808" r:id="rId35"/>
    <p:sldId id="809" r:id="rId36"/>
    <p:sldId id="816" r:id="rId37"/>
    <p:sldId id="852" r:id="rId38"/>
    <p:sldId id="812" r:id="rId39"/>
    <p:sldId id="839" r:id="rId40"/>
    <p:sldId id="874" r:id="rId41"/>
    <p:sldId id="868" r:id="rId42"/>
    <p:sldId id="835" r:id="rId43"/>
  </p:sldIdLst>
  <p:sldSz cx="9144000" cy="6858000" type="screen4x3"/>
  <p:notesSz cx="6789738" cy="9929813"/>
  <p:defaultTextStyle>
    <a:defPPr>
      <a:defRPr lang="fr-F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597A0"/>
    <a:srgbClr val="FF6600"/>
    <a:srgbClr val="990033"/>
    <a:srgbClr val="A50021"/>
    <a:srgbClr val="CCFFCC"/>
    <a:srgbClr val="B07BD7"/>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79778" autoAdjust="0"/>
  </p:normalViewPr>
  <p:slideViewPr>
    <p:cSldViewPr>
      <p:cViewPr varScale="1">
        <p:scale>
          <a:sx n="92" d="100"/>
          <a:sy n="92" d="100"/>
        </p:scale>
        <p:origin x="-23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p:scale>
          <a:sx n="66" d="100"/>
          <a:sy n="66" d="100"/>
        </p:scale>
        <p:origin x="3264" y="852"/>
      </p:cViewPr>
      <p:guideLst>
        <p:guide orient="horz" pos="3126"/>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6661F-E937-4770-8C83-6115C5700A05}" type="doc">
      <dgm:prSet loTypeId="urn:microsoft.com/office/officeart/2005/8/layout/chevron1" loCatId="process" qsTypeId="urn:microsoft.com/office/officeart/2005/8/quickstyle/simple1" qsCatId="simple" csTypeId="urn:microsoft.com/office/officeart/2005/8/colors/accent1_2" csCatId="accent1" phldr="1"/>
      <dgm:spPr/>
    </dgm:pt>
    <dgm:pt modelId="{E758BE77-10AD-429D-B01B-E9AA7CE3B3A1}">
      <dgm:prSet phldrT="[Texte]" custT="1"/>
      <dgm:spPr/>
      <dgm:t>
        <a:bodyPr/>
        <a:lstStyle/>
        <a:p>
          <a:r>
            <a:rPr lang="fr-FR" sz="1000" b="1" dirty="0" smtClean="0">
              <a:solidFill>
                <a:srgbClr val="000000"/>
              </a:solidFill>
            </a:rPr>
            <a:t>Liquidation de la créance</a:t>
          </a:r>
        </a:p>
        <a:p>
          <a:r>
            <a:rPr lang="fr-FR" sz="1000" b="1" dirty="0" smtClean="0">
              <a:solidFill>
                <a:srgbClr val="000000"/>
              </a:solidFill>
            </a:rPr>
            <a:t>ordonnateur</a:t>
          </a:r>
          <a:endParaRPr lang="fr-FR" sz="1000" b="1" dirty="0">
            <a:solidFill>
              <a:srgbClr val="000000"/>
            </a:solidFill>
          </a:endParaRPr>
        </a:p>
      </dgm:t>
    </dgm:pt>
    <dgm:pt modelId="{F701E80E-E4C6-4D90-99B7-35D08965B3D4}" type="parTrans" cxnId="{AE2C6E75-5B74-42BC-96CC-5FEF1A6CB48F}">
      <dgm:prSet/>
      <dgm:spPr/>
      <dgm:t>
        <a:bodyPr/>
        <a:lstStyle/>
        <a:p>
          <a:endParaRPr lang="fr-FR"/>
        </a:p>
      </dgm:t>
    </dgm:pt>
    <dgm:pt modelId="{88DBD81A-12CA-4C24-A429-A353A68DD55B}" type="sibTrans" cxnId="{AE2C6E75-5B74-42BC-96CC-5FEF1A6CB48F}">
      <dgm:prSet/>
      <dgm:spPr/>
      <dgm:t>
        <a:bodyPr/>
        <a:lstStyle/>
        <a:p>
          <a:endParaRPr lang="fr-FR"/>
        </a:p>
      </dgm:t>
    </dgm:pt>
    <dgm:pt modelId="{32EB88AD-A1F9-4354-B6E8-62E7BDDE0730}">
      <dgm:prSet phldrT="[Texte]" custT="1"/>
      <dgm:spPr/>
      <dgm:t>
        <a:bodyPr/>
        <a:lstStyle/>
        <a:p>
          <a:r>
            <a:rPr lang="fr-FR" sz="1000" b="1" dirty="0" smtClean="0">
              <a:solidFill>
                <a:srgbClr val="000000"/>
              </a:solidFill>
            </a:rPr>
            <a:t>Prise en charge de la facture</a:t>
          </a:r>
        </a:p>
        <a:p>
          <a:r>
            <a:rPr lang="fr-FR" sz="1000" b="1" dirty="0" smtClean="0">
              <a:solidFill>
                <a:srgbClr val="000000"/>
              </a:solidFill>
            </a:rPr>
            <a:t>comptable</a:t>
          </a:r>
          <a:endParaRPr lang="fr-FR" sz="1000" b="1" dirty="0">
            <a:solidFill>
              <a:srgbClr val="000000"/>
            </a:solidFill>
          </a:endParaRPr>
        </a:p>
      </dgm:t>
    </dgm:pt>
    <dgm:pt modelId="{C0C52E93-8465-4CDF-A8AD-77F8E8C5058A}" type="parTrans" cxnId="{A57B7624-06DB-4B48-AD6F-5F9F8065F8C0}">
      <dgm:prSet/>
      <dgm:spPr/>
      <dgm:t>
        <a:bodyPr/>
        <a:lstStyle/>
        <a:p>
          <a:endParaRPr lang="fr-FR"/>
        </a:p>
      </dgm:t>
    </dgm:pt>
    <dgm:pt modelId="{E597EAAA-EE06-4D20-A618-2AE2B39BB736}" type="sibTrans" cxnId="{A57B7624-06DB-4B48-AD6F-5F9F8065F8C0}">
      <dgm:prSet/>
      <dgm:spPr/>
      <dgm:t>
        <a:bodyPr/>
        <a:lstStyle/>
        <a:p>
          <a:endParaRPr lang="fr-FR"/>
        </a:p>
      </dgm:t>
    </dgm:pt>
    <dgm:pt modelId="{26F3894F-F561-42C9-87C5-87FFAC29B285}">
      <dgm:prSet custT="1"/>
      <dgm:spPr/>
      <dgm:t>
        <a:bodyPr/>
        <a:lstStyle/>
        <a:p>
          <a:r>
            <a:rPr lang="fr-FR" sz="1000" b="1" dirty="0" smtClean="0">
              <a:solidFill>
                <a:srgbClr val="000000"/>
              </a:solidFill>
            </a:rPr>
            <a:t>Recouvrement</a:t>
          </a:r>
        </a:p>
        <a:p>
          <a:endParaRPr lang="fr-FR" sz="1000" b="1" dirty="0" smtClean="0">
            <a:solidFill>
              <a:srgbClr val="000000"/>
            </a:solidFill>
          </a:endParaRPr>
        </a:p>
        <a:p>
          <a:r>
            <a:rPr lang="fr-FR" sz="1000" b="1" dirty="0" smtClean="0">
              <a:solidFill>
                <a:srgbClr val="000000"/>
              </a:solidFill>
            </a:rPr>
            <a:t>comptable</a:t>
          </a:r>
          <a:endParaRPr lang="fr-FR" sz="1000" b="1" dirty="0">
            <a:solidFill>
              <a:srgbClr val="000000"/>
            </a:solidFill>
          </a:endParaRPr>
        </a:p>
      </dgm:t>
    </dgm:pt>
    <dgm:pt modelId="{CD5DB53B-E33A-4265-8C28-7466B39C4E34}" type="parTrans" cxnId="{56F6BA87-47AC-471E-A500-611E93DDA2C7}">
      <dgm:prSet/>
      <dgm:spPr/>
      <dgm:t>
        <a:bodyPr/>
        <a:lstStyle/>
        <a:p>
          <a:endParaRPr lang="fr-FR"/>
        </a:p>
      </dgm:t>
    </dgm:pt>
    <dgm:pt modelId="{FE5CFD2F-C9D3-432D-86E2-4688120BBA48}" type="sibTrans" cxnId="{56F6BA87-47AC-471E-A500-611E93DDA2C7}">
      <dgm:prSet/>
      <dgm:spPr/>
      <dgm:t>
        <a:bodyPr/>
        <a:lstStyle/>
        <a:p>
          <a:endParaRPr lang="fr-FR"/>
        </a:p>
      </dgm:t>
    </dgm:pt>
    <dgm:pt modelId="{C61DC184-C243-4883-A4C5-BCEACB238888}">
      <dgm:prSet custT="1"/>
      <dgm:spPr/>
      <dgm:t>
        <a:bodyPr/>
        <a:lstStyle/>
        <a:p>
          <a:r>
            <a:rPr lang="fr-FR" sz="1000" b="1" dirty="0" smtClean="0">
              <a:solidFill>
                <a:srgbClr val="000000"/>
              </a:solidFill>
            </a:rPr>
            <a:t>Encaissement</a:t>
          </a:r>
        </a:p>
        <a:p>
          <a:endParaRPr lang="fr-FR" sz="1000" b="1" dirty="0" smtClean="0">
            <a:solidFill>
              <a:srgbClr val="000000"/>
            </a:solidFill>
          </a:endParaRPr>
        </a:p>
        <a:p>
          <a:r>
            <a:rPr lang="fr-FR" sz="1000" b="1" dirty="0" smtClean="0">
              <a:solidFill>
                <a:srgbClr val="000000"/>
              </a:solidFill>
            </a:rPr>
            <a:t>comptable</a:t>
          </a:r>
          <a:endParaRPr lang="fr-FR" sz="1000" b="1" dirty="0">
            <a:solidFill>
              <a:srgbClr val="000000"/>
            </a:solidFill>
          </a:endParaRPr>
        </a:p>
      </dgm:t>
    </dgm:pt>
    <dgm:pt modelId="{A1947440-81F0-43C3-9B0A-BCA600DD7C35}" type="parTrans" cxnId="{EEAA9E93-ACFC-4CC2-8760-47F2B496CBB1}">
      <dgm:prSet/>
      <dgm:spPr/>
      <dgm:t>
        <a:bodyPr/>
        <a:lstStyle/>
        <a:p>
          <a:endParaRPr lang="fr-FR"/>
        </a:p>
      </dgm:t>
    </dgm:pt>
    <dgm:pt modelId="{B40BCBEA-8C9F-4158-90E8-40CECB270CD2}" type="sibTrans" cxnId="{EEAA9E93-ACFC-4CC2-8760-47F2B496CBB1}">
      <dgm:prSet/>
      <dgm:spPr/>
      <dgm:t>
        <a:bodyPr/>
        <a:lstStyle/>
        <a:p>
          <a:endParaRPr lang="fr-FR"/>
        </a:p>
      </dgm:t>
    </dgm:pt>
    <dgm:pt modelId="{EA51FF74-F4C8-45E8-B411-F1AC3FC45964}">
      <dgm:prSet phldrT="[Texte]" custT="1"/>
      <dgm:spPr/>
      <dgm:t>
        <a:bodyPr/>
        <a:lstStyle/>
        <a:p>
          <a:r>
            <a:rPr lang="fr-FR" sz="1000" b="1" dirty="0" smtClean="0">
              <a:solidFill>
                <a:srgbClr val="000000"/>
              </a:solidFill>
            </a:rPr>
            <a:t>Budgétisation de la prévision</a:t>
          </a:r>
        </a:p>
        <a:p>
          <a:r>
            <a:rPr lang="fr-FR" sz="1000" b="1" dirty="0" smtClean="0">
              <a:solidFill>
                <a:srgbClr val="000000"/>
              </a:solidFill>
            </a:rPr>
            <a:t>ordonnateur</a:t>
          </a:r>
          <a:endParaRPr lang="fr-FR" sz="1000" b="1" dirty="0">
            <a:solidFill>
              <a:srgbClr val="000000"/>
            </a:solidFill>
          </a:endParaRPr>
        </a:p>
      </dgm:t>
    </dgm:pt>
    <dgm:pt modelId="{3FA14C31-BD39-49A9-A580-84BFDFA9B0FB}" type="parTrans" cxnId="{1DA1D818-D210-4537-B771-93C707D93776}">
      <dgm:prSet/>
      <dgm:spPr/>
      <dgm:t>
        <a:bodyPr/>
        <a:lstStyle/>
        <a:p>
          <a:endParaRPr lang="fr-FR"/>
        </a:p>
      </dgm:t>
    </dgm:pt>
    <dgm:pt modelId="{D4DB3B25-38B4-46F3-A66F-780197003724}" type="sibTrans" cxnId="{1DA1D818-D210-4537-B771-93C707D93776}">
      <dgm:prSet/>
      <dgm:spPr/>
      <dgm:t>
        <a:bodyPr/>
        <a:lstStyle/>
        <a:p>
          <a:endParaRPr lang="fr-FR"/>
        </a:p>
      </dgm:t>
    </dgm:pt>
    <dgm:pt modelId="{FECA237B-0F14-48CC-BA79-C4493B133E0F}">
      <dgm:prSet phldrT="[Texte]" custT="1"/>
      <dgm:spPr/>
      <dgm:t>
        <a:bodyPr/>
        <a:lstStyle/>
        <a:p>
          <a:r>
            <a:rPr lang="fr-FR" sz="1000" b="1" dirty="0" smtClean="0">
              <a:solidFill>
                <a:srgbClr val="000000"/>
              </a:solidFill>
            </a:rPr>
            <a:t>Constatation de la créance</a:t>
          </a:r>
        </a:p>
        <a:p>
          <a:r>
            <a:rPr lang="fr-FR" sz="1000" b="1" dirty="0" smtClean="0">
              <a:solidFill>
                <a:srgbClr val="000000"/>
              </a:solidFill>
            </a:rPr>
            <a:t>ordonnateur</a:t>
          </a:r>
          <a:endParaRPr lang="fr-FR" sz="1000" b="1" dirty="0">
            <a:solidFill>
              <a:srgbClr val="000000"/>
            </a:solidFill>
          </a:endParaRPr>
        </a:p>
      </dgm:t>
    </dgm:pt>
    <dgm:pt modelId="{FE2B1921-AD3E-4AC7-B999-0D49E19BD1A1}" type="parTrans" cxnId="{C933484B-6D22-4172-A020-F81A035FF32B}">
      <dgm:prSet/>
      <dgm:spPr/>
      <dgm:t>
        <a:bodyPr/>
        <a:lstStyle/>
        <a:p>
          <a:endParaRPr lang="fr-FR"/>
        </a:p>
      </dgm:t>
    </dgm:pt>
    <dgm:pt modelId="{A6D9FED2-9A32-4707-92CA-33E0320841F0}" type="sibTrans" cxnId="{C933484B-6D22-4172-A020-F81A035FF32B}">
      <dgm:prSet/>
      <dgm:spPr/>
      <dgm:t>
        <a:bodyPr/>
        <a:lstStyle/>
        <a:p>
          <a:endParaRPr lang="fr-FR"/>
        </a:p>
      </dgm:t>
    </dgm:pt>
    <dgm:pt modelId="{EF7733FB-309A-4E70-A18F-6808339E940A}">
      <dgm:prSet phldrT="[Texte]" custT="1"/>
      <dgm:spPr/>
      <dgm:t>
        <a:bodyPr/>
        <a:lstStyle/>
        <a:p>
          <a:r>
            <a:rPr lang="fr-FR" sz="1000" b="1" dirty="0" smtClean="0">
              <a:solidFill>
                <a:srgbClr val="000000"/>
              </a:solidFill>
            </a:rPr>
            <a:t>Service fait</a:t>
          </a:r>
        </a:p>
        <a:p>
          <a:endParaRPr lang="fr-FR" sz="1000" b="1" dirty="0" smtClean="0">
            <a:solidFill>
              <a:srgbClr val="000000"/>
            </a:solidFill>
          </a:endParaRPr>
        </a:p>
        <a:p>
          <a:r>
            <a:rPr lang="fr-FR" sz="1000" b="1" dirty="0" smtClean="0">
              <a:solidFill>
                <a:srgbClr val="000000"/>
              </a:solidFill>
            </a:rPr>
            <a:t>ordonnateur</a:t>
          </a:r>
          <a:endParaRPr lang="fr-FR" sz="1000" b="1" dirty="0">
            <a:solidFill>
              <a:srgbClr val="000000"/>
            </a:solidFill>
          </a:endParaRPr>
        </a:p>
      </dgm:t>
    </dgm:pt>
    <dgm:pt modelId="{DC334AA5-A505-4973-9CB3-68B2304A6709}" type="parTrans" cxnId="{01C7520A-CEF8-4A94-BA9E-9DF759BC721B}">
      <dgm:prSet/>
      <dgm:spPr/>
      <dgm:t>
        <a:bodyPr/>
        <a:lstStyle/>
        <a:p>
          <a:endParaRPr lang="fr-FR"/>
        </a:p>
      </dgm:t>
    </dgm:pt>
    <dgm:pt modelId="{0DC3D43A-AE51-4014-BC97-2A6BAB9B9C7E}" type="sibTrans" cxnId="{01C7520A-CEF8-4A94-BA9E-9DF759BC721B}">
      <dgm:prSet/>
      <dgm:spPr/>
      <dgm:t>
        <a:bodyPr/>
        <a:lstStyle/>
        <a:p>
          <a:endParaRPr lang="fr-FR"/>
        </a:p>
      </dgm:t>
    </dgm:pt>
    <dgm:pt modelId="{13602C78-6D02-4FF0-AE40-FAC520A31D82}" type="pres">
      <dgm:prSet presAssocID="{C766661F-E937-4770-8C83-6115C5700A05}" presName="Name0" presStyleCnt="0">
        <dgm:presLayoutVars>
          <dgm:dir/>
          <dgm:animLvl val="lvl"/>
          <dgm:resizeHandles val="exact"/>
        </dgm:presLayoutVars>
      </dgm:prSet>
      <dgm:spPr/>
    </dgm:pt>
    <dgm:pt modelId="{86E4E7A3-F49E-49D1-99FD-224549C8CE3C}" type="pres">
      <dgm:prSet presAssocID="{EA51FF74-F4C8-45E8-B411-F1AC3FC45964}" presName="parTxOnly" presStyleLbl="node1" presStyleIdx="0" presStyleCnt="7" custLinFactNeighborX="20627">
        <dgm:presLayoutVars>
          <dgm:chMax val="0"/>
          <dgm:chPref val="0"/>
          <dgm:bulletEnabled val="1"/>
        </dgm:presLayoutVars>
      </dgm:prSet>
      <dgm:spPr/>
      <dgm:t>
        <a:bodyPr/>
        <a:lstStyle/>
        <a:p>
          <a:endParaRPr lang="fr-FR"/>
        </a:p>
      </dgm:t>
    </dgm:pt>
    <dgm:pt modelId="{A92AB680-5056-41BF-86FC-C313EE66290D}" type="pres">
      <dgm:prSet presAssocID="{D4DB3B25-38B4-46F3-A66F-780197003724}" presName="parTxOnlySpace" presStyleCnt="0"/>
      <dgm:spPr/>
    </dgm:pt>
    <dgm:pt modelId="{DB460A8C-EB33-41C0-AD15-3D3833950866}" type="pres">
      <dgm:prSet presAssocID="{FECA237B-0F14-48CC-BA79-C4493B133E0F}" presName="parTxOnly" presStyleLbl="node1" presStyleIdx="1" presStyleCnt="7" custLinFactNeighborX="20627">
        <dgm:presLayoutVars>
          <dgm:chMax val="0"/>
          <dgm:chPref val="0"/>
          <dgm:bulletEnabled val="1"/>
        </dgm:presLayoutVars>
      </dgm:prSet>
      <dgm:spPr/>
      <dgm:t>
        <a:bodyPr/>
        <a:lstStyle/>
        <a:p>
          <a:endParaRPr lang="fr-FR"/>
        </a:p>
      </dgm:t>
    </dgm:pt>
    <dgm:pt modelId="{B23DECEB-AC29-46E5-BF80-1161907FBE15}" type="pres">
      <dgm:prSet presAssocID="{A6D9FED2-9A32-4707-92CA-33E0320841F0}" presName="parTxOnlySpace" presStyleCnt="0"/>
      <dgm:spPr/>
    </dgm:pt>
    <dgm:pt modelId="{5D7FE7A8-45F8-4FE0-AE3D-2AD574905007}" type="pres">
      <dgm:prSet presAssocID="{EF7733FB-309A-4E70-A18F-6808339E940A}" presName="parTxOnly" presStyleLbl="node1" presStyleIdx="2" presStyleCnt="7" custLinFactNeighborX="20627">
        <dgm:presLayoutVars>
          <dgm:chMax val="0"/>
          <dgm:chPref val="0"/>
          <dgm:bulletEnabled val="1"/>
        </dgm:presLayoutVars>
      </dgm:prSet>
      <dgm:spPr/>
      <dgm:t>
        <a:bodyPr/>
        <a:lstStyle/>
        <a:p>
          <a:endParaRPr lang="fr-FR"/>
        </a:p>
      </dgm:t>
    </dgm:pt>
    <dgm:pt modelId="{7715AA76-0900-48AD-AD6F-11C44DBB800D}" type="pres">
      <dgm:prSet presAssocID="{0DC3D43A-AE51-4014-BC97-2A6BAB9B9C7E}" presName="parTxOnlySpace" presStyleCnt="0"/>
      <dgm:spPr/>
    </dgm:pt>
    <dgm:pt modelId="{2B4F7B3E-9BED-432A-8750-74151494B09B}" type="pres">
      <dgm:prSet presAssocID="{E758BE77-10AD-429D-B01B-E9AA7CE3B3A1}" presName="parTxOnly" presStyleLbl="node1" presStyleIdx="3" presStyleCnt="7" custLinFactNeighborX="20627">
        <dgm:presLayoutVars>
          <dgm:chMax val="0"/>
          <dgm:chPref val="0"/>
          <dgm:bulletEnabled val="1"/>
        </dgm:presLayoutVars>
      </dgm:prSet>
      <dgm:spPr/>
      <dgm:t>
        <a:bodyPr/>
        <a:lstStyle/>
        <a:p>
          <a:endParaRPr lang="fr-FR"/>
        </a:p>
      </dgm:t>
    </dgm:pt>
    <dgm:pt modelId="{84E39ADA-BDF4-4EBB-9642-EA6C4937CDA4}" type="pres">
      <dgm:prSet presAssocID="{88DBD81A-12CA-4C24-A429-A353A68DD55B}" presName="parTxOnlySpace" presStyleCnt="0"/>
      <dgm:spPr/>
    </dgm:pt>
    <dgm:pt modelId="{D6C13AFA-4C4B-4B7D-9B94-D0BEDC56DCCF}" type="pres">
      <dgm:prSet presAssocID="{32EB88AD-A1F9-4354-B6E8-62E7BDDE0730}" presName="parTxOnly" presStyleLbl="node1" presStyleIdx="4" presStyleCnt="7">
        <dgm:presLayoutVars>
          <dgm:chMax val="0"/>
          <dgm:chPref val="0"/>
          <dgm:bulletEnabled val="1"/>
        </dgm:presLayoutVars>
      </dgm:prSet>
      <dgm:spPr/>
      <dgm:t>
        <a:bodyPr/>
        <a:lstStyle/>
        <a:p>
          <a:endParaRPr lang="fr-FR"/>
        </a:p>
      </dgm:t>
    </dgm:pt>
    <dgm:pt modelId="{1514E674-7183-47D7-AE5A-E36087770F6E}" type="pres">
      <dgm:prSet presAssocID="{E597EAAA-EE06-4D20-A618-2AE2B39BB736}" presName="parTxOnlySpace" presStyleCnt="0"/>
      <dgm:spPr/>
    </dgm:pt>
    <dgm:pt modelId="{914EABD5-AE5F-49C2-8BD1-D313C2D26726}" type="pres">
      <dgm:prSet presAssocID="{26F3894F-F561-42C9-87C5-87FFAC29B285}" presName="parTxOnly" presStyleLbl="node1" presStyleIdx="5" presStyleCnt="7">
        <dgm:presLayoutVars>
          <dgm:chMax val="0"/>
          <dgm:chPref val="0"/>
          <dgm:bulletEnabled val="1"/>
        </dgm:presLayoutVars>
      </dgm:prSet>
      <dgm:spPr/>
      <dgm:t>
        <a:bodyPr/>
        <a:lstStyle/>
        <a:p>
          <a:endParaRPr lang="fr-FR"/>
        </a:p>
      </dgm:t>
    </dgm:pt>
    <dgm:pt modelId="{73F8D386-7946-4D42-9C87-2DEFF22D7605}" type="pres">
      <dgm:prSet presAssocID="{FE5CFD2F-C9D3-432D-86E2-4688120BBA48}" presName="parTxOnlySpace" presStyleCnt="0"/>
      <dgm:spPr/>
    </dgm:pt>
    <dgm:pt modelId="{1EC980E9-D383-485D-B2FC-ECE02B31986C}" type="pres">
      <dgm:prSet presAssocID="{C61DC184-C243-4883-A4C5-BCEACB238888}" presName="parTxOnly" presStyleLbl="node1" presStyleIdx="6" presStyleCnt="7">
        <dgm:presLayoutVars>
          <dgm:chMax val="0"/>
          <dgm:chPref val="0"/>
          <dgm:bulletEnabled val="1"/>
        </dgm:presLayoutVars>
      </dgm:prSet>
      <dgm:spPr/>
      <dgm:t>
        <a:bodyPr/>
        <a:lstStyle/>
        <a:p>
          <a:endParaRPr lang="fr-FR"/>
        </a:p>
      </dgm:t>
    </dgm:pt>
  </dgm:ptLst>
  <dgm:cxnLst>
    <dgm:cxn modelId="{629A44DD-119C-41C1-A15E-4CD2950F5DE3}" type="presOf" srcId="{FECA237B-0F14-48CC-BA79-C4493B133E0F}" destId="{DB460A8C-EB33-41C0-AD15-3D3833950866}" srcOrd="0" destOrd="0" presId="urn:microsoft.com/office/officeart/2005/8/layout/chevron1"/>
    <dgm:cxn modelId="{9D0894E9-2F39-482A-9969-8A9BE1FC7D55}" type="presOf" srcId="{C766661F-E937-4770-8C83-6115C5700A05}" destId="{13602C78-6D02-4FF0-AE40-FAC520A31D82}" srcOrd="0" destOrd="0" presId="urn:microsoft.com/office/officeart/2005/8/layout/chevron1"/>
    <dgm:cxn modelId="{1DA1D818-D210-4537-B771-93C707D93776}" srcId="{C766661F-E937-4770-8C83-6115C5700A05}" destId="{EA51FF74-F4C8-45E8-B411-F1AC3FC45964}" srcOrd="0" destOrd="0" parTransId="{3FA14C31-BD39-49A9-A580-84BFDFA9B0FB}" sibTransId="{D4DB3B25-38B4-46F3-A66F-780197003724}"/>
    <dgm:cxn modelId="{A57B7624-06DB-4B48-AD6F-5F9F8065F8C0}" srcId="{C766661F-E937-4770-8C83-6115C5700A05}" destId="{32EB88AD-A1F9-4354-B6E8-62E7BDDE0730}" srcOrd="4" destOrd="0" parTransId="{C0C52E93-8465-4CDF-A8AD-77F8E8C5058A}" sibTransId="{E597EAAA-EE06-4D20-A618-2AE2B39BB736}"/>
    <dgm:cxn modelId="{12E36FED-E33B-4CC4-846F-BE0B917B32FA}" type="presOf" srcId="{32EB88AD-A1F9-4354-B6E8-62E7BDDE0730}" destId="{D6C13AFA-4C4B-4B7D-9B94-D0BEDC56DCCF}" srcOrd="0" destOrd="0" presId="urn:microsoft.com/office/officeart/2005/8/layout/chevron1"/>
    <dgm:cxn modelId="{2BF2F7DC-3DE2-473F-BD2A-FA413E6DE352}" type="presOf" srcId="{EF7733FB-309A-4E70-A18F-6808339E940A}" destId="{5D7FE7A8-45F8-4FE0-AE3D-2AD574905007}" srcOrd="0" destOrd="0" presId="urn:microsoft.com/office/officeart/2005/8/layout/chevron1"/>
    <dgm:cxn modelId="{AE2C6E75-5B74-42BC-96CC-5FEF1A6CB48F}" srcId="{C766661F-E937-4770-8C83-6115C5700A05}" destId="{E758BE77-10AD-429D-B01B-E9AA7CE3B3A1}" srcOrd="3" destOrd="0" parTransId="{F701E80E-E4C6-4D90-99B7-35D08965B3D4}" sibTransId="{88DBD81A-12CA-4C24-A429-A353A68DD55B}"/>
    <dgm:cxn modelId="{56F6BA87-47AC-471E-A500-611E93DDA2C7}" srcId="{C766661F-E937-4770-8C83-6115C5700A05}" destId="{26F3894F-F561-42C9-87C5-87FFAC29B285}" srcOrd="5" destOrd="0" parTransId="{CD5DB53B-E33A-4265-8C28-7466B39C4E34}" sibTransId="{FE5CFD2F-C9D3-432D-86E2-4688120BBA48}"/>
    <dgm:cxn modelId="{CB84DC36-56DD-486D-A541-21B92386B9FD}" type="presOf" srcId="{EA51FF74-F4C8-45E8-B411-F1AC3FC45964}" destId="{86E4E7A3-F49E-49D1-99FD-224549C8CE3C}" srcOrd="0" destOrd="0" presId="urn:microsoft.com/office/officeart/2005/8/layout/chevron1"/>
    <dgm:cxn modelId="{9904421F-4722-42EC-9CFD-011070FE677E}" type="presOf" srcId="{C61DC184-C243-4883-A4C5-BCEACB238888}" destId="{1EC980E9-D383-485D-B2FC-ECE02B31986C}" srcOrd="0" destOrd="0" presId="urn:microsoft.com/office/officeart/2005/8/layout/chevron1"/>
    <dgm:cxn modelId="{9481BBD0-6FDB-410A-8109-2E1CB3EC025A}" type="presOf" srcId="{E758BE77-10AD-429D-B01B-E9AA7CE3B3A1}" destId="{2B4F7B3E-9BED-432A-8750-74151494B09B}" srcOrd="0" destOrd="0" presId="urn:microsoft.com/office/officeart/2005/8/layout/chevron1"/>
    <dgm:cxn modelId="{EEAA9E93-ACFC-4CC2-8760-47F2B496CBB1}" srcId="{C766661F-E937-4770-8C83-6115C5700A05}" destId="{C61DC184-C243-4883-A4C5-BCEACB238888}" srcOrd="6" destOrd="0" parTransId="{A1947440-81F0-43C3-9B0A-BCA600DD7C35}" sibTransId="{B40BCBEA-8C9F-4158-90E8-40CECB270CD2}"/>
    <dgm:cxn modelId="{84E88EDF-BD09-4B39-8A95-172B82742F73}" type="presOf" srcId="{26F3894F-F561-42C9-87C5-87FFAC29B285}" destId="{914EABD5-AE5F-49C2-8BD1-D313C2D26726}" srcOrd="0" destOrd="0" presId="urn:microsoft.com/office/officeart/2005/8/layout/chevron1"/>
    <dgm:cxn modelId="{01C7520A-CEF8-4A94-BA9E-9DF759BC721B}" srcId="{C766661F-E937-4770-8C83-6115C5700A05}" destId="{EF7733FB-309A-4E70-A18F-6808339E940A}" srcOrd="2" destOrd="0" parTransId="{DC334AA5-A505-4973-9CB3-68B2304A6709}" sibTransId="{0DC3D43A-AE51-4014-BC97-2A6BAB9B9C7E}"/>
    <dgm:cxn modelId="{C933484B-6D22-4172-A020-F81A035FF32B}" srcId="{C766661F-E937-4770-8C83-6115C5700A05}" destId="{FECA237B-0F14-48CC-BA79-C4493B133E0F}" srcOrd="1" destOrd="0" parTransId="{FE2B1921-AD3E-4AC7-B999-0D49E19BD1A1}" sibTransId="{A6D9FED2-9A32-4707-92CA-33E0320841F0}"/>
    <dgm:cxn modelId="{096C9E3F-0DDB-4B61-B1B3-B5D4754040CD}" type="presParOf" srcId="{13602C78-6D02-4FF0-AE40-FAC520A31D82}" destId="{86E4E7A3-F49E-49D1-99FD-224549C8CE3C}" srcOrd="0" destOrd="0" presId="urn:microsoft.com/office/officeart/2005/8/layout/chevron1"/>
    <dgm:cxn modelId="{EF38AD72-0396-4E5C-A6E2-D9BD0BE28D49}" type="presParOf" srcId="{13602C78-6D02-4FF0-AE40-FAC520A31D82}" destId="{A92AB680-5056-41BF-86FC-C313EE66290D}" srcOrd="1" destOrd="0" presId="urn:microsoft.com/office/officeart/2005/8/layout/chevron1"/>
    <dgm:cxn modelId="{BA4FDACF-7DA9-4F85-8ADF-FDDEB3536456}" type="presParOf" srcId="{13602C78-6D02-4FF0-AE40-FAC520A31D82}" destId="{DB460A8C-EB33-41C0-AD15-3D3833950866}" srcOrd="2" destOrd="0" presId="urn:microsoft.com/office/officeart/2005/8/layout/chevron1"/>
    <dgm:cxn modelId="{D47D33E1-F6D8-46C0-B525-C3CAE51FFED8}" type="presParOf" srcId="{13602C78-6D02-4FF0-AE40-FAC520A31D82}" destId="{B23DECEB-AC29-46E5-BF80-1161907FBE15}" srcOrd="3" destOrd="0" presId="urn:microsoft.com/office/officeart/2005/8/layout/chevron1"/>
    <dgm:cxn modelId="{A744BBFE-8EA7-4A16-B004-E5A3D4D3E576}" type="presParOf" srcId="{13602C78-6D02-4FF0-AE40-FAC520A31D82}" destId="{5D7FE7A8-45F8-4FE0-AE3D-2AD574905007}" srcOrd="4" destOrd="0" presId="urn:microsoft.com/office/officeart/2005/8/layout/chevron1"/>
    <dgm:cxn modelId="{89F3EF54-C780-4D38-A93C-65312291C5F4}" type="presParOf" srcId="{13602C78-6D02-4FF0-AE40-FAC520A31D82}" destId="{7715AA76-0900-48AD-AD6F-11C44DBB800D}" srcOrd="5" destOrd="0" presId="urn:microsoft.com/office/officeart/2005/8/layout/chevron1"/>
    <dgm:cxn modelId="{2557514D-398E-421F-B9CE-858C8CC2ED42}" type="presParOf" srcId="{13602C78-6D02-4FF0-AE40-FAC520A31D82}" destId="{2B4F7B3E-9BED-432A-8750-74151494B09B}" srcOrd="6" destOrd="0" presId="urn:microsoft.com/office/officeart/2005/8/layout/chevron1"/>
    <dgm:cxn modelId="{41D5660D-AC24-44D5-B4D7-868F4C446DD9}" type="presParOf" srcId="{13602C78-6D02-4FF0-AE40-FAC520A31D82}" destId="{84E39ADA-BDF4-4EBB-9642-EA6C4937CDA4}" srcOrd="7" destOrd="0" presId="urn:microsoft.com/office/officeart/2005/8/layout/chevron1"/>
    <dgm:cxn modelId="{EDCBC0B2-B018-4651-96D7-F2DD220E8150}" type="presParOf" srcId="{13602C78-6D02-4FF0-AE40-FAC520A31D82}" destId="{D6C13AFA-4C4B-4B7D-9B94-D0BEDC56DCCF}" srcOrd="8" destOrd="0" presId="urn:microsoft.com/office/officeart/2005/8/layout/chevron1"/>
    <dgm:cxn modelId="{44D6C0AF-E777-4BF7-9B55-43DAF4BA337F}" type="presParOf" srcId="{13602C78-6D02-4FF0-AE40-FAC520A31D82}" destId="{1514E674-7183-47D7-AE5A-E36087770F6E}" srcOrd="9" destOrd="0" presId="urn:microsoft.com/office/officeart/2005/8/layout/chevron1"/>
    <dgm:cxn modelId="{6028EDFC-0AC7-4038-95F9-61EB0EDE0ACA}" type="presParOf" srcId="{13602C78-6D02-4FF0-AE40-FAC520A31D82}" destId="{914EABD5-AE5F-49C2-8BD1-D313C2D26726}" srcOrd="10" destOrd="0" presId="urn:microsoft.com/office/officeart/2005/8/layout/chevron1"/>
    <dgm:cxn modelId="{59AD6A6F-C202-4AE1-AED8-76BC9B121AD5}" type="presParOf" srcId="{13602C78-6D02-4FF0-AE40-FAC520A31D82}" destId="{73F8D386-7946-4D42-9C87-2DEFF22D7605}" srcOrd="11" destOrd="0" presId="urn:microsoft.com/office/officeart/2005/8/layout/chevron1"/>
    <dgm:cxn modelId="{81141DEA-DF07-4D52-8D50-3C0B14D61425}" type="presParOf" srcId="{13602C78-6D02-4FF0-AE40-FAC520A31D82}" destId="{1EC980E9-D383-485D-B2FC-ECE02B31986C}"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66661F-E937-4770-8C83-6115C5700A05}" type="doc">
      <dgm:prSet loTypeId="urn:microsoft.com/office/officeart/2005/8/layout/chevron1" loCatId="process" qsTypeId="urn:microsoft.com/office/officeart/2005/8/quickstyle/simple1" qsCatId="simple" csTypeId="urn:microsoft.com/office/officeart/2005/8/colors/accent1_2" csCatId="accent1" phldr="1"/>
      <dgm:spPr/>
    </dgm:pt>
    <dgm:pt modelId="{E758BE77-10AD-429D-B01B-E9AA7CE3B3A1}">
      <dgm:prSet phldrT="[Texte]"/>
      <dgm:spPr/>
      <dgm:t>
        <a:bodyPr/>
        <a:lstStyle/>
        <a:p>
          <a:r>
            <a:rPr lang="fr-FR" b="1" dirty="0" smtClean="0">
              <a:solidFill>
                <a:srgbClr val="000000"/>
              </a:solidFill>
            </a:rPr>
            <a:t>Liquidation de la créance</a:t>
          </a:r>
          <a:endParaRPr lang="fr-FR" b="1" dirty="0">
            <a:solidFill>
              <a:srgbClr val="000000"/>
            </a:solidFill>
          </a:endParaRPr>
        </a:p>
      </dgm:t>
    </dgm:pt>
    <dgm:pt modelId="{F701E80E-E4C6-4D90-99B7-35D08965B3D4}" type="parTrans" cxnId="{AE2C6E75-5B74-42BC-96CC-5FEF1A6CB48F}">
      <dgm:prSet/>
      <dgm:spPr/>
      <dgm:t>
        <a:bodyPr/>
        <a:lstStyle/>
        <a:p>
          <a:endParaRPr lang="fr-FR"/>
        </a:p>
      </dgm:t>
    </dgm:pt>
    <dgm:pt modelId="{88DBD81A-12CA-4C24-A429-A353A68DD55B}" type="sibTrans" cxnId="{AE2C6E75-5B74-42BC-96CC-5FEF1A6CB48F}">
      <dgm:prSet/>
      <dgm:spPr/>
      <dgm:t>
        <a:bodyPr/>
        <a:lstStyle/>
        <a:p>
          <a:endParaRPr lang="fr-FR"/>
        </a:p>
      </dgm:t>
    </dgm:pt>
    <dgm:pt modelId="{32EB88AD-A1F9-4354-B6E8-62E7BDDE0730}">
      <dgm:prSet phldrT="[Texte]"/>
      <dgm:spPr/>
      <dgm:t>
        <a:bodyPr/>
        <a:lstStyle/>
        <a:p>
          <a:r>
            <a:rPr lang="fr-FR" b="1" dirty="0" smtClean="0">
              <a:solidFill>
                <a:srgbClr val="000000"/>
              </a:solidFill>
            </a:rPr>
            <a:t>Prise en charge de la facture</a:t>
          </a:r>
          <a:endParaRPr lang="fr-FR" b="1" dirty="0">
            <a:solidFill>
              <a:srgbClr val="000000"/>
            </a:solidFill>
          </a:endParaRPr>
        </a:p>
      </dgm:t>
    </dgm:pt>
    <dgm:pt modelId="{C0C52E93-8465-4CDF-A8AD-77F8E8C5058A}" type="parTrans" cxnId="{A57B7624-06DB-4B48-AD6F-5F9F8065F8C0}">
      <dgm:prSet/>
      <dgm:spPr/>
      <dgm:t>
        <a:bodyPr/>
        <a:lstStyle/>
        <a:p>
          <a:endParaRPr lang="fr-FR"/>
        </a:p>
      </dgm:t>
    </dgm:pt>
    <dgm:pt modelId="{E597EAAA-EE06-4D20-A618-2AE2B39BB736}" type="sibTrans" cxnId="{A57B7624-06DB-4B48-AD6F-5F9F8065F8C0}">
      <dgm:prSet/>
      <dgm:spPr/>
      <dgm:t>
        <a:bodyPr/>
        <a:lstStyle/>
        <a:p>
          <a:endParaRPr lang="fr-FR"/>
        </a:p>
      </dgm:t>
    </dgm:pt>
    <dgm:pt modelId="{26F3894F-F561-42C9-87C5-87FFAC29B285}">
      <dgm:prSet/>
      <dgm:spPr/>
      <dgm:t>
        <a:bodyPr/>
        <a:lstStyle/>
        <a:p>
          <a:r>
            <a:rPr lang="fr-FR" b="1" dirty="0" smtClean="0">
              <a:solidFill>
                <a:srgbClr val="000000"/>
              </a:solidFill>
            </a:rPr>
            <a:t>Recouvrement</a:t>
          </a:r>
          <a:endParaRPr lang="fr-FR" b="1" dirty="0">
            <a:solidFill>
              <a:srgbClr val="000000"/>
            </a:solidFill>
          </a:endParaRPr>
        </a:p>
      </dgm:t>
    </dgm:pt>
    <dgm:pt modelId="{CD5DB53B-E33A-4265-8C28-7466B39C4E34}" type="parTrans" cxnId="{56F6BA87-47AC-471E-A500-611E93DDA2C7}">
      <dgm:prSet/>
      <dgm:spPr/>
      <dgm:t>
        <a:bodyPr/>
        <a:lstStyle/>
        <a:p>
          <a:endParaRPr lang="fr-FR"/>
        </a:p>
      </dgm:t>
    </dgm:pt>
    <dgm:pt modelId="{FE5CFD2F-C9D3-432D-86E2-4688120BBA48}" type="sibTrans" cxnId="{56F6BA87-47AC-471E-A500-611E93DDA2C7}">
      <dgm:prSet/>
      <dgm:spPr/>
      <dgm:t>
        <a:bodyPr/>
        <a:lstStyle/>
        <a:p>
          <a:endParaRPr lang="fr-FR"/>
        </a:p>
      </dgm:t>
    </dgm:pt>
    <dgm:pt modelId="{C61DC184-C243-4883-A4C5-BCEACB238888}">
      <dgm:prSet/>
      <dgm:spPr/>
      <dgm:t>
        <a:bodyPr/>
        <a:lstStyle/>
        <a:p>
          <a:r>
            <a:rPr lang="fr-FR" b="1" dirty="0" smtClean="0">
              <a:solidFill>
                <a:srgbClr val="000000"/>
              </a:solidFill>
            </a:rPr>
            <a:t>Encaissement</a:t>
          </a:r>
          <a:endParaRPr lang="fr-FR" b="1" dirty="0">
            <a:solidFill>
              <a:srgbClr val="000000"/>
            </a:solidFill>
          </a:endParaRPr>
        </a:p>
      </dgm:t>
    </dgm:pt>
    <dgm:pt modelId="{A1947440-81F0-43C3-9B0A-BCA600DD7C35}" type="parTrans" cxnId="{EEAA9E93-ACFC-4CC2-8760-47F2B496CBB1}">
      <dgm:prSet/>
      <dgm:spPr/>
      <dgm:t>
        <a:bodyPr/>
        <a:lstStyle/>
        <a:p>
          <a:endParaRPr lang="fr-FR"/>
        </a:p>
      </dgm:t>
    </dgm:pt>
    <dgm:pt modelId="{B40BCBEA-8C9F-4158-90E8-40CECB270CD2}" type="sibTrans" cxnId="{EEAA9E93-ACFC-4CC2-8760-47F2B496CBB1}">
      <dgm:prSet/>
      <dgm:spPr/>
      <dgm:t>
        <a:bodyPr/>
        <a:lstStyle/>
        <a:p>
          <a:endParaRPr lang="fr-FR"/>
        </a:p>
      </dgm:t>
    </dgm:pt>
    <dgm:pt modelId="{EA51FF74-F4C8-45E8-B411-F1AC3FC45964}">
      <dgm:prSet phldrT="[Texte]"/>
      <dgm:spPr/>
      <dgm:t>
        <a:bodyPr/>
        <a:lstStyle/>
        <a:p>
          <a:r>
            <a:rPr lang="fr-FR" b="1" dirty="0" smtClean="0">
              <a:solidFill>
                <a:srgbClr val="000000"/>
              </a:solidFill>
            </a:rPr>
            <a:t>Budgétisation de la prévision de recette</a:t>
          </a:r>
          <a:endParaRPr lang="fr-FR" b="1" dirty="0">
            <a:solidFill>
              <a:srgbClr val="000000"/>
            </a:solidFill>
          </a:endParaRPr>
        </a:p>
      </dgm:t>
    </dgm:pt>
    <dgm:pt modelId="{3FA14C31-BD39-49A9-A580-84BFDFA9B0FB}" type="parTrans" cxnId="{1DA1D818-D210-4537-B771-93C707D93776}">
      <dgm:prSet/>
      <dgm:spPr/>
      <dgm:t>
        <a:bodyPr/>
        <a:lstStyle/>
        <a:p>
          <a:endParaRPr lang="fr-FR"/>
        </a:p>
      </dgm:t>
    </dgm:pt>
    <dgm:pt modelId="{D4DB3B25-38B4-46F3-A66F-780197003724}" type="sibTrans" cxnId="{1DA1D818-D210-4537-B771-93C707D93776}">
      <dgm:prSet/>
      <dgm:spPr/>
      <dgm:t>
        <a:bodyPr/>
        <a:lstStyle/>
        <a:p>
          <a:endParaRPr lang="fr-FR"/>
        </a:p>
      </dgm:t>
    </dgm:pt>
    <dgm:pt modelId="{FECA237B-0F14-48CC-BA79-C4493B133E0F}">
      <dgm:prSet phldrT="[Texte]"/>
      <dgm:spPr/>
      <dgm:t>
        <a:bodyPr/>
        <a:lstStyle/>
        <a:p>
          <a:r>
            <a:rPr lang="fr-FR" b="1" dirty="0" smtClean="0">
              <a:solidFill>
                <a:srgbClr val="000000"/>
              </a:solidFill>
            </a:rPr>
            <a:t>Constatation de la créance</a:t>
          </a:r>
          <a:endParaRPr lang="fr-FR" b="1" dirty="0">
            <a:solidFill>
              <a:srgbClr val="000000"/>
            </a:solidFill>
          </a:endParaRPr>
        </a:p>
      </dgm:t>
    </dgm:pt>
    <dgm:pt modelId="{FE2B1921-AD3E-4AC7-B999-0D49E19BD1A1}" type="parTrans" cxnId="{C933484B-6D22-4172-A020-F81A035FF32B}">
      <dgm:prSet/>
      <dgm:spPr/>
      <dgm:t>
        <a:bodyPr/>
        <a:lstStyle/>
        <a:p>
          <a:endParaRPr lang="fr-FR"/>
        </a:p>
      </dgm:t>
    </dgm:pt>
    <dgm:pt modelId="{A6D9FED2-9A32-4707-92CA-33E0320841F0}" type="sibTrans" cxnId="{C933484B-6D22-4172-A020-F81A035FF32B}">
      <dgm:prSet/>
      <dgm:spPr/>
      <dgm:t>
        <a:bodyPr/>
        <a:lstStyle/>
        <a:p>
          <a:endParaRPr lang="fr-FR"/>
        </a:p>
      </dgm:t>
    </dgm:pt>
    <dgm:pt modelId="{EF7733FB-309A-4E70-A18F-6808339E940A}">
      <dgm:prSet phldrT="[Texte]"/>
      <dgm:spPr/>
      <dgm:t>
        <a:bodyPr/>
        <a:lstStyle/>
        <a:p>
          <a:r>
            <a:rPr lang="fr-FR" b="1" dirty="0" smtClean="0">
              <a:solidFill>
                <a:srgbClr val="000000"/>
              </a:solidFill>
            </a:rPr>
            <a:t>Service fait</a:t>
          </a:r>
          <a:endParaRPr lang="fr-FR" b="1" dirty="0">
            <a:solidFill>
              <a:srgbClr val="000000"/>
            </a:solidFill>
          </a:endParaRPr>
        </a:p>
      </dgm:t>
    </dgm:pt>
    <dgm:pt modelId="{DC334AA5-A505-4973-9CB3-68B2304A6709}" type="parTrans" cxnId="{01C7520A-CEF8-4A94-BA9E-9DF759BC721B}">
      <dgm:prSet/>
      <dgm:spPr/>
      <dgm:t>
        <a:bodyPr/>
        <a:lstStyle/>
        <a:p>
          <a:endParaRPr lang="fr-FR"/>
        </a:p>
      </dgm:t>
    </dgm:pt>
    <dgm:pt modelId="{0DC3D43A-AE51-4014-BC97-2A6BAB9B9C7E}" type="sibTrans" cxnId="{01C7520A-CEF8-4A94-BA9E-9DF759BC721B}">
      <dgm:prSet/>
      <dgm:spPr/>
      <dgm:t>
        <a:bodyPr/>
        <a:lstStyle/>
        <a:p>
          <a:endParaRPr lang="fr-FR"/>
        </a:p>
      </dgm:t>
    </dgm:pt>
    <dgm:pt modelId="{13602C78-6D02-4FF0-AE40-FAC520A31D82}" type="pres">
      <dgm:prSet presAssocID="{C766661F-E937-4770-8C83-6115C5700A05}" presName="Name0" presStyleCnt="0">
        <dgm:presLayoutVars>
          <dgm:dir/>
          <dgm:animLvl val="lvl"/>
          <dgm:resizeHandles val="exact"/>
        </dgm:presLayoutVars>
      </dgm:prSet>
      <dgm:spPr/>
    </dgm:pt>
    <dgm:pt modelId="{86E4E7A3-F49E-49D1-99FD-224549C8CE3C}" type="pres">
      <dgm:prSet presAssocID="{EA51FF74-F4C8-45E8-B411-F1AC3FC45964}" presName="parTxOnly" presStyleLbl="node1" presStyleIdx="0" presStyleCnt="7" custLinFactNeighborX="62013">
        <dgm:presLayoutVars>
          <dgm:chMax val="0"/>
          <dgm:chPref val="0"/>
          <dgm:bulletEnabled val="1"/>
        </dgm:presLayoutVars>
      </dgm:prSet>
      <dgm:spPr/>
      <dgm:t>
        <a:bodyPr/>
        <a:lstStyle/>
        <a:p>
          <a:endParaRPr lang="fr-FR"/>
        </a:p>
      </dgm:t>
    </dgm:pt>
    <dgm:pt modelId="{A92AB680-5056-41BF-86FC-C313EE66290D}" type="pres">
      <dgm:prSet presAssocID="{D4DB3B25-38B4-46F3-A66F-780197003724}" presName="parTxOnlySpace" presStyleCnt="0"/>
      <dgm:spPr/>
    </dgm:pt>
    <dgm:pt modelId="{DB460A8C-EB33-41C0-AD15-3D3833950866}" type="pres">
      <dgm:prSet presAssocID="{FECA237B-0F14-48CC-BA79-C4493B133E0F}" presName="parTxOnly" presStyleLbl="node1" presStyleIdx="1" presStyleCnt="7" custLinFactNeighborX="62013">
        <dgm:presLayoutVars>
          <dgm:chMax val="0"/>
          <dgm:chPref val="0"/>
          <dgm:bulletEnabled val="1"/>
        </dgm:presLayoutVars>
      </dgm:prSet>
      <dgm:spPr/>
      <dgm:t>
        <a:bodyPr/>
        <a:lstStyle/>
        <a:p>
          <a:endParaRPr lang="fr-FR"/>
        </a:p>
      </dgm:t>
    </dgm:pt>
    <dgm:pt modelId="{B23DECEB-AC29-46E5-BF80-1161907FBE15}" type="pres">
      <dgm:prSet presAssocID="{A6D9FED2-9A32-4707-92CA-33E0320841F0}" presName="parTxOnlySpace" presStyleCnt="0"/>
      <dgm:spPr/>
    </dgm:pt>
    <dgm:pt modelId="{5D7FE7A8-45F8-4FE0-AE3D-2AD574905007}" type="pres">
      <dgm:prSet presAssocID="{EF7733FB-309A-4E70-A18F-6808339E940A}" presName="parTxOnly" presStyleLbl="node1" presStyleIdx="2" presStyleCnt="7" custLinFactNeighborX="62013">
        <dgm:presLayoutVars>
          <dgm:chMax val="0"/>
          <dgm:chPref val="0"/>
          <dgm:bulletEnabled val="1"/>
        </dgm:presLayoutVars>
      </dgm:prSet>
      <dgm:spPr/>
      <dgm:t>
        <a:bodyPr/>
        <a:lstStyle/>
        <a:p>
          <a:endParaRPr lang="fr-FR"/>
        </a:p>
      </dgm:t>
    </dgm:pt>
    <dgm:pt modelId="{7715AA76-0900-48AD-AD6F-11C44DBB800D}" type="pres">
      <dgm:prSet presAssocID="{0DC3D43A-AE51-4014-BC97-2A6BAB9B9C7E}" presName="parTxOnlySpace" presStyleCnt="0"/>
      <dgm:spPr/>
    </dgm:pt>
    <dgm:pt modelId="{2B4F7B3E-9BED-432A-8750-74151494B09B}" type="pres">
      <dgm:prSet presAssocID="{E758BE77-10AD-429D-B01B-E9AA7CE3B3A1}" presName="parTxOnly" presStyleLbl="node1" presStyleIdx="3" presStyleCnt="7" custLinFactNeighborX="62013">
        <dgm:presLayoutVars>
          <dgm:chMax val="0"/>
          <dgm:chPref val="0"/>
          <dgm:bulletEnabled val="1"/>
        </dgm:presLayoutVars>
      </dgm:prSet>
      <dgm:spPr/>
      <dgm:t>
        <a:bodyPr/>
        <a:lstStyle/>
        <a:p>
          <a:endParaRPr lang="fr-FR"/>
        </a:p>
      </dgm:t>
    </dgm:pt>
    <dgm:pt modelId="{84E39ADA-BDF4-4EBB-9642-EA6C4937CDA4}" type="pres">
      <dgm:prSet presAssocID="{88DBD81A-12CA-4C24-A429-A353A68DD55B}" presName="parTxOnlySpace" presStyleCnt="0"/>
      <dgm:spPr/>
    </dgm:pt>
    <dgm:pt modelId="{D6C13AFA-4C4B-4B7D-9B94-D0BEDC56DCCF}" type="pres">
      <dgm:prSet presAssocID="{32EB88AD-A1F9-4354-B6E8-62E7BDDE0730}" presName="parTxOnly" presStyleLbl="node1" presStyleIdx="4" presStyleCnt="7" custLinFactNeighborX="62013">
        <dgm:presLayoutVars>
          <dgm:chMax val="0"/>
          <dgm:chPref val="0"/>
          <dgm:bulletEnabled val="1"/>
        </dgm:presLayoutVars>
      </dgm:prSet>
      <dgm:spPr/>
      <dgm:t>
        <a:bodyPr/>
        <a:lstStyle/>
        <a:p>
          <a:endParaRPr lang="fr-FR"/>
        </a:p>
      </dgm:t>
    </dgm:pt>
    <dgm:pt modelId="{1514E674-7183-47D7-AE5A-E36087770F6E}" type="pres">
      <dgm:prSet presAssocID="{E597EAAA-EE06-4D20-A618-2AE2B39BB736}" presName="parTxOnlySpace" presStyleCnt="0"/>
      <dgm:spPr/>
    </dgm:pt>
    <dgm:pt modelId="{914EABD5-AE5F-49C2-8BD1-D313C2D26726}" type="pres">
      <dgm:prSet presAssocID="{26F3894F-F561-42C9-87C5-87FFAC29B285}" presName="parTxOnly" presStyleLbl="node1" presStyleIdx="5" presStyleCnt="7" custLinFactNeighborX="62013">
        <dgm:presLayoutVars>
          <dgm:chMax val="0"/>
          <dgm:chPref val="0"/>
          <dgm:bulletEnabled val="1"/>
        </dgm:presLayoutVars>
      </dgm:prSet>
      <dgm:spPr/>
      <dgm:t>
        <a:bodyPr/>
        <a:lstStyle/>
        <a:p>
          <a:endParaRPr lang="fr-FR"/>
        </a:p>
      </dgm:t>
    </dgm:pt>
    <dgm:pt modelId="{73F8D386-7946-4D42-9C87-2DEFF22D7605}" type="pres">
      <dgm:prSet presAssocID="{FE5CFD2F-C9D3-432D-86E2-4688120BBA48}" presName="parTxOnlySpace" presStyleCnt="0"/>
      <dgm:spPr/>
    </dgm:pt>
    <dgm:pt modelId="{1EC980E9-D383-485D-B2FC-ECE02B31986C}" type="pres">
      <dgm:prSet presAssocID="{C61DC184-C243-4883-A4C5-BCEACB238888}" presName="parTxOnly" presStyleLbl="node1" presStyleIdx="6" presStyleCnt="7">
        <dgm:presLayoutVars>
          <dgm:chMax val="0"/>
          <dgm:chPref val="0"/>
          <dgm:bulletEnabled val="1"/>
        </dgm:presLayoutVars>
      </dgm:prSet>
      <dgm:spPr/>
      <dgm:t>
        <a:bodyPr/>
        <a:lstStyle/>
        <a:p>
          <a:endParaRPr lang="fr-FR"/>
        </a:p>
      </dgm:t>
    </dgm:pt>
  </dgm:ptLst>
  <dgm:cxnLst>
    <dgm:cxn modelId="{8CFDB452-5B91-40D3-A98B-F43BCB3C3968}" type="presOf" srcId="{EF7733FB-309A-4E70-A18F-6808339E940A}" destId="{5D7FE7A8-45F8-4FE0-AE3D-2AD574905007}" srcOrd="0" destOrd="0" presId="urn:microsoft.com/office/officeart/2005/8/layout/chevron1"/>
    <dgm:cxn modelId="{1DA1D818-D210-4537-B771-93C707D93776}" srcId="{C766661F-E937-4770-8C83-6115C5700A05}" destId="{EA51FF74-F4C8-45E8-B411-F1AC3FC45964}" srcOrd="0" destOrd="0" parTransId="{3FA14C31-BD39-49A9-A580-84BFDFA9B0FB}" sibTransId="{D4DB3B25-38B4-46F3-A66F-780197003724}"/>
    <dgm:cxn modelId="{A57B7624-06DB-4B48-AD6F-5F9F8065F8C0}" srcId="{C766661F-E937-4770-8C83-6115C5700A05}" destId="{32EB88AD-A1F9-4354-B6E8-62E7BDDE0730}" srcOrd="4" destOrd="0" parTransId="{C0C52E93-8465-4CDF-A8AD-77F8E8C5058A}" sibTransId="{E597EAAA-EE06-4D20-A618-2AE2B39BB736}"/>
    <dgm:cxn modelId="{ED31BEC2-0AA9-4418-B93C-D9A144948C1B}" type="presOf" srcId="{EA51FF74-F4C8-45E8-B411-F1AC3FC45964}" destId="{86E4E7A3-F49E-49D1-99FD-224549C8CE3C}" srcOrd="0" destOrd="0" presId="urn:microsoft.com/office/officeart/2005/8/layout/chevron1"/>
    <dgm:cxn modelId="{AE2C6E75-5B74-42BC-96CC-5FEF1A6CB48F}" srcId="{C766661F-E937-4770-8C83-6115C5700A05}" destId="{E758BE77-10AD-429D-B01B-E9AA7CE3B3A1}" srcOrd="3" destOrd="0" parTransId="{F701E80E-E4C6-4D90-99B7-35D08965B3D4}" sibTransId="{88DBD81A-12CA-4C24-A429-A353A68DD55B}"/>
    <dgm:cxn modelId="{56F6BA87-47AC-471E-A500-611E93DDA2C7}" srcId="{C766661F-E937-4770-8C83-6115C5700A05}" destId="{26F3894F-F561-42C9-87C5-87FFAC29B285}" srcOrd="5" destOrd="0" parTransId="{CD5DB53B-E33A-4265-8C28-7466B39C4E34}" sibTransId="{FE5CFD2F-C9D3-432D-86E2-4688120BBA48}"/>
    <dgm:cxn modelId="{57694456-B34D-43C3-BA55-FA84BFA3EC6D}" type="presOf" srcId="{E758BE77-10AD-429D-B01B-E9AA7CE3B3A1}" destId="{2B4F7B3E-9BED-432A-8750-74151494B09B}" srcOrd="0" destOrd="0" presId="urn:microsoft.com/office/officeart/2005/8/layout/chevron1"/>
    <dgm:cxn modelId="{5F4B00B3-1AA7-4710-A97E-327152CC47C8}" type="presOf" srcId="{C61DC184-C243-4883-A4C5-BCEACB238888}" destId="{1EC980E9-D383-485D-B2FC-ECE02B31986C}" srcOrd="0" destOrd="0" presId="urn:microsoft.com/office/officeart/2005/8/layout/chevron1"/>
    <dgm:cxn modelId="{1AA944F8-7BD2-415B-9507-1CD64232DC3C}" type="presOf" srcId="{26F3894F-F561-42C9-87C5-87FFAC29B285}" destId="{914EABD5-AE5F-49C2-8BD1-D313C2D26726}" srcOrd="0" destOrd="0" presId="urn:microsoft.com/office/officeart/2005/8/layout/chevron1"/>
    <dgm:cxn modelId="{EEAA9E93-ACFC-4CC2-8760-47F2B496CBB1}" srcId="{C766661F-E937-4770-8C83-6115C5700A05}" destId="{C61DC184-C243-4883-A4C5-BCEACB238888}" srcOrd="6" destOrd="0" parTransId="{A1947440-81F0-43C3-9B0A-BCA600DD7C35}" sibTransId="{B40BCBEA-8C9F-4158-90E8-40CECB270CD2}"/>
    <dgm:cxn modelId="{5D61A8F9-E15D-4B76-86D5-AB17E63D5759}" type="presOf" srcId="{32EB88AD-A1F9-4354-B6E8-62E7BDDE0730}" destId="{D6C13AFA-4C4B-4B7D-9B94-D0BEDC56DCCF}" srcOrd="0" destOrd="0" presId="urn:microsoft.com/office/officeart/2005/8/layout/chevron1"/>
    <dgm:cxn modelId="{01C7520A-CEF8-4A94-BA9E-9DF759BC721B}" srcId="{C766661F-E937-4770-8C83-6115C5700A05}" destId="{EF7733FB-309A-4E70-A18F-6808339E940A}" srcOrd="2" destOrd="0" parTransId="{DC334AA5-A505-4973-9CB3-68B2304A6709}" sibTransId="{0DC3D43A-AE51-4014-BC97-2A6BAB9B9C7E}"/>
    <dgm:cxn modelId="{C933484B-6D22-4172-A020-F81A035FF32B}" srcId="{C766661F-E937-4770-8C83-6115C5700A05}" destId="{FECA237B-0F14-48CC-BA79-C4493B133E0F}" srcOrd="1" destOrd="0" parTransId="{FE2B1921-AD3E-4AC7-B999-0D49E19BD1A1}" sibTransId="{A6D9FED2-9A32-4707-92CA-33E0320841F0}"/>
    <dgm:cxn modelId="{0A87D47F-2D57-4673-9E0E-24C2D0D1440A}" type="presOf" srcId="{FECA237B-0F14-48CC-BA79-C4493B133E0F}" destId="{DB460A8C-EB33-41C0-AD15-3D3833950866}" srcOrd="0" destOrd="0" presId="urn:microsoft.com/office/officeart/2005/8/layout/chevron1"/>
    <dgm:cxn modelId="{1BD10C2E-F6F8-47C8-B387-5D606137A0BF}" type="presOf" srcId="{C766661F-E937-4770-8C83-6115C5700A05}" destId="{13602C78-6D02-4FF0-AE40-FAC520A31D82}" srcOrd="0" destOrd="0" presId="urn:microsoft.com/office/officeart/2005/8/layout/chevron1"/>
    <dgm:cxn modelId="{B939B28F-C8AF-447B-88B2-1DF7E0FD0AF7}" type="presParOf" srcId="{13602C78-6D02-4FF0-AE40-FAC520A31D82}" destId="{86E4E7A3-F49E-49D1-99FD-224549C8CE3C}" srcOrd="0" destOrd="0" presId="urn:microsoft.com/office/officeart/2005/8/layout/chevron1"/>
    <dgm:cxn modelId="{A5AACFC2-D2E4-4821-99A6-21D146239D5E}" type="presParOf" srcId="{13602C78-6D02-4FF0-AE40-FAC520A31D82}" destId="{A92AB680-5056-41BF-86FC-C313EE66290D}" srcOrd="1" destOrd="0" presId="urn:microsoft.com/office/officeart/2005/8/layout/chevron1"/>
    <dgm:cxn modelId="{E36FE62F-47CB-4363-B328-3561F91BF748}" type="presParOf" srcId="{13602C78-6D02-4FF0-AE40-FAC520A31D82}" destId="{DB460A8C-EB33-41C0-AD15-3D3833950866}" srcOrd="2" destOrd="0" presId="urn:microsoft.com/office/officeart/2005/8/layout/chevron1"/>
    <dgm:cxn modelId="{0B8BBD80-1D0C-4075-8D0D-8DC839BE55C6}" type="presParOf" srcId="{13602C78-6D02-4FF0-AE40-FAC520A31D82}" destId="{B23DECEB-AC29-46E5-BF80-1161907FBE15}" srcOrd="3" destOrd="0" presId="urn:microsoft.com/office/officeart/2005/8/layout/chevron1"/>
    <dgm:cxn modelId="{CDAE9471-F474-4A24-91A0-70C3B0C57192}" type="presParOf" srcId="{13602C78-6D02-4FF0-AE40-FAC520A31D82}" destId="{5D7FE7A8-45F8-4FE0-AE3D-2AD574905007}" srcOrd="4" destOrd="0" presId="urn:microsoft.com/office/officeart/2005/8/layout/chevron1"/>
    <dgm:cxn modelId="{7C547120-C242-487E-9E4B-0223E7D1770B}" type="presParOf" srcId="{13602C78-6D02-4FF0-AE40-FAC520A31D82}" destId="{7715AA76-0900-48AD-AD6F-11C44DBB800D}" srcOrd="5" destOrd="0" presId="urn:microsoft.com/office/officeart/2005/8/layout/chevron1"/>
    <dgm:cxn modelId="{0D2FA362-46E0-456F-9310-8E0BE93BF63C}" type="presParOf" srcId="{13602C78-6D02-4FF0-AE40-FAC520A31D82}" destId="{2B4F7B3E-9BED-432A-8750-74151494B09B}" srcOrd="6" destOrd="0" presId="urn:microsoft.com/office/officeart/2005/8/layout/chevron1"/>
    <dgm:cxn modelId="{43D64CC2-B360-4FF9-922D-A152B96CD18C}" type="presParOf" srcId="{13602C78-6D02-4FF0-AE40-FAC520A31D82}" destId="{84E39ADA-BDF4-4EBB-9642-EA6C4937CDA4}" srcOrd="7" destOrd="0" presId="urn:microsoft.com/office/officeart/2005/8/layout/chevron1"/>
    <dgm:cxn modelId="{7C203162-F75E-477C-ABF0-4E85B9C8A70D}" type="presParOf" srcId="{13602C78-6D02-4FF0-AE40-FAC520A31D82}" destId="{D6C13AFA-4C4B-4B7D-9B94-D0BEDC56DCCF}" srcOrd="8" destOrd="0" presId="urn:microsoft.com/office/officeart/2005/8/layout/chevron1"/>
    <dgm:cxn modelId="{AC64328E-AA43-4F22-ADCE-C61732496BCF}" type="presParOf" srcId="{13602C78-6D02-4FF0-AE40-FAC520A31D82}" destId="{1514E674-7183-47D7-AE5A-E36087770F6E}" srcOrd="9" destOrd="0" presId="urn:microsoft.com/office/officeart/2005/8/layout/chevron1"/>
    <dgm:cxn modelId="{7698E510-EB47-4005-ADE2-B0B0AFD38842}" type="presParOf" srcId="{13602C78-6D02-4FF0-AE40-FAC520A31D82}" destId="{914EABD5-AE5F-49C2-8BD1-D313C2D26726}" srcOrd="10" destOrd="0" presId="urn:microsoft.com/office/officeart/2005/8/layout/chevron1"/>
    <dgm:cxn modelId="{FAEE40B3-132A-4D50-9BEB-308B3CDF71F6}" type="presParOf" srcId="{13602C78-6D02-4FF0-AE40-FAC520A31D82}" destId="{73F8D386-7946-4D42-9C87-2DEFF22D7605}" srcOrd="11" destOrd="0" presId="urn:microsoft.com/office/officeart/2005/8/layout/chevron1"/>
    <dgm:cxn modelId="{2B896FC2-BA65-417C-8DB2-3DC2C2B3F04E}" type="presParOf" srcId="{13602C78-6D02-4FF0-AE40-FAC520A31D82}" destId="{1EC980E9-D383-485D-B2FC-ECE02B31986C}"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66661F-E937-4770-8C83-6115C5700A05}" type="doc">
      <dgm:prSet loTypeId="urn:microsoft.com/office/officeart/2005/8/layout/chevron1" loCatId="process" qsTypeId="urn:microsoft.com/office/officeart/2005/8/quickstyle/simple1" qsCatId="simple" csTypeId="urn:microsoft.com/office/officeart/2005/8/colors/accent1_2" csCatId="accent1" phldr="1"/>
      <dgm:spPr/>
    </dgm:pt>
    <dgm:pt modelId="{E758BE77-10AD-429D-B01B-E9AA7CE3B3A1}">
      <dgm:prSet phldrT="[Texte]"/>
      <dgm:spPr>
        <a:solidFill>
          <a:schemeClr val="accent2">
            <a:lumMod val="40000"/>
            <a:lumOff val="60000"/>
          </a:schemeClr>
        </a:solidFill>
      </dgm:spPr>
      <dgm:t>
        <a:bodyPr/>
        <a:lstStyle/>
        <a:p>
          <a:r>
            <a:rPr lang="fr-FR" b="1" dirty="0" smtClean="0">
              <a:solidFill>
                <a:srgbClr val="000000"/>
              </a:solidFill>
            </a:rPr>
            <a:t>Liquidation de la facture</a:t>
          </a:r>
          <a:endParaRPr lang="fr-FR" b="1" dirty="0">
            <a:solidFill>
              <a:srgbClr val="000000"/>
            </a:solidFill>
          </a:endParaRPr>
        </a:p>
      </dgm:t>
    </dgm:pt>
    <dgm:pt modelId="{F701E80E-E4C6-4D90-99B7-35D08965B3D4}" type="parTrans" cxnId="{AE2C6E75-5B74-42BC-96CC-5FEF1A6CB48F}">
      <dgm:prSet/>
      <dgm:spPr/>
      <dgm:t>
        <a:bodyPr/>
        <a:lstStyle/>
        <a:p>
          <a:endParaRPr lang="fr-FR"/>
        </a:p>
      </dgm:t>
    </dgm:pt>
    <dgm:pt modelId="{88DBD81A-12CA-4C24-A429-A353A68DD55B}" type="sibTrans" cxnId="{AE2C6E75-5B74-42BC-96CC-5FEF1A6CB48F}">
      <dgm:prSet/>
      <dgm:spPr/>
      <dgm:t>
        <a:bodyPr/>
        <a:lstStyle/>
        <a:p>
          <a:endParaRPr lang="fr-FR"/>
        </a:p>
      </dgm:t>
    </dgm:pt>
    <dgm:pt modelId="{32EB88AD-A1F9-4354-B6E8-62E7BDDE0730}">
      <dgm:prSet phldrT="[Texte]" custT="1"/>
      <dgm:spPr>
        <a:solidFill>
          <a:schemeClr val="accent2">
            <a:lumMod val="40000"/>
            <a:lumOff val="60000"/>
          </a:schemeClr>
        </a:solidFill>
      </dgm:spPr>
      <dgm:t>
        <a:bodyPr/>
        <a:lstStyle/>
        <a:p>
          <a:r>
            <a:rPr lang="fr-FR" sz="900" b="1" dirty="0" smtClean="0">
              <a:solidFill>
                <a:srgbClr val="000000"/>
              </a:solidFill>
            </a:rPr>
            <a:t>Prise en charge de la facture</a:t>
          </a:r>
          <a:endParaRPr lang="fr-FR" sz="900" b="1" dirty="0">
            <a:solidFill>
              <a:srgbClr val="000000"/>
            </a:solidFill>
          </a:endParaRPr>
        </a:p>
      </dgm:t>
    </dgm:pt>
    <dgm:pt modelId="{C0C52E93-8465-4CDF-A8AD-77F8E8C5058A}" type="parTrans" cxnId="{A57B7624-06DB-4B48-AD6F-5F9F8065F8C0}">
      <dgm:prSet/>
      <dgm:spPr/>
      <dgm:t>
        <a:bodyPr/>
        <a:lstStyle/>
        <a:p>
          <a:endParaRPr lang="fr-FR"/>
        </a:p>
      </dgm:t>
    </dgm:pt>
    <dgm:pt modelId="{E597EAAA-EE06-4D20-A618-2AE2B39BB736}" type="sibTrans" cxnId="{A57B7624-06DB-4B48-AD6F-5F9F8065F8C0}">
      <dgm:prSet/>
      <dgm:spPr/>
      <dgm:t>
        <a:bodyPr/>
        <a:lstStyle/>
        <a:p>
          <a:endParaRPr lang="fr-FR"/>
        </a:p>
      </dgm:t>
    </dgm:pt>
    <dgm:pt modelId="{C61DC184-C243-4883-A4C5-BCEACB238888}">
      <dgm:prSet/>
      <dgm:spPr>
        <a:solidFill>
          <a:schemeClr val="accent2">
            <a:lumMod val="40000"/>
            <a:lumOff val="60000"/>
          </a:schemeClr>
        </a:solidFill>
      </dgm:spPr>
      <dgm:t>
        <a:bodyPr/>
        <a:lstStyle/>
        <a:p>
          <a:r>
            <a:rPr lang="fr-FR" b="1" dirty="0" smtClean="0">
              <a:solidFill>
                <a:srgbClr val="000000"/>
              </a:solidFill>
            </a:rPr>
            <a:t>Décaissement</a:t>
          </a:r>
          <a:endParaRPr lang="fr-FR" b="1" dirty="0">
            <a:solidFill>
              <a:srgbClr val="000000"/>
            </a:solidFill>
          </a:endParaRPr>
        </a:p>
      </dgm:t>
    </dgm:pt>
    <dgm:pt modelId="{A1947440-81F0-43C3-9B0A-BCA600DD7C35}" type="parTrans" cxnId="{EEAA9E93-ACFC-4CC2-8760-47F2B496CBB1}">
      <dgm:prSet/>
      <dgm:spPr/>
      <dgm:t>
        <a:bodyPr/>
        <a:lstStyle/>
        <a:p>
          <a:endParaRPr lang="fr-FR"/>
        </a:p>
      </dgm:t>
    </dgm:pt>
    <dgm:pt modelId="{B40BCBEA-8C9F-4158-90E8-40CECB270CD2}" type="sibTrans" cxnId="{EEAA9E93-ACFC-4CC2-8760-47F2B496CBB1}">
      <dgm:prSet/>
      <dgm:spPr/>
      <dgm:t>
        <a:bodyPr/>
        <a:lstStyle/>
        <a:p>
          <a:endParaRPr lang="fr-FR"/>
        </a:p>
      </dgm:t>
    </dgm:pt>
    <dgm:pt modelId="{EA51FF74-F4C8-45E8-B411-F1AC3FC45964}">
      <dgm:prSet phldrT="[Texte]"/>
      <dgm:spPr>
        <a:solidFill>
          <a:schemeClr val="accent2">
            <a:lumMod val="40000"/>
            <a:lumOff val="60000"/>
          </a:schemeClr>
        </a:solidFill>
      </dgm:spPr>
      <dgm:t>
        <a:bodyPr/>
        <a:lstStyle/>
        <a:p>
          <a:r>
            <a:rPr lang="fr-FR" b="1" dirty="0" smtClean="0">
              <a:solidFill>
                <a:srgbClr val="000000"/>
              </a:solidFill>
            </a:rPr>
            <a:t>Budgétisation de la prévision de dépense</a:t>
          </a:r>
          <a:endParaRPr lang="fr-FR" b="1" dirty="0">
            <a:solidFill>
              <a:srgbClr val="000000"/>
            </a:solidFill>
          </a:endParaRPr>
        </a:p>
      </dgm:t>
    </dgm:pt>
    <dgm:pt modelId="{3FA14C31-BD39-49A9-A580-84BFDFA9B0FB}" type="parTrans" cxnId="{1DA1D818-D210-4537-B771-93C707D93776}">
      <dgm:prSet/>
      <dgm:spPr/>
      <dgm:t>
        <a:bodyPr/>
        <a:lstStyle/>
        <a:p>
          <a:endParaRPr lang="fr-FR"/>
        </a:p>
      </dgm:t>
    </dgm:pt>
    <dgm:pt modelId="{D4DB3B25-38B4-46F3-A66F-780197003724}" type="sibTrans" cxnId="{1DA1D818-D210-4537-B771-93C707D93776}">
      <dgm:prSet/>
      <dgm:spPr/>
      <dgm:t>
        <a:bodyPr/>
        <a:lstStyle/>
        <a:p>
          <a:endParaRPr lang="fr-FR"/>
        </a:p>
      </dgm:t>
    </dgm:pt>
    <dgm:pt modelId="{FECA237B-0F14-48CC-BA79-C4493B133E0F}">
      <dgm:prSet phldrT="[Texte]"/>
      <dgm:spPr>
        <a:solidFill>
          <a:schemeClr val="accent2">
            <a:lumMod val="40000"/>
            <a:lumOff val="60000"/>
          </a:schemeClr>
        </a:solidFill>
      </dgm:spPr>
      <dgm:t>
        <a:bodyPr/>
        <a:lstStyle/>
        <a:p>
          <a:r>
            <a:rPr lang="fr-FR" b="1" dirty="0" smtClean="0">
              <a:solidFill>
                <a:srgbClr val="000000"/>
              </a:solidFill>
            </a:rPr>
            <a:t>Constatation de la charge</a:t>
          </a:r>
          <a:endParaRPr lang="fr-FR" b="1" dirty="0">
            <a:solidFill>
              <a:srgbClr val="000000"/>
            </a:solidFill>
          </a:endParaRPr>
        </a:p>
      </dgm:t>
    </dgm:pt>
    <dgm:pt modelId="{FE2B1921-AD3E-4AC7-B999-0D49E19BD1A1}" type="parTrans" cxnId="{C933484B-6D22-4172-A020-F81A035FF32B}">
      <dgm:prSet/>
      <dgm:spPr/>
      <dgm:t>
        <a:bodyPr/>
        <a:lstStyle/>
        <a:p>
          <a:endParaRPr lang="fr-FR"/>
        </a:p>
      </dgm:t>
    </dgm:pt>
    <dgm:pt modelId="{A6D9FED2-9A32-4707-92CA-33E0320841F0}" type="sibTrans" cxnId="{C933484B-6D22-4172-A020-F81A035FF32B}">
      <dgm:prSet/>
      <dgm:spPr/>
      <dgm:t>
        <a:bodyPr/>
        <a:lstStyle/>
        <a:p>
          <a:endParaRPr lang="fr-FR"/>
        </a:p>
      </dgm:t>
    </dgm:pt>
    <dgm:pt modelId="{EF7733FB-309A-4E70-A18F-6808339E940A}">
      <dgm:prSet phldrT="[Texte]"/>
      <dgm:spPr>
        <a:solidFill>
          <a:schemeClr val="accent2">
            <a:lumMod val="40000"/>
            <a:lumOff val="60000"/>
          </a:schemeClr>
        </a:solidFill>
      </dgm:spPr>
      <dgm:t>
        <a:bodyPr/>
        <a:lstStyle/>
        <a:p>
          <a:r>
            <a:rPr lang="fr-FR" b="1" dirty="0" smtClean="0">
              <a:solidFill>
                <a:srgbClr val="000000"/>
              </a:solidFill>
            </a:rPr>
            <a:t>Service fait</a:t>
          </a:r>
          <a:endParaRPr lang="fr-FR" b="1" dirty="0">
            <a:solidFill>
              <a:srgbClr val="000000"/>
            </a:solidFill>
          </a:endParaRPr>
        </a:p>
      </dgm:t>
    </dgm:pt>
    <dgm:pt modelId="{DC334AA5-A505-4973-9CB3-68B2304A6709}" type="parTrans" cxnId="{01C7520A-CEF8-4A94-BA9E-9DF759BC721B}">
      <dgm:prSet/>
      <dgm:spPr/>
      <dgm:t>
        <a:bodyPr/>
        <a:lstStyle/>
        <a:p>
          <a:endParaRPr lang="fr-FR"/>
        </a:p>
      </dgm:t>
    </dgm:pt>
    <dgm:pt modelId="{0DC3D43A-AE51-4014-BC97-2A6BAB9B9C7E}" type="sibTrans" cxnId="{01C7520A-CEF8-4A94-BA9E-9DF759BC721B}">
      <dgm:prSet/>
      <dgm:spPr/>
      <dgm:t>
        <a:bodyPr/>
        <a:lstStyle/>
        <a:p>
          <a:endParaRPr lang="fr-FR"/>
        </a:p>
      </dgm:t>
    </dgm:pt>
    <dgm:pt modelId="{AC1959F9-F31D-4762-9005-CF016F56FE9D}">
      <dgm:prSet phldrT="[Texte]"/>
      <dgm:spPr>
        <a:solidFill>
          <a:schemeClr val="accent2">
            <a:lumMod val="40000"/>
            <a:lumOff val="60000"/>
          </a:schemeClr>
        </a:solidFill>
      </dgm:spPr>
      <dgm:t>
        <a:bodyPr/>
        <a:lstStyle/>
        <a:p>
          <a:r>
            <a:rPr lang="fr-FR" b="1" dirty="0" smtClean="0">
              <a:solidFill>
                <a:srgbClr val="000000"/>
              </a:solidFill>
            </a:rPr>
            <a:t>Délai global de paiement</a:t>
          </a:r>
          <a:endParaRPr lang="fr-FR" b="1" dirty="0">
            <a:solidFill>
              <a:srgbClr val="000000"/>
            </a:solidFill>
          </a:endParaRPr>
        </a:p>
      </dgm:t>
    </dgm:pt>
    <dgm:pt modelId="{8C447610-FCEA-4D6A-AE32-A078FD251520}" type="sibTrans" cxnId="{D9EA1250-0754-417D-B117-A3531A996A36}">
      <dgm:prSet/>
      <dgm:spPr/>
      <dgm:t>
        <a:bodyPr/>
        <a:lstStyle/>
        <a:p>
          <a:endParaRPr lang="fr-FR"/>
        </a:p>
      </dgm:t>
    </dgm:pt>
    <dgm:pt modelId="{275DA4B3-F2E7-4125-97FE-EDA28A950E33}" type="parTrans" cxnId="{D9EA1250-0754-417D-B117-A3531A996A36}">
      <dgm:prSet/>
      <dgm:spPr/>
      <dgm:t>
        <a:bodyPr/>
        <a:lstStyle/>
        <a:p>
          <a:endParaRPr lang="fr-FR"/>
        </a:p>
      </dgm:t>
    </dgm:pt>
    <dgm:pt modelId="{13602C78-6D02-4FF0-AE40-FAC520A31D82}" type="pres">
      <dgm:prSet presAssocID="{C766661F-E937-4770-8C83-6115C5700A05}" presName="Name0" presStyleCnt="0">
        <dgm:presLayoutVars>
          <dgm:dir/>
          <dgm:animLvl val="lvl"/>
          <dgm:resizeHandles val="exact"/>
        </dgm:presLayoutVars>
      </dgm:prSet>
      <dgm:spPr/>
    </dgm:pt>
    <dgm:pt modelId="{86E4E7A3-F49E-49D1-99FD-224549C8CE3C}" type="pres">
      <dgm:prSet presAssocID="{EA51FF74-F4C8-45E8-B411-F1AC3FC45964}" presName="parTxOnly" presStyleLbl="node1" presStyleIdx="0" presStyleCnt="7" custLinFactX="579" custLinFactNeighborX="100000" custLinFactNeighborY="9135">
        <dgm:presLayoutVars>
          <dgm:chMax val="0"/>
          <dgm:chPref val="0"/>
          <dgm:bulletEnabled val="1"/>
        </dgm:presLayoutVars>
      </dgm:prSet>
      <dgm:spPr/>
      <dgm:t>
        <a:bodyPr/>
        <a:lstStyle/>
        <a:p>
          <a:endParaRPr lang="fr-FR"/>
        </a:p>
      </dgm:t>
    </dgm:pt>
    <dgm:pt modelId="{A92AB680-5056-41BF-86FC-C313EE66290D}" type="pres">
      <dgm:prSet presAssocID="{D4DB3B25-38B4-46F3-A66F-780197003724}" presName="parTxOnlySpace" presStyleCnt="0"/>
      <dgm:spPr/>
    </dgm:pt>
    <dgm:pt modelId="{DB460A8C-EB33-41C0-AD15-3D3833950866}" type="pres">
      <dgm:prSet presAssocID="{FECA237B-0F14-48CC-BA79-C4493B133E0F}" presName="parTxOnly" presStyleLbl="node1" presStyleIdx="1" presStyleCnt="7" custLinFactX="541" custLinFactNeighborX="100000" custLinFactNeighborY="9135">
        <dgm:presLayoutVars>
          <dgm:chMax val="0"/>
          <dgm:chPref val="0"/>
          <dgm:bulletEnabled val="1"/>
        </dgm:presLayoutVars>
      </dgm:prSet>
      <dgm:spPr/>
      <dgm:t>
        <a:bodyPr/>
        <a:lstStyle/>
        <a:p>
          <a:endParaRPr lang="fr-FR"/>
        </a:p>
      </dgm:t>
    </dgm:pt>
    <dgm:pt modelId="{B23DECEB-AC29-46E5-BF80-1161907FBE15}" type="pres">
      <dgm:prSet presAssocID="{A6D9FED2-9A32-4707-92CA-33E0320841F0}" presName="parTxOnlySpace" presStyleCnt="0"/>
      <dgm:spPr/>
    </dgm:pt>
    <dgm:pt modelId="{5D7FE7A8-45F8-4FE0-AE3D-2AD574905007}" type="pres">
      <dgm:prSet presAssocID="{EF7733FB-309A-4E70-A18F-6808339E940A}" presName="parTxOnly" presStyleLbl="node1" presStyleIdx="2" presStyleCnt="7" custLinFactX="541" custLinFactNeighborX="100000" custLinFactNeighborY="9135">
        <dgm:presLayoutVars>
          <dgm:chMax val="0"/>
          <dgm:chPref val="0"/>
          <dgm:bulletEnabled val="1"/>
        </dgm:presLayoutVars>
      </dgm:prSet>
      <dgm:spPr/>
      <dgm:t>
        <a:bodyPr/>
        <a:lstStyle/>
        <a:p>
          <a:endParaRPr lang="fr-FR"/>
        </a:p>
      </dgm:t>
    </dgm:pt>
    <dgm:pt modelId="{7715AA76-0900-48AD-AD6F-11C44DBB800D}" type="pres">
      <dgm:prSet presAssocID="{0DC3D43A-AE51-4014-BC97-2A6BAB9B9C7E}" presName="parTxOnlySpace" presStyleCnt="0"/>
      <dgm:spPr/>
    </dgm:pt>
    <dgm:pt modelId="{2B4F7B3E-9BED-432A-8750-74151494B09B}" type="pres">
      <dgm:prSet presAssocID="{E758BE77-10AD-429D-B01B-E9AA7CE3B3A1}" presName="parTxOnly" presStyleLbl="node1" presStyleIdx="3" presStyleCnt="7" custLinFactNeighborX="50414" custLinFactNeighborY="9135">
        <dgm:presLayoutVars>
          <dgm:chMax val="0"/>
          <dgm:chPref val="0"/>
          <dgm:bulletEnabled val="1"/>
        </dgm:presLayoutVars>
      </dgm:prSet>
      <dgm:spPr/>
      <dgm:t>
        <a:bodyPr/>
        <a:lstStyle/>
        <a:p>
          <a:endParaRPr lang="fr-FR"/>
        </a:p>
      </dgm:t>
    </dgm:pt>
    <dgm:pt modelId="{84E39ADA-BDF4-4EBB-9642-EA6C4937CDA4}" type="pres">
      <dgm:prSet presAssocID="{88DBD81A-12CA-4C24-A429-A353A68DD55B}" presName="parTxOnlySpace" presStyleCnt="0"/>
      <dgm:spPr/>
    </dgm:pt>
    <dgm:pt modelId="{D6C13AFA-4C4B-4B7D-9B94-D0BEDC56DCCF}" type="pres">
      <dgm:prSet presAssocID="{32EB88AD-A1F9-4354-B6E8-62E7BDDE0730}" presName="parTxOnly" presStyleLbl="node1" presStyleIdx="4" presStyleCnt="7" custLinFactNeighborX="49587" custLinFactNeighborY="6427">
        <dgm:presLayoutVars>
          <dgm:chMax val="0"/>
          <dgm:chPref val="0"/>
          <dgm:bulletEnabled val="1"/>
        </dgm:presLayoutVars>
      </dgm:prSet>
      <dgm:spPr/>
      <dgm:t>
        <a:bodyPr/>
        <a:lstStyle/>
        <a:p>
          <a:endParaRPr lang="fr-FR"/>
        </a:p>
      </dgm:t>
    </dgm:pt>
    <dgm:pt modelId="{1514E674-7183-47D7-AE5A-E36087770F6E}" type="pres">
      <dgm:prSet presAssocID="{E597EAAA-EE06-4D20-A618-2AE2B39BB736}" presName="parTxOnlySpace" presStyleCnt="0"/>
      <dgm:spPr/>
    </dgm:pt>
    <dgm:pt modelId="{7910EDB0-502E-4183-BEA9-D9D74ED0D098}" type="pres">
      <dgm:prSet presAssocID="{AC1959F9-F31D-4762-9005-CF016F56FE9D}" presName="parTxOnly" presStyleLbl="node1" presStyleIdx="5" presStyleCnt="7" custLinFactNeighborX="49197" custLinFactNeighborY="3719">
        <dgm:presLayoutVars>
          <dgm:chMax val="0"/>
          <dgm:chPref val="0"/>
          <dgm:bulletEnabled val="1"/>
        </dgm:presLayoutVars>
      </dgm:prSet>
      <dgm:spPr/>
      <dgm:t>
        <a:bodyPr/>
        <a:lstStyle/>
        <a:p>
          <a:endParaRPr lang="fr-FR"/>
        </a:p>
      </dgm:t>
    </dgm:pt>
    <dgm:pt modelId="{FB5044CD-897D-4346-B17F-7BED7461E471}" type="pres">
      <dgm:prSet presAssocID="{8C447610-FCEA-4D6A-AE32-A078FD251520}" presName="parTxOnlySpace" presStyleCnt="0"/>
      <dgm:spPr/>
    </dgm:pt>
    <dgm:pt modelId="{1EC980E9-D383-485D-B2FC-ECE02B31986C}" type="pres">
      <dgm:prSet presAssocID="{C61DC184-C243-4883-A4C5-BCEACB238888}" presName="parTxOnly" presStyleLbl="node1" presStyleIdx="6" presStyleCnt="7" custLinFactNeighborX="0" custLinFactNeighborY="3719">
        <dgm:presLayoutVars>
          <dgm:chMax val="0"/>
          <dgm:chPref val="0"/>
          <dgm:bulletEnabled val="1"/>
        </dgm:presLayoutVars>
      </dgm:prSet>
      <dgm:spPr/>
      <dgm:t>
        <a:bodyPr/>
        <a:lstStyle/>
        <a:p>
          <a:endParaRPr lang="fr-FR"/>
        </a:p>
      </dgm:t>
    </dgm:pt>
  </dgm:ptLst>
  <dgm:cxnLst>
    <dgm:cxn modelId="{CC10F4D2-4C3D-4DF5-9104-96AD7859C887}" type="presOf" srcId="{32EB88AD-A1F9-4354-B6E8-62E7BDDE0730}" destId="{D6C13AFA-4C4B-4B7D-9B94-D0BEDC56DCCF}" srcOrd="0" destOrd="0" presId="urn:microsoft.com/office/officeart/2005/8/layout/chevron1"/>
    <dgm:cxn modelId="{1DA1D818-D210-4537-B771-93C707D93776}" srcId="{C766661F-E937-4770-8C83-6115C5700A05}" destId="{EA51FF74-F4C8-45E8-B411-F1AC3FC45964}" srcOrd="0" destOrd="0" parTransId="{3FA14C31-BD39-49A9-A580-84BFDFA9B0FB}" sibTransId="{D4DB3B25-38B4-46F3-A66F-780197003724}"/>
    <dgm:cxn modelId="{A57B7624-06DB-4B48-AD6F-5F9F8065F8C0}" srcId="{C766661F-E937-4770-8C83-6115C5700A05}" destId="{32EB88AD-A1F9-4354-B6E8-62E7BDDE0730}" srcOrd="4" destOrd="0" parTransId="{C0C52E93-8465-4CDF-A8AD-77F8E8C5058A}" sibTransId="{E597EAAA-EE06-4D20-A618-2AE2B39BB736}"/>
    <dgm:cxn modelId="{3D8DD868-E0FB-4544-BA19-BD19FE0BD838}" type="presOf" srcId="{AC1959F9-F31D-4762-9005-CF016F56FE9D}" destId="{7910EDB0-502E-4183-BEA9-D9D74ED0D098}" srcOrd="0" destOrd="0" presId="urn:microsoft.com/office/officeart/2005/8/layout/chevron1"/>
    <dgm:cxn modelId="{9ED84925-CB58-426A-89FA-F95DC7985950}" type="presOf" srcId="{C766661F-E937-4770-8C83-6115C5700A05}" destId="{13602C78-6D02-4FF0-AE40-FAC520A31D82}" srcOrd="0" destOrd="0" presId="urn:microsoft.com/office/officeart/2005/8/layout/chevron1"/>
    <dgm:cxn modelId="{1FE13413-82EE-4277-B9AF-5C9E931CF255}" type="presOf" srcId="{FECA237B-0F14-48CC-BA79-C4493B133E0F}" destId="{DB460A8C-EB33-41C0-AD15-3D3833950866}" srcOrd="0" destOrd="0" presId="urn:microsoft.com/office/officeart/2005/8/layout/chevron1"/>
    <dgm:cxn modelId="{AE2C6E75-5B74-42BC-96CC-5FEF1A6CB48F}" srcId="{C766661F-E937-4770-8C83-6115C5700A05}" destId="{E758BE77-10AD-429D-B01B-E9AA7CE3B3A1}" srcOrd="3" destOrd="0" parTransId="{F701E80E-E4C6-4D90-99B7-35D08965B3D4}" sibTransId="{88DBD81A-12CA-4C24-A429-A353A68DD55B}"/>
    <dgm:cxn modelId="{D9EA1250-0754-417D-B117-A3531A996A36}" srcId="{C766661F-E937-4770-8C83-6115C5700A05}" destId="{AC1959F9-F31D-4762-9005-CF016F56FE9D}" srcOrd="5" destOrd="0" parTransId="{275DA4B3-F2E7-4125-97FE-EDA28A950E33}" sibTransId="{8C447610-FCEA-4D6A-AE32-A078FD251520}"/>
    <dgm:cxn modelId="{9988E3FB-83AA-4BBD-84B1-22EC4E151D8F}" type="presOf" srcId="{EA51FF74-F4C8-45E8-B411-F1AC3FC45964}" destId="{86E4E7A3-F49E-49D1-99FD-224549C8CE3C}" srcOrd="0" destOrd="0" presId="urn:microsoft.com/office/officeart/2005/8/layout/chevron1"/>
    <dgm:cxn modelId="{EEAA9E93-ACFC-4CC2-8760-47F2B496CBB1}" srcId="{C766661F-E937-4770-8C83-6115C5700A05}" destId="{C61DC184-C243-4883-A4C5-BCEACB238888}" srcOrd="6" destOrd="0" parTransId="{A1947440-81F0-43C3-9B0A-BCA600DD7C35}" sibTransId="{B40BCBEA-8C9F-4158-90E8-40CECB270CD2}"/>
    <dgm:cxn modelId="{01C7520A-CEF8-4A94-BA9E-9DF759BC721B}" srcId="{C766661F-E937-4770-8C83-6115C5700A05}" destId="{EF7733FB-309A-4E70-A18F-6808339E940A}" srcOrd="2" destOrd="0" parTransId="{DC334AA5-A505-4973-9CB3-68B2304A6709}" sibTransId="{0DC3D43A-AE51-4014-BC97-2A6BAB9B9C7E}"/>
    <dgm:cxn modelId="{C933484B-6D22-4172-A020-F81A035FF32B}" srcId="{C766661F-E937-4770-8C83-6115C5700A05}" destId="{FECA237B-0F14-48CC-BA79-C4493B133E0F}" srcOrd="1" destOrd="0" parTransId="{FE2B1921-AD3E-4AC7-B999-0D49E19BD1A1}" sibTransId="{A6D9FED2-9A32-4707-92CA-33E0320841F0}"/>
    <dgm:cxn modelId="{C5F3E2E6-CB43-438E-BBA8-0413A721D6D5}" type="presOf" srcId="{C61DC184-C243-4883-A4C5-BCEACB238888}" destId="{1EC980E9-D383-485D-B2FC-ECE02B31986C}" srcOrd="0" destOrd="0" presId="urn:microsoft.com/office/officeart/2005/8/layout/chevron1"/>
    <dgm:cxn modelId="{5D1C6100-A948-4000-9342-EEEF55DFBB23}" type="presOf" srcId="{E758BE77-10AD-429D-B01B-E9AA7CE3B3A1}" destId="{2B4F7B3E-9BED-432A-8750-74151494B09B}" srcOrd="0" destOrd="0" presId="urn:microsoft.com/office/officeart/2005/8/layout/chevron1"/>
    <dgm:cxn modelId="{328C7039-F556-4BD1-B33A-21860A5F420E}" type="presOf" srcId="{EF7733FB-309A-4E70-A18F-6808339E940A}" destId="{5D7FE7A8-45F8-4FE0-AE3D-2AD574905007}" srcOrd="0" destOrd="0" presId="urn:microsoft.com/office/officeart/2005/8/layout/chevron1"/>
    <dgm:cxn modelId="{9F52B36D-31C5-4963-8C9F-ABD036FA5829}" type="presParOf" srcId="{13602C78-6D02-4FF0-AE40-FAC520A31D82}" destId="{86E4E7A3-F49E-49D1-99FD-224549C8CE3C}" srcOrd="0" destOrd="0" presId="urn:microsoft.com/office/officeart/2005/8/layout/chevron1"/>
    <dgm:cxn modelId="{AA219B05-85E0-4B91-9883-4FC5DC55EFED}" type="presParOf" srcId="{13602C78-6D02-4FF0-AE40-FAC520A31D82}" destId="{A92AB680-5056-41BF-86FC-C313EE66290D}" srcOrd="1" destOrd="0" presId="urn:microsoft.com/office/officeart/2005/8/layout/chevron1"/>
    <dgm:cxn modelId="{D818F3B8-9129-45D0-AC64-BC7F9535F542}" type="presParOf" srcId="{13602C78-6D02-4FF0-AE40-FAC520A31D82}" destId="{DB460A8C-EB33-41C0-AD15-3D3833950866}" srcOrd="2" destOrd="0" presId="urn:microsoft.com/office/officeart/2005/8/layout/chevron1"/>
    <dgm:cxn modelId="{E386F4E7-114F-4AF3-8CB3-CEE257FCB6FC}" type="presParOf" srcId="{13602C78-6D02-4FF0-AE40-FAC520A31D82}" destId="{B23DECEB-AC29-46E5-BF80-1161907FBE15}" srcOrd="3" destOrd="0" presId="urn:microsoft.com/office/officeart/2005/8/layout/chevron1"/>
    <dgm:cxn modelId="{D7D3603C-E89B-479F-876C-88C79FEFAC79}" type="presParOf" srcId="{13602C78-6D02-4FF0-AE40-FAC520A31D82}" destId="{5D7FE7A8-45F8-4FE0-AE3D-2AD574905007}" srcOrd="4" destOrd="0" presId="urn:microsoft.com/office/officeart/2005/8/layout/chevron1"/>
    <dgm:cxn modelId="{F2440A45-C706-45D1-92FB-71090F2CBAC7}" type="presParOf" srcId="{13602C78-6D02-4FF0-AE40-FAC520A31D82}" destId="{7715AA76-0900-48AD-AD6F-11C44DBB800D}" srcOrd="5" destOrd="0" presId="urn:microsoft.com/office/officeart/2005/8/layout/chevron1"/>
    <dgm:cxn modelId="{4FAD72C0-6047-413A-9B17-CF7B9D262E17}" type="presParOf" srcId="{13602C78-6D02-4FF0-AE40-FAC520A31D82}" destId="{2B4F7B3E-9BED-432A-8750-74151494B09B}" srcOrd="6" destOrd="0" presId="urn:microsoft.com/office/officeart/2005/8/layout/chevron1"/>
    <dgm:cxn modelId="{C00519D6-A947-40F7-80B3-5E4BF81A71BA}" type="presParOf" srcId="{13602C78-6D02-4FF0-AE40-FAC520A31D82}" destId="{84E39ADA-BDF4-4EBB-9642-EA6C4937CDA4}" srcOrd="7" destOrd="0" presId="urn:microsoft.com/office/officeart/2005/8/layout/chevron1"/>
    <dgm:cxn modelId="{8A0E6AE6-295F-4CBD-833D-1B4F0030685C}" type="presParOf" srcId="{13602C78-6D02-4FF0-AE40-FAC520A31D82}" destId="{D6C13AFA-4C4B-4B7D-9B94-D0BEDC56DCCF}" srcOrd="8" destOrd="0" presId="urn:microsoft.com/office/officeart/2005/8/layout/chevron1"/>
    <dgm:cxn modelId="{4992F001-8447-4224-85F8-592F8623DF06}" type="presParOf" srcId="{13602C78-6D02-4FF0-AE40-FAC520A31D82}" destId="{1514E674-7183-47D7-AE5A-E36087770F6E}" srcOrd="9" destOrd="0" presId="urn:microsoft.com/office/officeart/2005/8/layout/chevron1"/>
    <dgm:cxn modelId="{974752BE-B930-4F4E-A514-28D5E9C9E086}" type="presParOf" srcId="{13602C78-6D02-4FF0-AE40-FAC520A31D82}" destId="{7910EDB0-502E-4183-BEA9-D9D74ED0D098}" srcOrd="10" destOrd="0" presId="urn:microsoft.com/office/officeart/2005/8/layout/chevron1"/>
    <dgm:cxn modelId="{16E272D9-4390-43B7-BA7E-BADD5B4BDA31}" type="presParOf" srcId="{13602C78-6D02-4FF0-AE40-FAC520A31D82}" destId="{FB5044CD-897D-4346-B17F-7BED7461E471}" srcOrd="11" destOrd="0" presId="urn:microsoft.com/office/officeart/2005/8/layout/chevron1"/>
    <dgm:cxn modelId="{A92C57E3-C964-465F-B7ED-324BA5DD4EFC}" type="presParOf" srcId="{13602C78-6D02-4FF0-AE40-FAC520A31D82}" destId="{1EC980E9-D383-485D-B2FC-ECE02B31986C}" srcOrd="1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BE60AA-0205-43C0-ACAC-4C184634BE7A}" type="doc">
      <dgm:prSet loTypeId="urn:microsoft.com/office/officeart/2005/8/layout/hProcess9" loCatId="process" qsTypeId="urn:microsoft.com/office/officeart/2005/8/quickstyle/simple1" qsCatId="simple" csTypeId="urn:microsoft.com/office/officeart/2005/8/colors/accent1_2" csCatId="accent1" phldr="1"/>
      <dgm:spPr/>
    </dgm:pt>
    <dgm:pt modelId="{4CD28564-B71D-4AFC-B759-4C1089027B89}">
      <dgm:prSet phldrT="[Texte]" custT="1"/>
      <dgm:spPr>
        <a:xfrm>
          <a:off x="0" y="750950"/>
          <a:ext cx="1358762" cy="1001268"/>
        </a:xfrm>
        <a:solidFill>
          <a:srgbClr val="4F81BD"/>
        </a:solidFill>
        <a:ln w="25400" cap="flat" cmpd="sng" algn="ctr">
          <a:solidFill>
            <a:sysClr val="window" lastClr="FFFFFF">
              <a:hueOff val="0"/>
              <a:satOff val="0"/>
              <a:lumOff val="0"/>
              <a:alphaOff val="0"/>
            </a:sysClr>
          </a:solidFill>
          <a:prstDash val="solid"/>
        </a:ln>
        <a:effectLst/>
      </dgm:spPr>
      <dgm:t>
        <a:bodyPr/>
        <a:lstStyle/>
        <a:p>
          <a:r>
            <a:rPr lang="fr-FR" sz="1600" dirty="0" smtClean="0">
              <a:solidFill>
                <a:sysClr val="window" lastClr="FFFFFF"/>
              </a:solidFill>
              <a:latin typeface="Calibri"/>
              <a:ea typeface="+mn-ea"/>
              <a:cs typeface="+mn-cs"/>
            </a:rPr>
            <a:t>Expression du besoin</a:t>
          </a:r>
          <a:endParaRPr lang="fr-FR" sz="1600" dirty="0">
            <a:solidFill>
              <a:sysClr val="window" lastClr="FFFFFF"/>
            </a:solidFill>
            <a:latin typeface="Calibri"/>
            <a:ea typeface="+mn-ea"/>
            <a:cs typeface="+mn-cs"/>
          </a:endParaRPr>
        </a:p>
      </dgm:t>
    </dgm:pt>
    <dgm:pt modelId="{8C4C2348-ABBD-40C4-B5BD-67E5D2978DBF}" type="parTrans" cxnId="{680B1565-C2A4-424B-9106-600AD4798A91}">
      <dgm:prSet/>
      <dgm:spPr/>
      <dgm:t>
        <a:bodyPr/>
        <a:lstStyle/>
        <a:p>
          <a:endParaRPr lang="fr-FR"/>
        </a:p>
      </dgm:t>
    </dgm:pt>
    <dgm:pt modelId="{98E50A43-46AF-49AC-9148-9CF678CF7F75}" type="sibTrans" cxnId="{680B1565-C2A4-424B-9106-600AD4798A91}">
      <dgm:prSet/>
      <dgm:spPr/>
      <dgm:t>
        <a:bodyPr/>
        <a:lstStyle/>
        <a:p>
          <a:endParaRPr lang="fr-FR"/>
        </a:p>
      </dgm:t>
    </dgm:pt>
    <dgm:pt modelId="{3BEF6FBD-CD6E-4CB7-B804-2BA4D7FD8465}">
      <dgm:prSet phldrT="[Texte]" custT="1"/>
      <dgm:spPr>
        <a:xfrm>
          <a:off x="1429034" y="750950"/>
          <a:ext cx="1358762" cy="100126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600" dirty="0" smtClean="0">
              <a:solidFill>
                <a:sysClr val="window" lastClr="FFFFFF"/>
              </a:solidFill>
              <a:latin typeface="Calibri"/>
              <a:ea typeface="+mn-ea"/>
              <a:cs typeface="+mn-cs"/>
            </a:rPr>
            <a:t>Mise en concurrence</a:t>
          </a:r>
          <a:endParaRPr lang="fr-FR" sz="1600" dirty="0">
            <a:solidFill>
              <a:sysClr val="window" lastClr="FFFFFF"/>
            </a:solidFill>
            <a:latin typeface="Calibri"/>
            <a:ea typeface="+mn-ea"/>
            <a:cs typeface="+mn-cs"/>
          </a:endParaRPr>
        </a:p>
      </dgm:t>
    </dgm:pt>
    <dgm:pt modelId="{E0370037-A32B-4B7E-AD83-14DC0EE892DD}" type="parTrans" cxnId="{FA5F4091-6AD2-4231-86F3-A1B608BBB187}">
      <dgm:prSet/>
      <dgm:spPr/>
      <dgm:t>
        <a:bodyPr/>
        <a:lstStyle/>
        <a:p>
          <a:endParaRPr lang="fr-FR"/>
        </a:p>
      </dgm:t>
    </dgm:pt>
    <dgm:pt modelId="{F505AB69-E5A3-403D-B1D7-0FEFE4B1F782}" type="sibTrans" cxnId="{FA5F4091-6AD2-4231-86F3-A1B608BBB187}">
      <dgm:prSet/>
      <dgm:spPr/>
      <dgm:t>
        <a:bodyPr/>
        <a:lstStyle/>
        <a:p>
          <a:endParaRPr lang="fr-FR"/>
        </a:p>
      </dgm:t>
    </dgm:pt>
    <dgm:pt modelId="{3302EA51-29F6-40AA-998B-8526C2B2C720}">
      <dgm:prSet phldrT="[Texte]" custT="1"/>
      <dgm:spPr>
        <a:xfrm>
          <a:off x="2855735" y="750950"/>
          <a:ext cx="1358762" cy="100126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600" dirty="0" smtClean="0">
              <a:solidFill>
                <a:sysClr val="window" lastClr="FFFFFF"/>
              </a:solidFill>
              <a:latin typeface="Calibri"/>
              <a:ea typeface="+mn-ea"/>
              <a:cs typeface="+mn-cs"/>
            </a:rPr>
            <a:t>Commande</a:t>
          </a:r>
          <a:endParaRPr lang="fr-FR" sz="1600" dirty="0">
            <a:solidFill>
              <a:sysClr val="window" lastClr="FFFFFF"/>
            </a:solidFill>
            <a:latin typeface="Calibri"/>
            <a:ea typeface="+mn-ea"/>
            <a:cs typeface="+mn-cs"/>
          </a:endParaRPr>
        </a:p>
      </dgm:t>
    </dgm:pt>
    <dgm:pt modelId="{E44CCD6A-AA03-4B7C-9D7C-549E90D6FE4F}" type="parTrans" cxnId="{433131A1-9E0B-4157-9059-1423087B327E}">
      <dgm:prSet/>
      <dgm:spPr/>
      <dgm:t>
        <a:bodyPr/>
        <a:lstStyle/>
        <a:p>
          <a:endParaRPr lang="fr-FR"/>
        </a:p>
      </dgm:t>
    </dgm:pt>
    <dgm:pt modelId="{660F9D58-097E-49FE-8AFE-9629814FB722}" type="sibTrans" cxnId="{433131A1-9E0B-4157-9059-1423087B327E}">
      <dgm:prSet/>
      <dgm:spPr/>
      <dgm:t>
        <a:bodyPr/>
        <a:lstStyle/>
        <a:p>
          <a:endParaRPr lang="fr-FR"/>
        </a:p>
      </dgm:t>
    </dgm:pt>
    <dgm:pt modelId="{EF99ED31-66A8-4956-8A6F-63CD694DA14F}">
      <dgm:prSet phldrT="[Texte]" custT="1"/>
      <dgm:spPr>
        <a:xfrm>
          <a:off x="4314433" y="750950"/>
          <a:ext cx="1358762" cy="100126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600" dirty="0" smtClean="0">
              <a:solidFill>
                <a:sysClr val="window" lastClr="FFFFFF"/>
              </a:solidFill>
              <a:latin typeface="Calibri"/>
              <a:ea typeface="+mn-ea"/>
              <a:cs typeface="+mn-cs"/>
            </a:rPr>
            <a:t>Service fait</a:t>
          </a:r>
          <a:endParaRPr lang="fr-FR" sz="1600" dirty="0">
            <a:solidFill>
              <a:sysClr val="window" lastClr="FFFFFF"/>
            </a:solidFill>
            <a:latin typeface="Calibri"/>
            <a:ea typeface="+mn-ea"/>
            <a:cs typeface="+mn-cs"/>
          </a:endParaRPr>
        </a:p>
      </dgm:t>
    </dgm:pt>
    <dgm:pt modelId="{2194ADCD-ECCE-481D-9192-5706CB7AEE68}" type="parTrans" cxnId="{0DF5778E-DEE7-437D-BFAB-F2E6EFDF0A0D}">
      <dgm:prSet/>
      <dgm:spPr/>
      <dgm:t>
        <a:bodyPr/>
        <a:lstStyle/>
        <a:p>
          <a:endParaRPr lang="fr-FR"/>
        </a:p>
      </dgm:t>
    </dgm:pt>
    <dgm:pt modelId="{19F72E17-FB5D-4DC9-BFC2-F13917590A10}" type="sibTrans" cxnId="{0DF5778E-DEE7-437D-BFAB-F2E6EFDF0A0D}">
      <dgm:prSet/>
      <dgm:spPr/>
      <dgm:t>
        <a:bodyPr/>
        <a:lstStyle/>
        <a:p>
          <a:endParaRPr lang="fr-FR"/>
        </a:p>
      </dgm:t>
    </dgm:pt>
    <dgm:pt modelId="{F1872109-0C6F-46D1-803D-B0EA4C53BE5F}">
      <dgm:prSet phldrT="[Texte]"/>
      <dgm:spPr>
        <a:xfrm>
          <a:off x="5709137" y="750950"/>
          <a:ext cx="1358762" cy="100126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dirty="0" smtClean="0">
              <a:solidFill>
                <a:sysClr val="window" lastClr="FFFFFF"/>
              </a:solidFill>
              <a:latin typeface="Calibri"/>
              <a:ea typeface="+mn-ea"/>
              <a:cs typeface="+mn-cs"/>
            </a:rPr>
            <a:t>Enregistrement de la facture</a:t>
          </a:r>
        </a:p>
      </dgm:t>
    </dgm:pt>
    <dgm:pt modelId="{820A2506-26C8-48C5-BFA2-B00C8598F443}" type="parTrans" cxnId="{C700345D-44CA-477B-BF84-DF4FD87EE950}">
      <dgm:prSet/>
      <dgm:spPr/>
      <dgm:t>
        <a:bodyPr/>
        <a:lstStyle/>
        <a:p>
          <a:endParaRPr lang="fr-FR"/>
        </a:p>
      </dgm:t>
    </dgm:pt>
    <dgm:pt modelId="{16A240AA-CD6F-4966-A1C7-3BCFC75811A8}" type="sibTrans" cxnId="{C700345D-44CA-477B-BF84-DF4FD87EE950}">
      <dgm:prSet/>
      <dgm:spPr/>
      <dgm:t>
        <a:bodyPr/>
        <a:lstStyle/>
        <a:p>
          <a:endParaRPr lang="fr-FR"/>
        </a:p>
      </dgm:t>
    </dgm:pt>
    <dgm:pt modelId="{D7BCD130-390E-4C73-9E5C-A1579367BA3F}">
      <dgm:prSet phldrT="[Texte]"/>
      <dgm:spPr>
        <a:xfrm>
          <a:off x="7135838" y="750950"/>
          <a:ext cx="1358762" cy="100126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dirty="0" smtClean="0">
              <a:solidFill>
                <a:sysClr val="window" lastClr="FFFFFF"/>
              </a:solidFill>
              <a:latin typeface="Calibri"/>
              <a:ea typeface="+mn-ea"/>
              <a:cs typeface="+mn-cs"/>
            </a:rPr>
            <a:t>Visa/CHD</a:t>
          </a:r>
        </a:p>
        <a:p>
          <a:r>
            <a:rPr lang="fr-FR" dirty="0" smtClean="0">
              <a:solidFill>
                <a:sysClr val="window" lastClr="FFFFFF"/>
              </a:solidFill>
              <a:latin typeface="Calibri"/>
              <a:ea typeface="+mn-ea"/>
              <a:cs typeface="+mn-cs"/>
            </a:rPr>
            <a:t>Paiement</a:t>
          </a:r>
          <a:endParaRPr lang="fr-FR" dirty="0">
            <a:solidFill>
              <a:sysClr val="window" lastClr="FFFFFF"/>
            </a:solidFill>
            <a:latin typeface="Calibri"/>
            <a:ea typeface="+mn-ea"/>
            <a:cs typeface="+mn-cs"/>
          </a:endParaRPr>
        </a:p>
      </dgm:t>
    </dgm:pt>
    <dgm:pt modelId="{C59A5D66-D4F5-4683-A39B-588464489327}" type="parTrans" cxnId="{843AD70A-6784-46D4-86A1-4D3EF797B26A}">
      <dgm:prSet/>
      <dgm:spPr/>
      <dgm:t>
        <a:bodyPr/>
        <a:lstStyle/>
        <a:p>
          <a:endParaRPr lang="fr-FR"/>
        </a:p>
      </dgm:t>
    </dgm:pt>
    <dgm:pt modelId="{949B1E57-DACD-4578-A032-9CAA3E993A73}" type="sibTrans" cxnId="{843AD70A-6784-46D4-86A1-4D3EF797B26A}">
      <dgm:prSet/>
      <dgm:spPr/>
      <dgm:t>
        <a:bodyPr/>
        <a:lstStyle/>
        <a:p>
          <a:endParaRPr lang="fr-FR"/>
        </a:p>
      </dgm:t>
    </dgm:pt>
    <dgm:pt modelId="{3CE7AA58-9C0F-4D57-9739-07D2EFD3EA81}" type="pres">
      <dgm:prSet presAssocID="{64BE60AA-0205-43C0-ACAC-4C184634BE7A}" presName="CompostProcess" presStyleCnt="0">
        <dgm:presLayoutVars>
          <dgm:dir/>
          <dgm:resizeHandles val="exact"/>
        </dgm:presLayoutVars>
      </dgm:prSet>
      <dgm:spPr/>
    </dgm:pt>
    <dgm:pt modelId="{50C6CD5A-F3B0-493A-BC2C-485D423E3CDA}" type="pres">
      <dgm:prSet presAssocID="{64BE60AA-0205-43C0-ACAC-4C184634BE7A}" presName="arrow" presStyleLbl="bgShp" presStyleIdx="0" presStyleCnt="1" custScaleX="117646" custLinFactNeighborX="-1" custLinFactNeighborY="-1786"/>
      <dgm:spPr>
        <a:xfrm>
          <a:off x="0" y="0"/>
          <a:ext cx="8496858" cy="2503170"/>
        </a:xfrm>
        <a:prstGeom prst="rightArrow">
          <a:avLst/>
        </a:prstGeom>
        <a:solidFill>
          <a:srgbClr val="4F81BD">
            <a:tint val="40000"/>
            <a:hueOff val="0"/>
            <a:satOff val="0"/>
            <a:lumOff val="0"/>
            <a:alphaOff val="0"/>
          </a:srgbClr>
        </a:solidFill>
        <a:ln>
          <a:noFill/>
        </a:ln>
        <a:effectLst/>
      </dgm:spPr>
    </dgm:pt>
    <dgm:pt modelId="{8D905792-10CE-45D0-B070-732C052229E2}" type="pres">
      <dgm:prSet presAssocID="{64BE60AA-0205-43C0-ACAC-4C184634BE7A}" presName="linearProcess" presStyleCnt="0"/>
      <dgm:spPr/>
    </dgm:pt>
    <dgm:pt modelId="{578CD8C4-4EBB-419D-9840-AD9BFCFB97A7}" type="pres">
      <dgm:prSet presAssocID="{4CD28564-B71D-4AFC-B759-4C1089027B89}" presName="textNode" presStyleLbl="node1" presStyleIdx="0" presStyleCnt="6" custLinFactX="-90" custLinFactNeighborX="-100000">
        <dgm:presLayoutVars>
          <dgm:bulletEnabled val="1"/>
        </dgm:presLayoutVars>
      </dgm:prSet>
      <dgm:spPr>
        <a:prstGeom prst="roundRect">
          <a:avLst/>
        </a:prstGeom>
      </dgm:spPr>
      <dgm:t>
        <a:bodyPr/>
        <a:lstStyle/>
        <a:p>
          <a:endParaRPr lang="fr-FR"/>
        </a:p>
      </dgm:t>
    </dgm:pt>
    <dgm:pt modelId="{FD683CD4-8852-48EF-AA0E-5B8D426CD387}" type="pres">
      <dgm:prSet presAssocID="{98E50A43-46AF-49AC-9148-9CF678CF7F75}" presName="sibTrans" presStyleCnt="0"/>
      <dgm:spPr/>
    </dgm:pt>
    <dgm:pt modelId="{AB8101A9-21D1-4358-A58A-5F84E09B7E31}" type="pres">
      <dgm:prSet presAssocID="{3BEF6FBD-CD6E-4CB7-B804-2BA4D7FD8465}" presName="textNode" presStyleLbl="node1" presStyleIdx="1" presStyleCnt="6">
        <dgm:presLayoutVars>
          <dgm:bulletEnabled val="1"/>
        </dgm:presLayoutVars>
      </dgm:prSet>
      <dgm:spPr>
        <a:prstGeom prst="roundRect">
          <a:avLst/>
        </a:prstGeom>
      </dgm:spPr>
      <dgm:t>
        <a:bodyPr/>
        <a:lstStyle/>
        <a:p>
          <a:endParaRPr lang="fr-FR"/>
        </a:p>
      </dgm:t>
    </dgm:pt>
    <dgm:pt modelId="{5E4C1EAE-440E-4430-ABF9-BE156FA6CEDF}" type="pres">
      <dgm:prSet presAssocID="{F505AB69-E5A3-403D-B1D7-0FEFE4B1F782}" presName="sibTrans" presStyleCnt="0"/>
      <dgm:spPr/>
    </dgm:pt>
    <dgm:pt modelId="{C897F4B4-6843-46AE-8235-5C77B6CECF3D}" type="pres">
      <dgm:prSet presAssocID="{3302EA51-29F6-40AA-998B-8526C2B2C720}" presName="textNode" presStyleLbl="node1" presStyleIdx="2" presStyleCnt="6">
        <dgm:presLayoutVars>
          <dgm:bulletEnabled val="1"/>
        </dgm:presLayoutVars>
      </dgm:prSet>
      <dgm:spPr>
        <a:prstGeom prst="roundRect">
          <a:avLst/>
        </a:prstGeom>
      </dgm:spPr>
      <dgm:t>
        <a:bodyPr/>
        <a:lstStyle/>
        <a:p>
          <a:endParaRPr lang="fr-FR"/>
        </a:p>
      </dgm:t>
    </dgm:pt>
    <dgm:pt modelId="{E142DF9A-EC6A-4FB9-AE0C-6D62BA7F924C}" type="pres">
      <dgm:prSet presAssocID="{660F9D58-097E-49FE-8AFE-9629814FB722}" presName="sibTrans" presStyleCnt="0"/>
      <dgm:spPr/>
    </dgm:pt>
    <dgm:pt modelId="{925ED415-66D5-4836-B814-DE00B5A6276B}" type="pres">
      <dgm:prSet presAssocID="{EF99ED31-66A8-4956-8A6F-63CD694DA14F}" presName="textNode" presStyleLbl="node1" presStyleIdx="3" presStyleCnt="6" custLinFactNeighborX="47097">
        <dgm:presLayoutVars>
          <dgm:bulletEnabled val="1"/>
        </dgm:presLayoutVars>
      </dgm:prSet>
      <dgm:spPr>
        <a:prstGeom prst="roundRect">
          <a:avLst/>
        </a:prstGeom>
      </dgm:spPr>
      <dgm:t>
        <a:bodyPr/>
        <a:lstStyle/>
        <a:p>
          <a:endParaRPr lang="fr-FR"/>
        </a:p>
      </dgm:t>
    </dgm:pt>
    <dgm:pt modelId="{67E7CDC7-4A38-4F13-830C-77D7A6264B2B}" type="pres">
      <dgm:prSet presAssocID="{19F72E17-FB5D-4DC9-BFC2-F13917590A10}" presName="sibTrans" presStyleCnt="0"/>
      <dgm:spPr/>
    </dgm:pt>
    <dgm:pt modelId="{A8E77E2B-6CFA-4AB1-A474-4DDE86F16F1A}" type="pres">
      <dgm:prSet presAssocID="{F1872109-0C6F-46D1-803D-B0EA4C53BE5F}" presName="textNode" presStyleLbl="node1" presStyleIdx="4" presStyleCnt="6">
        <dgm:presLayoutVars>
          <dgm:bulletEnabled val="1"/>
        </dgm:presLayoutVars>
      </dgm:prSet>
      <dgm:spPr>
        <a:prstGeom prst="roundRect">
          <a:avLst/>
        </a:prstGeom>
      </dgm:spPr>
      <dgm:t>
        <a:bodyPr/>
        <a:lstStyle/>
        <a:p>
          <a:endParaRPr lang="fr-FR"/>
        </a:p>
      </dgm:t>
    </dgm:pt>
    <dgm:pt modelId="{C2E810A3-E28E-423A-8681-60F99A78FC6F}" type="pres">
      <dgm:prSet presAssocID="{16A240AA-CD6F-4966-A1C7-3BCFC75811A8}" presName="sibTrans" presStyleCnt="0"/>
      <dgm:spPr/>
    </dgm:pt>
    <dgm:pt modelId="{A98EAE68-ED6F-4054-B57F-6F670603244E}" type="pres">
      <dgm:prSet presAssocID="{D7BCD130-390E-4C73-9E5C-A1579367BA3F}" presName="textNode" presStyleLbl="node1" presStyleIdx="5" presStyleCnt="6">
        <dgm:presLayoutVars>
          <dgm:bulletEnabled val="1"/>
        </dgm:presLayoutVars>
      </dgm:prSet>
      <dgm:spPr>
        <a:prstGeom prst="roundRect">
          <a:avLst/>
        </a:prstGeom>
      </dgm:spPr>
      <dgm:t>
        <a:bodyPr/>
        <a:lstStyle/>
        <a:p>
          <a:endParaRPr lang="fr-FR"/>
        </a:p>
      </dgm:t>
    </dgm:pt>
  </dgm:ptLst>
  <dgm:cxnLst>
    <dgm:cxn modelId="{680B1565-C2A4-424B-9106-600AD4798A91}" srcId="{64BE60AA-0205-43C0-ACAC-4C184634BE7A}" destId="{4CD28564-B71D-4AFC-B759-4C1089027B89}" srcOrd="0" destOrd="0" parTransId="{8C4C2348-ABBD-40C4-B5BD-67E5D2978DBF}" sibTransId="{98E50A43-46AF-49AC-9148-9CF678CF7F75}"/>
    <dgm:cxn modelId="{843AD70A-6784-46D4-86A1-4D3EF797B26A}" srcId="{64BE60AA-0205-43C0-ACAC-4C184634BE7A}" destId="{D7BCD130-390E-4C73-9E5C-A1579367BA3F}" srcOrd="5" destOrd="0" parTransId="{C59A5D66-D4F5-4683-A39B-588464489327}" sibTransId="{949B1E57-DACD-4578-A032-9CAA3E993A73}"/>
    <dgm:cxn modelId="{0DF5778E-DEE7-437D-BFAB-F2E6EFDF0A0D}" srcId="{64BE60AA-0205-43C0-ACAC-4C184634BE7A}" destId="{EF99ED31-66A8-4956-8A6F-63CD694DA14F}" srcOrd="3" destOrd="0" parTransId="{2194ADCD-ECCE-481D-9192-5706CB7AEE68}" sibTransId="{19F72E17-FB5D-4DC9-BFC2-F13917590A10}"/>
    <dgm:cxn modelId="{433131A1-9E0B-4157-9059-1423087B327E}" srcId="{64BE60AA-0205-43C0-ACAC-4C184634BE7A}" destId="{3302EA51-29F6-40AA-998B-8526C2B2C720}" srcOrd="2" destOrd="0" parTransId="{E44CCD6A-AA03-4B7C-9D7C-549E90D6FE4F}" sibTransId="{660F9D58-097E-49FE-8AFE-9629814FB722}"/>
    <dgm:cxn modelId="{7956F163-8B71-4332-AFD8-6E0D42967198}" type="presOf" srcId="{EF99ED31-66A8-4956-8A6F-63CD694DA14F}" destId="{925ED415-66D5-4836-B814-DE00B5A6276B}" srcOrd="0" destOrd="0" presId="urn:microsoft.com/office/officeart/2005/8/layout/hProcess9"/>
    <dgm:cxn modelId="{C5B263BB-AB0E-446C-A0D8-61960D550632}" type="presOf" srcId="{D7BCD130-390E-4C73-9E5C-A1579367BA3F}" destId="{A98EAE68-ED6F-4054-B57F-6F670603244E}" srcOrd="0" destOrd="0" presId="urn:microsoft.com/office/officeart/2005/8/layout/hProcess9"/>
    <dgm:cxn modelId="{FA5F4091-6AD2-4231-86F3-A1B608BBB187}" srcId="{64BE60AA-0205-43C0-ACAC-4C184634BE7A}" destId="{3BEF6FBD-CD6E-4CB7-B804-2BA4D7FD8465}" srcOrd="1" destOrd="0" parTransId="{E0370037-A32B-4B7E-AD83-14DC0EE892DD}" sibTransId="{F505AB69-E5A3-403D-B1D7-0FEFE4B1F782}"/>
    <dgm:cxn modelId="{F1B4CC63-C559-4CFD-BB41-93C0BBA25501}" type="presOf" srcId="{4CD28564-B71D-4AFC-B759-4C1089027B89}" destId="{578CD8C4-4EBB-419D-9840-AD9BFCFB97A7}" srcOrd="0" destOrd="0" presId="urn:microsoft.com/office/officeart/2005/8/layout/hProcess9"/>
    <dgm:cxn modelId="{C700345D-44CA-477B-BF84-DF4FD87EE950}" srcId="{64BE60AA-0205-43C0-ACAC-4C184634BE7A}" destId="{F1872109-0C6F-46D1-803D-B0EA4C53BE5F}" srcOrd="4" destOrd="0" parTransId="{820A2506-26C8-48C5-BFA2-B00C8598F443}" sibTransId="{16A240AA-CD6F-4966-A1C7-3BCFC75811A8}"/>
    <dgm:cxn modelId="{ACA8DEC4-9A53-40A1-9EA9-ECC1A81B589F}" type="presOf" srcId="{F1872109-0C6F-46D1-803D-B0EA4C53BE5F}" destId="{A8E77E2B-6CFA-4AB1-A474-4DDE86F16F1A}" srcOrd="0" destOrd="0" presId="urn:microsoft.com/office/officeart/2005/8/layout/hProcess9"/>
    <dgm:cxn modelId="{C5075FB9-10EC-43BE-A895-60C55828F220}" type="presOf" srcId="{64BE60AA-0205-43C0-ACAC-4C184634BE7A}" destId="{3CE7AA58-9C0F-4D57-9739-07D2EFD3EA81}" srcOrd="0" destOrd="0" presId="urn:microsoft.com/office/officeart/2005/8/layout/hProcess9"/>
    <dgm:cxn modelId="{E52F0795-5B39-4F47-A12A-B1D498375AC8}" type="presOf" srcId="{3302EA51-29F6-40AA-998B-8526C2B2C720}" destId="{C897F4B4-6843-46AE-8235-5C77B6CECF3D}" srcOrd="0" destOrd="0" presId="urn:microsoft.com/office/officeart/2005/8/layout/hProcess9"/>
    <dgm:cxn modelId="{C03F3A42-5B83-45B4-8E56-253E87544629}" type="presOf" srcId="{3BEF6FBD-CD6E-4CB7-B804-2BA4D7FD8465}" destId="{AB8101A9-21D1-4358-A58A-5F84E09B7E31}" srcOrd="0" destOrd="0" presId="urn:microsoft.com/office/officeart/2005/8/layout/hProcess9"/>
    <dgm:cxn modelId="{40281000-4057-433D-871A-3A6A60614ED5}" type="presParOf" srcId="{3CE7AA58-9C0F-4D57-9739-07D2EFD3EA81}" destId="{50C6CD5A-F3B0-493A-BC2C-485D423E3CDA}" srcOrd="0" destOrd="0" presId="urn:microsoft.com/office/officeart/2005/8/layout/hProcess9"/>
    <dgm:cxn modelId="{AF5D2F16-614C-4D50-B900-DAB07E7A0754}" type="presParOf" srcId="{3CE7AA58-9C0F-4D57-9739-07D2EFD3EA81}" destId="{8D905792-10CE-45D0-B070-732C052229E2}" srcOrd="1" destOrd="0" presId="urn:microsoft.com/office/officeart/2005/8/layout/hProcess9"/>
    <dgm:cxn modelId="{4735E584-6BEA-4AB5-8404-30BE6C561DAD}" type="presParOf" srcId="{8D905792-10CE-45D0-B070-732C052229E2}" destId="{578CD8C4-4EBB-419D-9840-AD9BFCFB97A7}" srcOrd="0" destOrd="0" presId="urn:microsoft.com/office/officeart/2005/8/layout/hProcess9"/>
    <dgm:cxn modelId="{9C4ADB8D-8685-4EF6-93BF-3F59405D66D6}" type="presParOf" srcId="{8D905792-10CE-45D0-B070-732C052229E2}" destId="{FD683CD4-8852-48EF-AA0E-5B8D426CD387}" srcOrd="1" destOrd="0" presId="urn:microsoft.com/office/officeart/2005/8/layout/hProcess9"/>
    <dgm:cxn modelId="{58835486-D000-40BD-B8C4-1BE8FD39EDC4}" type="presParOf" srcId="{8D905792-10CE-45D0-B070-732C052229E2}" destId="{AB8101A9-21D1-4358-A58A-5F84E09B7E31}" srcOrd="2" destOrd="0" presId="urn:microsoft.com/office/officeart/2005/8/layout/hProcess9"/>
    <dgm:cxn modelId="{3E445C67-6B3B-46BC-BE32-9A064AB7FAA1}" type="presParOf" srcId="{8D905792-10CE-45D0-B070-732C052229E2}" destId="{5E4C1EAE-440E-4430-ABF9-BE156FA6CEDF}" srcOrd="3" destOrd="0" presId="urn:microsoft.com/office/officeart/2005/8/layout/hProcess9"/>
    <dgm:cxn modelId="{F6EF9014-D6DA-4ACA-8BE0-2878F2641A90}" type="presParOf" srcId="{8D905792-10CE-45D0-B070-732C052229E2}" destId="{C897F4B4-6843-46AE-8235-5C77B6CECF3D}" srcOrd="4" destOrd="0" presId="urn:microsoft.com/office/officeart/2005/8/layout/hProcess9"/>
    <dgm:cxn modelId="{DE3BE2E3-C480-49ED-8567-8526C9AE6D24}" type="presParOf" srcId="{8D905792-10CE-45D0-B070-732C052229E2}" destId="{E142DF9A-EC6A-4FB9-AE0C-6D62BA7F924C}" srcOrd="5" destOrd="0" presId="urn:microsoft.com/office/officeart/2005/8/layout/hProcess9"/>
    <dgm:cxn modelId="{FEEC2B99-5FEA-43BB-93A0-B6D0F1FDD093}" type="presParOf" srcId="{8D905792-10CE-45D0-B070-732C052229E2}" destId="{925ED415-66D5-4836-B814-DE00B5A6276B}" srcOrd="6" destOrd="0" presId="urn:microsoft.com/office/officeart/2005/8/layout/hProcess9"/>
    <dgm:cxn modelId="{A939D216-C5D2-405B-8253-4E46CB148774}" type="presParOf" srcId="{8D905792-10CE-45D0-B070-732C052229E2}" destId="{67E7CDC7-4A38-4F13-830C-77D7A6264B2B}" srcOrd="7" destOrd="0" presId="urn:microsoft.com/office/officeart/2005/8/layout/hProcess9"/>
    <dgm:cxn modelId="{87F85FA9-3EC5-4D0F-A0BD-8D8AF81F99CA}" type="presParOf" srcId="{8D905792-10CE-45D0-B070-732C052229E2}" destId="{A8E77E2B-6CFA-4AB1-A474-4DDE86F16F1A}" srcOrd="8" destOrd="0" presId="urn:microsoft.com/office/officeart/2005/8/layout/hProcess9"/>
    <dgm:cxn modelId="{18E64252-B718-4136-AC23-5C84649E176A}" type="presParOf" srcId="{8D905792-10CE-45D0-B070-732C052229E2}" destId="{C2E810A3-E28E-423A-8681-60F99A78FC6F}" srcOrd="9" destOrd="0" presId="urn:microsoft.com/office/officeart/2005/8/layout/hProcess9"/>
    <dgm:cxn modelId="{3ECE8EE8-4867-4EDD-97DF-CB11222A3498}" type="presParOf" srcId="{8D905792-10CE-45D0-B070-732C052229E2}" destId="{A98EAE68-ED6F-4054-B57F-6F670603244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BE60AA-0205-43C0-ACAC-4C184634BE7A}" type="doc">
      <dgm:prSet loTypeId="urn:microsoft.com/office/officeart/2005/8/layout/hProcess9" loCatId="process" qsTypeId="urn:microsoft.com/office/officeart/2005/8/quickstyle/simple1" qsCatId="simple" csTypeId="urn:microsoft.com/office/officeart/2005/8/colors/accent2_2" csCatId="accent2" phldr="1"/>
      <dgm:spPr/>
    </dgm:pt>
    <dgm:pt modelId="{4CD28564-B71D-4AFC-B759-4C1089027B89}">
      <dgm:prSet phldrT="[Texte]" custT="1"/>
      <dgm:spPr/>
      <dgm:t>
        <a:bodyPr/>
        <a:lstStyle/>
        <a:p>
          <a:r>
            <a:rPr lang="fr-FR" sz="1200" b="1" dirty="0" smtClean="0"/>
            <a:t>Expression du besoin</a:t>
          </a:r>
          <a:endParaRPr lang="fr-FR" sz="1200" b="1" dirty="0"/>
        </a:p>
      </dgm:t>
    </dgm:pt>
    <dgm:pt modelId="{8C4C2348-ABBD-40C4-B5BD-67E5D2978DBF}" type="parTrans" cxnId="{680B1565-C2A4-424B-9106-600AD4798A91}">
      <dgm:prSet/>
      <dgm:spPr/>
      <dgm:t>
        <a:bodyPr/>
        <a:lstStyle/>
        <a:p>
          <a:endParaRPr lang="fr-FR"/>
        </a:p>
      </dgm:t>
    </dgm:pt>
    <dgm:pt modelId="{98E50A43-46AF-49AC-9148-9CF678CF7F75}" type="sibTrans" cxnId="{680B1565-C2A4-424B-9106-600AD4798A91}">
      <dgm:prSet/>
      <dgm:spPr/>
      <dgm:t>
        <a:bodyPr/>
        <a:lstStyle/>
        <a:p>
          <a:endParaRPr lang="fr-FR"/>
        </a:p>
      </dgm:t>
    </dgm:pt>
    <dgm:pt modelId="{3BEF6FBD-CD6E-4CB7-B804-2BA4D7FD8465}">
      <dgm:prSet phldrT="[Texte]" custT="1"/>
      <dgm:spPr/>
      <dgm:t>
        <a:bodyPr lIns="0" rIns="0"/>
        <a:lstStyle/>
        <a:p>
          <a:r>
            <a:rPr lang="fr-FR" sz="1200" b="1" dirty="0" smtClean="0"/>
            <a:t>Mise en concurrence</a:t>
          </a:r>
          <a:endParaRPr lang="fr-FR" sz="1200" b="1" dirty="0"/>
        </a:p>
      </dgm:t>
    </dgm:pt>
    <dgm:pt modelId="{E0370037-A32B-4B7E-AD83-14DC0EE892DD}" type="parTrans" cxnId="{FA5F4091-6AD2-4231-86F3-A1B608BBB187}">
      <dgm:prSet/>
      <dgm:spPr/>
      <dgm:t>
        <a:bodyPr/>
        <a:lstStyle/>
        <a:p>
          <a:endParaRPr lang="fr-FR"/>
        </a:p>
      </dgm:t>
    </dgm:pt>
    <dgm:pt modelId="{F505AB69-E5A3-403D-B1D7-0FEFE4B1F782}" type="sibTrans" cxnId="{FA5F4091-6AD2-4231-86F3-A1B608BBB187}">
      <dgm:prSet/>
      <dgm:spPr/>
      <dgm:t>
        <a:bodyPr/>
        <a:lstStyle/>
        <a:p>
          <a:endParaRPr lang="fr-FR"/>
        </a:p>
      </dgm:t>
    </dgm:pt>
    <dgm:pt modelId="{3302EA51-29F6-40AA-998B-8526C2B2C720}">
      <dgm:prSet phldrT="[Texte]" custT="1"/>
      <dgm:spPr/>
      <dgm:t>
        <a:bodyPr/>
        <a:lstStyle/>
        <a:p>
          <a:r>
            <a:rPr lang="fr-FR" sz="1200" b="1" dirty="0" smtClean="0"/>
            <a:t>Commande</a:t>
          </a:r>
          <a:endParaRPr lang="fr-FR" sz="1200" b="1" dirty="0"/>
        </a:p>
      </dgm:t>
    </dgm:pt>
    <dgm:pt modelId="{E44CCD6A-AA03-4B7C-9D7C-549E90D6FE4F}" type="parTrans" cxnId="{433131A1-9E0B-4157-9059-1423087B327E}">
      <dgm:prSet/>
      <dgm:spPr/>
      <dgm:t>
        <a:bodyPr/>
        <a:lstStyle/>
        <a:p>
          <a:endParaRPr lang="fr-FR"/>
        </a:p>
      </dgm:t>
    </dgm:pt>
    <dgm:pt modelId="{660F9D58-097E-49FE-8AFE-9629814FB722}" type="sibTrans" cxnId="{433131A1-9E0B-4157-9059-1423087B327E}">
      <dgm:prSet/>
      <dgm:spPr/>
      <dgm:t>
        <a:bodyPr/>
        <a:lstStyle/>
        <a:p>
          <a:endParaRPr lang="fr-FR"/>
        </a:p>
      </dgm:t>
    </dgm:pt>
    <dgm:pt modelId="{EF99ED31-66A8-4956-8A6F-63CD694DA14F}">
      <dgm:prSet phldrT="[Texte]" custT="1"/>
      <dgm:spPr/>
      <dgm:t>
        <a:bodyPr/>
        <a:lstStyle/>
        <a:p>
          <a:r>
            <a:rPr lang="fr-FR" sz="1200" b="1" dirty="0" smtClean="0"/>
            <a:t>Service fait</a:t>
          </a:r>
          <a:endParaRPr lang="fr-FR" sz="1200" b="1" dirty="0"/>
        </a:p>
      </dgm:t>
    </dgm:pt>
    <dgm:pt modelId="{2194ADCD-ECCE-481D-9192-5706CB7AEE68}" type="parTrans" cxnId="{0DF5778E-DEE7-437D-BFAB-F2E6EFDF0A0D}">
      <dgm:prSet/>
      <dgm:spPr/>
      <dgm:t>
        <a:bodyPr/>
        <a:lstStyle/>
        <a:p>
          <a:endParaRPr lang="fr-FR"/>
        </a:p>
      </dgm:t>
    </dgm:pt>
    <dgm:pt modelId="{19F72E17-FB5D-4DC9-BFC2-F13917590A10}" type="sibTrans" cxnId="{0DF5778E-DEE7-437D-BFAB-F2E6EFDF0A0D}">
      <dgm:prSet/>
      <dgm:spPr/>
      <dgm:t>
        <a:bodyPr/>
        <a:lstStyle/>
        <a:p>
          <a:endParaRPr lang="fr-FR"/>
        </a:p>
      </dgm:t>
    </dgm:pt>
    <dgm:pt modelId="{F1872109-0C6F-46D1-803D-B0EA4C53BE5F}">
      <dgm:prSet phldrT="[Texte]" custT="1"/>
      <dgm:spPr/>
      <dgm:t>
        <a:bodyPr/>
        <a:lstStyle/>
        <a:p>
          <a:r>
            <a:rPr lang="fr-FR" sz="1200" b="1" dirty="0" smtClean="0"/>
            <a:t>Saisie facture</a:t>
          </a:r>
          <a:endParaRPr lang="fr-FR" sz="1200" b="1" dirty="0"/>
        </a:p>
      </dgm:t>
    </dgm:pt>
    <dgm:pt modelId="{820A2506-26C8-48C5-BFA2-B00C8598F443}" type="parTrans" cxnId="{C700345D-44CA-477B-BF84-DF4FD87EE950}">
      <dgm:prSet/>
      <dgm:spPr/>
      <dgm:t>
        <a:bodyPr/>
        <a:lstStyle/>
        <a:p>
          <a:endParaRPr lang="fr-FR"/>
        </a:p>
      </dgm:t>
    </dgm:pt>
    <dgm:pt modelId="{16A240AA-CD6F-4966-A1C7-3BCFC75811A8}" type="sibTrans" cxnId="{C700345D-44CA-477B-BF84-DF4FD87EE950}">
      <dgm:prSet/>
      <dgm:spPr/>
      <dgm:t>
        <a:bodyPr/>
        <a:lstStyle/>
        <a:p>
          <a:endParaRPr lang="fr-FR"/>
        </a:p>
      </dgm:t>
    </dgm:pt>
    <dgm:pt modelId="{D7BCD130-390E-4C73-9E5C-A1579367BA3F}">
      <dgm:prSet phldrT="[Texte]" custT="1"/>
      <dgm:spPr/>
      <dgm:t>
        <a:bodyPr/>
        <a:lstStyle/>
        <a:p>
          <a:r>
            <a:rPr lang="fr-FR" sz="1200" b="1" dirty="0" smtClean="0"/>
            <a:t>Paiement</a:t>
          </a:r>
          <a:endParaRPr lang="fr-FR" sz="1200" b="1" dirty="0"/>
        </a:p>
      </dgm:t>
    </dgm:pt>
    <dgm:pt modelId="{C59A5D66-D4F5-4683-A39B-588464489327}" type="parTrans" cxnId="{843AD70A-6784-46D4-86A1-4D3EF797B26A}">
      <dgm:prSet/>
      <dgm:spPr/>
      <dgm:t>
        <a:bodyPr/>
        <a:lstStyle/>
        <a:p>
          <a:endParaRPr lang="fr-FR"/>
        </a:p>
      </dgm:t>
    </dgm:pt>
    <dgm:pt modelId="{949B1E57-DACD-4578-A032-9CAA3E993A73}" type="sibTrans" cxnId="{843AD70A-6784-46D4-86A1-4D3EF797B26A}">
      <dgm:prSet/>
      <dgm:spPr/>
      <dgm:t>
        <a:bodyPr/>
        <a:lstStyle/>
        <a:p>
          <a:endParaRPr lang="fr-FR"/>
        </a:p>
      </dgm:t>
    </dgm:pt>
    <dgm:pt modelId="{AD1EF478-8F5D-4369-970A-C91031A27387}">
      <dgm:prSet/>
      <dgm:spPr/>
      <dgm:t>
        <a:bodyPr/>
        <a:lstStyle/>
        <a:p>
          <a:r>
            <a:rPr lang="fr-FR" b="1" dirty="0" smtClean="0"/>
            <a:t>Visa pour mise en paiement</a:t>
          </a:r>
          <a:endParaRPr lang="fr-FR" b="1" dirty="0"/>
        </a:p>
      </dgm:t>
    </dgm:pt>
    <dgm:pt modelId="{77B23443-AAB6-42C0-8465-BAB2DA60A940}" type="parTrans" cxnId="{84A3B131-C67B-480B-9DFF-8C4568C57559}">
      <dgm:prSet/>
      <dgm:spPr/>
      <dgm:t>
        <a:bodyPr/>
        <a:lstStyle/>
        <a:p>
          <a:endParaRPr lang="fr-FR"/>
        </a:p>
      </dgm:t>
    </dgm:pt>
    <dgm:pt modelId="{329F7FB5-7545-40DC-9BB0-2806C65D4AF0}" type="sibTrans" cxnId="{84A3B131-C67B-480B-9DFF-8C4568C57559}">
      <dgm:prSet/>
      <dgm:spPr/>
      <dgm:t>
        <a:bodyPr/>
        <a:lstStyle/>
        <a:p>
          <a:endParaRPr lang="fr-FR"/>
        </a:p>
      </dgm:t>
    </dgm:pt>
    <dgm:pt modelId="{D3CC0499-0552-4549-840B-D290548F7DFD}">
      <dgm:prSet/>
      <dgm:spPr/>
      <dgm:t>
        <a:bodyPr/>
        <a:lstStyle/>
        <a:p>
          <a:r>
            <a:rPr lang="fr-FR" b="1" dirty="0" smtClean="0"/>
            <a:t>Vérification facture et service fait</a:t>
          </a:r>
          <a:endParaRPr lang="fr-FR" b="1" dirty="0"/>
        </a:p>
      </dgm:t>
    </dgm:pt>
    <dgm:pt modelId="{BA990C63-48F5-4524-9927-D23AD94A996D}" type="parTrans" cxnId="{8629EB61-12AC-4849-BA25-80E0A0ED61DA}">
      <dgm:prSet/>
      <dgm:spPr/>
      <dgm:t>
        <a:bodyPr/>
        <a:lstStyle/>
        <a:p>
          <a:endParaRPr lang="fr-FR"/>
        </a:p>
      </dgm:t>
    </dgm:pt>
    <dgm:pt modelId="{851733AB-FB10-4ED4-8D7E-B2E107887C3C}" type="sibTrans" cxnId="{8629EB61-12AC-4849-BA25-80E0A0ED61DA}">
      <dgm:prSet/>
      <dgm:spPr/>
      <dgm:t>
        <a:bodyPr/>
        <a:lstStyle/>
        <a:p>
          <a:endParaRPr lang="fr-FR"/>
        </a:p>
      </dgm:t>
    </dgm:pt>
    <dgm:pt modelId="{3CE7AA58-9C0F-4D57-9739-07D2EFD3EA81}" type="pres">
      <dgm:prSet presAssocID="{64BE60AA-0205-43C0-ACAC-4C184634BE7A}" presName="CompostProcess" presStyleCnt="0">
        <dgm:presLayoutVars>
          <dgm:dir/>
          <dgm:resizeHandles val="exact"/>
        </dgm:presLayoutVars>
      </dgm:prSet>
      <dgm:spPr/>
    </dgm:pt>
    <dgm:pt modelId="{50C6CD5A-F3B0-493A-BC2C-485D423E3CDA}" type="pres">
      <dgm:prSet presAssocID="{64BE60AA-0205-43C0-ACAC-4C184634BE7A}" presName="arrow" presStyleLbl="bgShp" presStyleIdx="0" presStyleCnt="1" custScaleX="117646" custScaleY="71420" custLinFactNeighborX="175" custLinFactNeighborY="-7129"/>
      <dgm:spPr/>
      <dgm:t>
        <a:bodyPr/>
        <a:lstStyle/>
        <a:p>
          <a:endParaRPr lang="fr-FR"/>
        </a:p>
      </dgm:t>
    </dgm:pt>
    <dgm:pt modelId="{8D905792-10CE-45D0-B070-732C052229E2}" type="pres">
      <dgm:prSet presAssocID="{64BE60AA-0205-43C0-ACAC-4C184634BE7A}" presName="linearProcess" presStyleCnt="0"/>
      <dgm:spPr/>
    </dgm:pt>
    <dgm:pt modelId="{578CD8C4-4EBB-419D-9840-AD9BFCFB97A7}" type="pres">
      <dgm:prSet presAssocID="{4CD28564-B71D-4AFC-B759-4C1089027B89}" presName="textNode" presStyleLbl="node1" presStyleIdx="0" presStyleCnt="8" custScaleX="39544" custScaleY="71424">
        <dgm:presLayoutVars>
          <dgm:bulletEnabled val="1"/>
        </dgm:presLayoutVars>
      </dgm:prSet>
      <dgm:spPr/>
      <dgm:t>
        <a:bodyPr/>
        <a:lstStyle/>
        <a:p>
          <a:endParaRPr lang="fr-FR"/>
        </a:p>
      </dgm:t>
    </dgm:pt>
    <dgm:pt modelId="{FD683CD4-8852-48EF-AA0E-5B8D426CD387}" type="pres">
      <dgm:prSet presAssocID="{98E50A43-46AF-49AC-9148-9CF678CF7F75}" presName="sibTrans" presStyleCnt="0"/>
      <dgm:spPr/>
    </dgm:pt>
    <dgm:pt modelId="{AB8101A9-21D1-4358-A58A-5F84E09B7E31}" type="pres">
      <dgm:prSet presAssocID="{3BEF6FBD-CD6E-4CB7-B804-2BA4D7FD8465}" presName="textNode" presStyleLbl="node1" presStyleIdx="1" presStyleCnt="8" custScaleX="39544" custScaleY="71424">
        <dgm:presLayoutVars>
          <dgm:bulletEnabled val="1"/>
        </dgm:presLayoutVars>
      </dgm:prSet>
      <dgm:spPr/>
      <dgm:t>
        <a:bodyPr/>
        <a:lstStyle/>
        <a:p>
          <a:endParaRPr lang="fr-FR"/>
        </a:p>
      </dgm:t>
    </dgm:pt>
    <dgm:pt modelId="{5E4C1EAE-440E-4430-ABF9-BE156FA6CEDF}" type="pres">
      <dgm:prSet presAssocID="{F505AB69-E5A3-403D-B1D7-0FEFE4B1F782}" presName="sibTrans" presStyleCnt="0"/>
      <dgm:spPr/>
    </dgm:pt>
    <dgm:pt modelId="{C897F4B4-6843-46AE-8235-5C77B6CECF3D}" type="pres">
      <dgm:prSet presAssocID="{3302EA51-29F6-40AA-998B-8526C2B2C720}" presName="textNode" presStyleLbl="node1" presStyleIdx="2" presStyleCnt="8" custScaleX="39544" custScaleY="76073">
        <dgm:presLayoutVars>
          <dgm:bulletEnabled val="1"/>
        </dgm:presLayoutVars>
      </dgm:prSet>
      <dgm:spPr/>
      <dgm:t>
        <a:bodyPr/>
        <a:lstStyle/>
        <a:p>
          <a:endParaRPr lang="fr-FR"/>
        </a:p>
      </dgm:t>
    </dgm:pt>
    <dgm:pt modelId="{E142DF9A-EC6A-4FB9-AE0C-6D62BA7F924C}" type="pres">
      <dgm:prSet presAssocID="{660F9D58-097E-49FE-8AFE-9629814FB722}" presName="sibTrans" presStyleCnt="0"/>
      <dgm:spPr/>
    </dgm:pt>
    <dgm:pt modelId="{925ED415-66D5-4836-B814-DE00B5A6276B}" type="pres">
      <dgm:prSet presAssocID="{EF99ED31-66A8-4956-8A6F-63CD694DA14F}" presName="textNode" presStyleLbl="node1" presStyleIdx="3" presStyleCnt="8" custScaleX="39544" custScaleY="71424">
        <dgm:presLayoutVars>
          <dgm:bulletEnabled val="1"/>
        </dgm:presLayoutVars>
      </dgm:prSet>
      <dgm:spPr/>
      <dgm:t>
        <a:bodyPr/>
        <a:lstStyle/>
        <a:p>
          <a:endParaRPr lang="fr-FR"/>
        </a:p>
      </dgm:t>
    </dgm:pt>
    <dgm:pt modelId="{67E7CDC7-4A38-4F13-830C-77D7A6264B2B}" type="pres">
      <dgm:prSet presAssocID="{19F72E17-FB5D-4DC9-BFC2-F13917590A10}" presName="sibTrans" presStyleCnt="0"/>
      <dgm:spPr/>
    </dgm:pt>
    <dgm:pt modelId="{A8E77E2B-6CFA-4AB1-A474-4DDE86F16F1A}" type="pres">
      <dgm:prSet presAssocID="{F1872109-0C6F-46D1-803D-B0EA4C53BE5F}" presName="textNode" presStyleLbl="node1" presStyleIdx="4" presStyleCnt="8" custScaleX="39544" custScaleY="71424">
        <dgm:presLayoutVars>
          <dgm:bulletEnabled val="1"/>
        </dgm:presLayoutVars>
      </dgm:prSet>
      <dgm:spPr/>
      <dgm:t>
        <a:bodyPr/>
        <a:lstStyle/>
        <a:p>
          <a:endParaRPr lang="fr-FR"/>
        </a:p>
      </dgm:t>
    </dgm:pt>
    <dgm:pt modelId="{C2E810A3-E28E-423A-8681-60F99A78FC6F}" type="pres">
      <dgm:prSet presAssocID="{16A240AA-CD6F-4966-A1C7-3BCFC75811A8}" presName="sibTrans" presStyleCnt="0"/>
      <dgm:spPr/>
    </dgm:pt>
    <dgm:pt modelId="{024D2536-C450-4478-A6F2-5E6B20113721}" type="pres">
      <dgm:prSet presAssocID="{D3CC0499-0552-4549-840B-D290548F7DFD}" presName="textNode" presStyleLbl="node1" presStyleIdx="5" presStyleCnt="8" custScaleX="39544" custScaleY="71424">
        <dgm:presLayoutVars>
          <dgm:bulletEnabled val="1"/>
        </dgm:presLayoutVars>
      </dgm:prSet>
      <dgm:spPr/>
      <dgm:t>
        <a:bodyPr/>
        <a:lstStyle/>
        <a:p>
          <a:endParaRPr lang="fr-FR"/>
        </a:p>
      </dgm:t>
    </dgm:pt>
    <dgm:pt modelId="{417648E6-F1F6-4A4C-9C53-BB1913A4649A}" type="pres">
      <dgm:prSet presAssocID="{851733AB-FB10-4ED4-8D7E-B2E107887C3C}" presName="sibTrans" presStyleCnt="0"/>
      <dgm:spPr/>
    </dgm:pt>
    <dgm:pt modelId="{A815CBD5-14EF-4870-9085-159DB6A52252}" type="pres">
      <dgm:prSet presAssocID="{AD1EF478-8F5D-4369-970A-C91031A27387}" presName="textNode" presStyleLbl="node1" presStyleIdx="6" presStyleCnt="8" custScaleX="39544" custScaleY="71424">
        <dgm:presLayoutVars>
          <dgm:bulletEnabled val="1"/>
        </dgm:presLayoutVars>
      </dgm:prSet>
      <dgm:spPr/>
      <dgm:t>
        <a:bodyPr/>
        <a:lstStyle/>
        <a:p>
          <a:endParaRPr lang="fr-FR"/>
        </a:p>
      </dgm:t>
    </dgm:pt>
    <dgm:pt modelId="{17A2DB6D-45A1-4219-9BB0-7CD1E9CCCC3D}" type="pres">
      <dgm:prSet presAssocID="{329F7FB5-7545-40DC-9BB0-2806C65D4AF0}" presName="sibTrans" presStyleCnt="0"/>
      <dgm:spPr/>
    </dgm:pt>
    <dgm:pt modelId="{A98EAE68-ED6F-4054-B57F-6F670603244E}" type="pres">
      <dgm:prSet presAssocID="{D7BCD130-390E-4C73-9E5C-A1579367BA3F}" presName="textNode" presStyleLbl="node1" presStyleIdx="7" presStyleCnt="8" custScaleX="39544" custScaleY="71424">
        <dgm:presLayoutVars>
          <dgm:bulletEnabled val="1"/>
        </dgm:presLayoutVars>
      </dgm:prSet>
      <dgm:spPr/>
      <dgm:t>
        <a:bodyPr/>
        <a:lstStyle/>
        <a:p>
          <a:endParaRPr lang="fr-FR"/>
        </a:p>
      </dgm:t>
    </dgm:pt>
  </dgm:ptLst>
  <dgm:cxnLst>
    <dgm:cxn modelId="{680B1565-C2A4-424B-9106-600AD4798A91}" srcId="{64BE60AA-0205-43C0-ACAC-4C184634BE7A}" destId="{4CD28564-B71D-4AFC-B759-4C1089027B89}" srcOrd="0" destOrd="0" parTransId="{8C4C2348-ABBD-40C4-B5BD-67E5D2978DBF}" sibTransId="{98E50A43-46AF-49AC-9148-9CF678CF7F75}"/>
    <dgm:cxn modelId="{843AD70A-6784-46D4-86A1-4D3EF797B26A}" srcId="{64BE60AA-0205-43C0-ACAC-4C184634BE7A}" destId="{D7BCD130-390E-4C73-9E5C-A1579367BA3F}" srcOrd="7" destOrd="0" parTransId="{C59A5D66-D4F5-4683-A39B-588464489327}" sibTransId="{949B1E57-DACD-4578-A032-9CAA3E993A73}"/>
    <dgm:cxn modelId="{690DD565-D37F-4F97-9A5D-59392EDF281C}" type="presOf" srcId="{D3CC0499-0552-4549-840B-D290548F7DFD}" destId="{024D2536-C450-4478-A6F2-5E6B20113721}" srcOrd="0" destOrd="0" presId="urn:microsoft.com/office/officeart/2005/8/layout/hProcess9"/>
    <dgm:cxn modelId="{0DF5778E-DEE7-437D-BFAB-F2E6EFDF0A0D}" srcId="{64BE60AA-0205-43C0-ACAC-4C184634BE7A}" destId="{EF99ED31-66A8-4956-8A6F-63CD694DA14F}" srcOrd="3" destOrd="0" parTransId="{2194ADCD-ECCE-481D-9192-5706CB7AEE68}" sibTransId="{19F72E17-FB5D-4DC9-BFC2-F13917590A10}"/>
    <dgm:cxn modelId="{8629EB61-12AC-4849-BA25-80E0A0ED61DA}" srcId="{64BE60AA-0205-43C0-ACAC-4C184634BE7A}" destId="{D3CC0499-0552-4549-840B-D290548F7DFD}" srcOrd="5" destOrd="0" parTransId="{BA990C63-48F5-4524-9927-D23AD94A996D}" sibTransId="{851733AB-FB10-4ED4-8D7E-B2E107887C3C}"/>
    <dgm:cxn modelId="{3C4C22AC-FE4F-4575-AC3F-A7D133AF7FE4}" type="presOf" srcId="{AD1EF478-8F5D-4369-970A-C91031A27387}" destId="{A815CBD5-14EF-4870-9085-159DB6A52252}" srcOrd="0" destOrd="0" presId="urn:microsoft.com/office/officeart/2005/8/layout/hProcess9"/>
    <dgm:cxn modelId="{8DA0906E-3862-4D48-AE6E-E7A3525CDE75}" type="presOf" srcId="{4CD28564-B71D-4AFC-B759-4C1089027B89}" destId="{578CD8C4-4EBB-419D-9840-AD9BFCFB97A7}" srcOrd="0" destOrd="0" presId="urn:microsoft.com/office/officeart/2005/8/layout/hProcess9"/>
    <dgm:cxn modelId="{4DF32325-0F3E-4598-99B0-3149C749CA4E}" type="presOf" srcId="{EF99ED31-66A8-4956-8A6F-63CD694DA14F}" destId="{925ED415-66D5-4836-B814-DE00B5A6276B}" srcOrd="0" destOrd="0" presId="urn:microsoft.com/office/officeart/2005/8/layout/hProcess9"/>
    <dgm:cxn modelId="{84A3B131-C67B-480B-9DFF-8C4568C57559}" srcId="{64BE60AA-0205-43C0-ACAC-4C184634BE7A}" destId="{AD1EF478-8F5D-4369-970A-C91031A27387}" srcOrd="6" destOrd="0" parTransId="{77B23443-AAB6-42C0-8465-BAB2DA60A940}" sibTransId="{329F7FB5-7545-40DC-9BB0-2806C65D4AF0}"/>
    <dgm:cxn modelId="{433131A1-9E0B-4157-9059-1423087B327E}" srcId="{64BE60AA-0205-43C0-ACAC-4C184634BE7A}" destId="{3302EA51-29F6-40AA-998B-8526C2B2C720}" srcOrd="2" destOrd="0" parTransId="{E44CCD6A-AA03-4B7C-9D7C-549E90D6FE4F}" sibTransId="{660F9D58-097E-49FE-8AFE-9629814FB722}"/>
    <dgm:cxn modelId="{FA5F4091-6AD2-4231-86F3-A1B608BBB187}" srcId="{64BE60AA-0205-43C0-ACAC-4C184634BE7A}" destId="{3BEF6FBD-CD6E-4CB7-B804-2BA4D7FD8465}" srcOrd="1" destOrd="0" parTransId="{E0370037-A32B-4B7E-AD83-14DC0EE892DD}" sibTransId="{F505AB69-E5A3-403D-B1D7-0FEFE4B1F782}"/>
    <dgm:cxn modelId="{21DC6E41-1502-461A-9BB2-DAE53E28E83B}" type="presOf" srcId="{64BE60AA-0205-43C0-ACAC-4C184634BE7A}" destId="{3CE7AA58-9C0F-4D57-9739-07D2EFD3EA81}" srcOrd="0" destOrd="0" presId="urn:microsoft.com/office/officeart/2005/8/layout/hProcess9"/>
    <dgm:cxn modelId="{C700345D-44CA-477B-BF84-DF4FD87EE950}" srcId="{64BE60AA-0205-43C0-ACAC-4C184634BE7A}" destId="{F1872109-0C6F-46D1-803D-B0EA4C53BE5F}" srcOrd="4" destOrd="0" parTransId="{820A2506-26C8-48C5-BFA2-B00C8598F443}" sibTransId="{16A240AA-CD6F-4966-A1C7-3BCFC75811A8}"/>
    <dgm:cxn modelId="{E2492347-CD1E-4AE0-86F7-452DC8DFB3ED}" type="presOf" srcId="{D7BCD130-390E-4C73-9E5C-A1579367BA3F}" destId="{A98EAE68-ED6F-4054-B57F-6F670603244E}" srcOrd="0" destOrd="0" presId="urn:microsoft.com/office/officeart/2005/8/layout/hProcess9"/>
    <dgm:cxn modelId="{B1E3ACC5-0436-4C8A-8AB4-6CB7345B14B6}" type="presOf" srcId="{F1872109-0C6F-46D1-803D-B0EA4C53BE5F}" destId="{A8E77E2B-6CFA-4AB1-A474-4DDE86F16F1A}" srcOrd="0" destOrd="0" presId="urn:microsoft.com/office/officeart/2005/8/layout/hProcess9"/>
    <dgm:cxn modelId="{FBE8F1B1-2548-4FEF-97F7-F36112149ADB}" type="presOf" srcId="{3302EA51-29F6-40AA-998B-8526C2B2C720}" destId="{C897F4B4-6843-46AE-8235-5C77B6CECF3D}" srcOrd="0" destOrd="0" presId="urn:microsoft.com/office/officeart/2005/8/layout/hProcess9"/>
    <dgm:cxn modelId="{5EF7CBF9-BAF1-4E11-8BFA-DC1610EE7874}" type="presOf" srcId="{3BEF6FBD-CD6E-4CB7-B804-2BA4D7FD8465}" destId="{AB8101A9-21D1-4358-A58A-5F84E09B7E31}" srcOrd="0" destOrd="0" presId="urn:microsoft.com/office/officeart/2005/8/layout/hProcess9"/>
    <dgm:cxn modelId="{47142EEA-BFC7-4B8E-A751-91D2E6CCE30B}" type="presParOf" srcId="{3CE7AA58-9C0F-4D57-9739-07D2EFD3EA81}" destId="{50C6CD5A-F3B0-493A-BC2C-485D423E3CDA}" srcOrd="0" destOrd="0" presId="urn:microsoft.com/office/officeart/2005/8/layout/hProcess9"/>
    <dgm:cxn modelId="{711C3572-5468-4FFC-92C1-C6BC191AA4DB}" type="presParOf" srcId="{3CE7AA58-9C0F-4D57-9739-07D2EFD3EA81}" destId="{8D905792-10CE-45D0-B070-732C052229E2}" srcOrd="1" destOrd="0" presId="urn:microsoft.com/office/officeart/2005/8/layout/hProcess9"/>
    <dgm:cxn modelId="{92F8987C-40EF-4A41-A47D-02C03F86AFB3}" type="presParOf" srcId="{8D905792-10CE-45D0-B070-732C052229E2}" destId="{578CD8C4-4EBB-419D-9840-AD9BFCFB97A7}" srcOrd="0" destOrd="0" presId="urn:microsoft.com/office/officeart/2005/8/layout/hProcess9"/>
    <dgm:cxn modelId="{79E2B0C7-4CDE-4156-A65D-2FF1131CA179}" type="presParOf" srcId="{8D905792-10CE-45D0-B070-732C052229E2}" destId="{FD683CD4-8852-48EF-AA0E-5B8D426CD387}" srcOrd="1" destOrd="0" presId="urn:microsoft.com/office/officeart/2005/8/layout/hProcess9"/>
    <dgm:cxn modelId="{5FC44191-70E9-4BCE-8167-9DA53B734A1A}" type="presParOf" srcId="{8D905792-10CE-45D0-B070-732C052229E2}" destId="{AB8101A9-21D1-4358-A58A-5F84E09B7E31}" srcOrd="2" destOrd="0" presId="urn:microsoft.com/office/officeart/2005/8/layout/hProcess9"/>
    <dgm:cxn modelId="{EB874753-1ECF-460B-B079-577DFB5D0663}" type="presParOf" srcId="{8D905792-10CE-45D0-B070-732C052229E2}" destId="{5E4C1EAE-440E-4430-ABF9-BE156FA6CEDF}" srcOrd="3" destOrd="0" presId="urn:microsoft.com/office/officeart/2005/8/layout/hProcess9"/>
    <dgm:cxn modelId="{CEA7ADE0-16F3-4F84-AFD2-D112A1A9A685}" type="presParOf" srcId="{8D905792-10CE-45D0-B070-732C052229E2}" destId="{C897F4B4-6843-46AE-8235-5C77B6CECF3D}" srcOrd="4" destOrd="0" presId="urn:microsoft.com/office/officeart/2005/8/layout/hProcess9"/>
    <dgm:cxn modelId="{3E817523-2E5B-487D-911C-2C9E32B0739C}" type="presParOf" srcId="{8D905792-10CE-45D0-B070-732C052229E2}" destId="{E142DF9A-EC6A-4FB9-AE0C-6D62BA7F924C}" srcOrd="5" destOrd="0" presId="urn:microsoft.com/office/officeart/2005/8/layout/hProcess9"/>
    <dgm:cxn modelId="{841ABF89-972D-4ADF-891E-8DEE8DC12B0F}" type="presParOf" srcId="{8D905792-10CE-45D0-B070-732C052229E2}" destId="{925ED415-66D5-4836-B814-DE00B5A6276B}" srcOrd="6" destOrd="0" presId="urn:microsoft.com/office/officeart/2005/8/layout/hProcess9"/>
    <dgm:cxn modelId="{21A72F9B-FC47-48B3-A06B-E3DEC84AEBC1}" type="presParOf" srcId="{8D905792-10CE-45D0-B070-732C052229E2}" destId="{67E7CDC7-4A38-4F13-830C-77D7A6264B2B}" srcOrd="7" destOrd="0" presId="urn:microsoft.com/office/officeart/2005/8/layout/hProcess9"/>
    <dgm:cxn modelId="{FBB4BA0D-587D-49FF-9E94-4F321956D965}" type="presParOf" srcId="{8D905792-10CE-45D0-B070-732C052229E2}" destId="{A8E77E2B-6CFA-4AB1-A474-4DDE86F16F1A}" srcOrd="8" destOrd="0" presId="urn:microsoft.com/office/officeart/2005/8/layout/hProcess9"/>
    <dgm:cxn modelId="{686B1FDB-B79B-4CF8-8170-7A80639235C4}" type="presParOf" srcId="{8D905792-10CE-45D0-B070-732C052229E2}" destId="{C2E810A3-E28E-423A-8681-60F99A78FC6F}" srcOrd="9" destOrd="0" presId="urn:microsoft.com/office/officeart/2005/8/layout/hProcess9"/>
    <dgm:cxn modelId="{5991236C-E56E-40C3-8507-35F6B742D825}" type="presParOf" srcId="{8D905792-10CE-45D0-B070-732C052229E2}" destId="{024D2536-C450-4478-A6F2-5E6B20113721}" srcOrd="10" destOrd="0" presId="urn:microsoft.com/office/officeart/2005/8/layout/hProcess9"/>
    <dgm:cxn modelId="{C8494E61-F974-4153-8C86-C9E72FC032EC}" type="presParOf" srcId="{8D905792-10CE-45D0-B070-732C052229E2}" destId="{417648E6-F1F6-4A4C-9C53-BB1913A4649A}" srcOrd="11" destOrd="0" presId="urn:microsoft.com/office/officeart/2005/8/layout/hProcess9"/>
    <dgm:cxn modelId="{7F432858-9DED-4CCD-B746-66F8824FD138}" type="presParOf" srcId="{8D905792-10CE-45D0-B070-732C052229E2}" destId="{A815CBD5-14EF-4870-9085-159DB6A52252}" srcOrd="12" destOrd="0" presId="urn:microsoft.com/office/officeart/2005/8/layout/hProcess9"/>
    <dgm:cxn modelId="{EEFD07A3-4FCF-459A-982A-6BDE31D77A8B}" type="presParOf" srcId="{8D905792-10CE-45D0-B070-732C052229E2}" destId="{17A2DB6D-45A1-4219-9BB0-7CD1E9CCCC3D}" srcOrd="13" destOrd="0" presId="urn:microsoft.com/office/officeart/2005/8/layout/hProcess9"/>
    <dgm:cxn modelId="{46DEE8CB-88A5-406F-B2EA-5EE369EF11BD}" type="presParOf" srcId="{8D905792-10CE-45D0-B070-732C052229E2}" destId="{A98EAE68-ED6F-4054-B57F-6F670603244E}"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4E7A3-F49E-49D1-99FD-224549C8CE3C}">
      <dsp:nvSpPr>
        <dsp:cNvPr id="0" name=""/>
        <dsp:cNvSpPr/>
      </dsp:nvSpPr>
      <dsp:spPr>
        <a:xfrm>
          <a:off x="29507" y="505980"/>
          <a:ext cx="1430535" cy="57221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Budgétisation de la prévision</a:t>
          </a:r>
        </a:p>
        <a:p>
          <a:pPr lvl="0" algn="ctr" defTabSz="444500">
            <a:lnSpc>
              <a:spcPct val="90000"/>
            </a:lnSpc>
            <a:spcBef>
              <a:spcPct val="0"/>
            </a:spcBef>
            <a:spcAft>
              <a:spcPct val="35000"/>
            </a:spcAft>
          </a:pPr>
          <a:r>
            <a:rPr lang="fr-FR" sz="1000" b="1" kern="1200" dirty="0" smtClean="0">
              <a:solidFill>
                <a:srgbClr val="000000"/>
              </a:solidFill>
            </a:rPr>
            <a:t>ordonnateur</a:t>
          </a:r>
          <a:endParaRPr lang="fr-FR" sz="1000" b="1" kern="1200" dirty="0">
            <a:solidFill>
              <a:srgbClr val="000000"/>
            </a:solidFill>
          </a:endParaRPr>
        </a:p>
      </dsp:txBody>
      <dsp:txXfrm>
        <a:off x="315614" y="505980"/>
        <a:ext cx="858321" cy="572214"/>
      </dsp:txXfrm>
    </dsp:sp>
    <dsp:sp modelId="{DB460A8C-EB33-41C0-AD15-3D3833950866}">
      <dsp:nvSpPr>
        <dsp:cNvPr id="0" name=""/>
        <dsp:cNvSpPr/>
      </dsp:nvSpPr>
      <dsp:spPr>
        <a:xfrm>
          <a:off x="1316990" y="505980"/>
          <a:ext cx="1430535" cy="57221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Constatation de la créance</a:t>
          </a:r>
        </a:p>
        <a:p>
          <a:pPr lvl="0" algn="ctr" defTabSz="444500">
            <a:lnSpc>
              <a:spcPct val="90000"/>
            </a:lnSpc>
            <a:spcBef>
              <a:spcPct val="0"/>
            </a:spcBef>
            <a:spcAft>
              <a:spcPct val="35000"/>
            </a:spcAft>
          </a:pPr>
          <a:r>
            <a:rPr lang="fr-FR" sz="1000" b="1" kern="1200" dirty="0" smtClean="0">
              <a:solidFill>
                <a:srgbClr val="000000"/>
              </a:solidFill>
            </a:rPr>
            <a:t>ordonnateur</a:t>
          </a:r>
          <a:endParaRPr lang="fr-FR" sz="1000" b="1" kern="1200" dirty="0">
            <a:solidFill>
              <a:srgbClr val="000000"/>
            </a:solidFill>
          </a:endParaRPr>
        </a:p>
      </dsp:txBody>
      <dsp:txXfrm>
        <a:off x="1603097" y="505980"/>
        <a:ext cx="858321" cy="572214"/>
      </dsp:txXfrm>
    </dsp:sp>
    <dsp:sp modelId="{5D7FE7A8-45F8-4FE0-AE3D-2AD574905007}">
      <dsp:nvSpPr>
        <dsp:cNvPr id="0" name=""/>
        <dsp:cNvSpPr/>
      </dsp:nvSpPr>
      <dsp:spPr>
        <a:xfrm>
          <a:off x="2604472" y="505980"/>
          <a:ext cx="1430535" cy="57221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Service fait</a:t>
          </a:r>
        </a:p>
        <a:p>
          <a:pPr lvl="0" algn="ctr" defTabSz="444500">
            <a:lnSpc>
              <a:spcPct val="90000"/>
            </a:lnSpc>
            <a:spcBef>
              <a:spcPct val="0"/>
            </a:spcBef>
            <a:spcAft>
              <a:spcPct val="35000"/>
            </a:spcAft>
          </a:pPr>
          <a:endParaRPr lang="fr-FR" sz="1000" b="1" kern="1200" dirty="0" smtClean="0">
            <a:solidFill>
              <a:srgbClr val="000000"/>
            </a:solidFill>
          </a:endParaRPr>
        </a:p>
        <a:p>
          <a:pPr lvl="0" algn="ctr" defTabSz="444500">
            <a:lnSpc>
              <a:spcPct val="90000"/>
            </a:lnSpc>
            <a:spcBef>
              <a:spcPct val="0"/>
            </a:spcBef>
            <a:spcAft>
              <a:spcPct val="35000"/>
            </a:spcAft>
          </a:pPr>
          <a:r>
            <a:rPr lang="fr-FR" sz="1000" b="1" kern="1200" dirty="0" smtClean="0">
              <a:solidFill>
                <a:srgbClr val="000000"/>
              </a:solidFill>
            </a:rPr>
            <a:t>ordonnateur</a:t>
          </a:r>
          <a:endParaRPr lang="fr-FR" sz="1000" b="1" kern="1200" dirty="0">
            <a:solidFill>
              <a:srgbClr val="000000"/>
            </a:solidFill>
          </a:endParaRPr>
        </a:p>
      </dsp:txBody>
      <dsp:txXfrm>
        <a:off x="2890579" y="505980"/>
        <a:ext cx="858321" cy="572214"/>
      </dsp:txXfrm>
    </dsp:sp>
    <dsp:sp modelId="{2B4F7B3E-9BED-432A-8750-74151494B09B}">
      <dsp:nvSpPr>
        <dsp:cNvPr id="0" name=""/>
        <dsp:cNvSpPr/>
      </dsp:nvSpPr>
      <dsp:spPr>
        <a:xfrm>
          <a:off x="3891954" y="505980"/>
          <a:ext cx="1430535" cy="57221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Liquidation de la créance</a:t>
          </a:r>
        </a:p>
        <a:p>
          <a:pPr lvl="0" algn="ctr" defTabSz="444500">
            <a:lnSpc>
              <a:spcPct val="90000"/>
            </a:lnSpc>
            <a:spcBef>
              <a:spcPct val="0"/>
            </a:spcBef>
            <a:spcAft>
              <a:spcPct val="35000"/>
            </a:spcAft>
          </a:pPr>
          <a:r>
            <a:rPr lang="fr-FR" sz="1000" b="1" kern="1200" dirty="0" smtClean="0">
              <a:solidFill>
                <a:srgbClr val="000000"/>
              </a:solidFill>
            </a:rPr>
            <a:t>ordonnateur</a:t>
          </a:r>
          <a:endParaRPr lang="fr-FR" sz="1000" b="1" kern="1200" dirty="0">
            <a:solidFill>
              <a:srgbClr val="000000"/>
            </a:solidFill>
          </a:endParaRPr>
        </a:p>
      </dsp:txBody>
      <dsp:txXfrm>
        <a:off x="4178061" y="505980"/>
        <a:ext cx="858321" cy="572214"/>
      </dsp:txXfrm>
    </dsp:sp>
    <dsp:sp modelId="{D6C13AFA-4C4B-4B7D-9B94-D0BEDC56DCCF}">
      <dsp:nvSpPr>
        <dsp:cNvPr id="0" name=""/>
        <dsp:cNvSpPr/>
      </dsp:nvSpPr>
      <dsp:spPr>
        <a:xfrm>
          <a:off x="5149929" y="505980"/>
          <a:ext cx="1430535" cy="57221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Prise en charge de la facture</a:t>
          </a:r>
        </a:p>
        <a:p>
          <a:pPr lvl="0" algn="ctr" defTabSz="444500">
            <a:lnSpc>
              <a:spcPct val="90000"/>
            </a:lnSpc>
            <a:spcBef>
              <a:spcPct val="0"/>
            </a:spcBef>
            <a:spcAft>
              <a:spcPct val="35000"/>
            </a:spcAft>
          </a:pPr>
          <a:r>
            <a:rPr lang="fr-FR" sz="1000" b="1" kern="1200" dirty="0" smtClean="0">
              <a:solidFill>
                <a:srgbClr val="000000"/>
              </a:solidFill>
            </a:rPr>
            <a:t>comptable</a:t>
          </a:r>
          <a:endParaRPr lang="fr-FR" sz="1000" b="1" kern="1200" dirty="0">
            <a:solidFill>
              <a:srgbClr val="000000"/>
            </a:solidFill>
          </a:endParaRPr>
        </a:p>
      </dsp:txBody>
      <dsp:txXfrm>
        <a:off x="5436036" y="505980"/>
        <a:ext cx="858321" cy="572214"/>
      </dsp:txXfrm>
    </dsp:sp>
    <dsp:sp modelId="{914EABD5-AE5F-49C2-8BD1-D313C2D26726}">
      <dsp:nvSpPr>
        <dsp:cNvPr id="0" name=""/>
        <dsp:cNvSpPr/>
      </dsp:nvSpPr>
      <dsp:spPr>
        <a:xfrm>
          <a:off x="6437411" y="505980"/>
          <a:ext cx="1430535" cy="57221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Recouvrement</a:t>
          </a:r>
        </a:p>
        <a:p>
          <a:pPr lvl="0" algn="ctr" defTabSz="444500">
            <a:lnSpc>
              <a:spcPct val="90000"/>
            </a:lnSpc>
            <a:spcBef>
              <a:spcPct val="0"/>
            </a:spcBef>
            <a:spcAft>
              <a:spcPct val="35000"/>
            </a:spcAft>
          </a:pPr>
          <a:endParaRPr lang="fr-FR" sz="1000" b="1" kern="1200" dirty="0" smtClean="0">
            <a:solidFill>
              <a:srgbClr val="000000"/>
            </a:solidFill>
          </a:endParaRPr>
        </a:p>
        <a:p>
          <a:pPr lvl="0" algn="ctr" defTabSz="444500">
            <a:lnSpc>
              <a:spcPct val="90000"/>
            </a:lnSpc>
            <a:spcBef>
              <a:spcPct val="0"/>
            </a:spcBef>
            <a:spcAft>
              <a:spcPct val="35000"/>
            </a:spcAft>
          </a:pPr>
          <a:r>
            <a:rPr lang="fr-FR" sz="1000" b="1" kern="1200" dirty="0" smtClean="0">
              <a:solidFill>
                <a:srgbClr val="000000"/>
              </a:solidFill>
            </a:rPr>
            <a:t>comptable</a:t>
          </a:r>
          <a:endParaRPr lang="fr-FR" sz="1000" b="1" kern="1200" dirty="0">
            <a:solidFill>
              <a:srgbClr val="000000"/>
            </a:solidFill>
          </a:endParaRPr>
        </a:p>
      </dsp:txBody>
      <dsp:txXfrm>
        <a:off x="6723518" y="505980"/>
        <a:ext cx="858321" cy="572214"/>
      </dsp:txXfrm>
    </dsp:sp>
    <dsp:sp modelId="{1EC980E9-D383-485D-B2FC-ECE02B31986C}">
      <dsp:nvSpPr>
        <dsp:cNvPr id="0" name=""/>
        <dsp:cNvSpPr/>
      </dsp:nvSpPr>
      <dsp:spPr>
        <a:xfrm>
          <a:off x="7724894" y="505980"/>
          <a:ext cx="1430535" cy="57221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Encaissement</a:t>
          </a:r>
        </a:p>
        <a:p>
          <a:pPr lvl="0" algn="ctr" defTabSz="444500">
            <a:lnSpc>
              <a:spcPct val="90000"/>
            </a:lnSpc>
            <a:spcBef>
              <a:spcPct val="0"/>
            </a:spcBef>
            <a:spcAft>
              <a:spcPct val="35000"/>
            </a:spcAft>
          </a:pPr>
          <a:endParaRPr lang="fr-FR" sz="1000" b="1" kern="1200" dirty="0" smtClean="0">
            <a:solidFill>
              <a:srgbClr val="000000"/>
            </a:solidFill>
          </a:endParaRPr>
        </a:p>
        <a:p>
          <a:pPr lvl="0" algn="ctr" defTabSz="444500">
            <a:lnSpc>
              <a:spcPct val="90000"/>
            </a:lnSpc>
            <a:spcBef>
              <a:spcPct val="0"/>
            </a:spcBef>
            <a:spcAft>
              <a:spcPct val="35000"/>
            </a:spcAft>
          </a:pPr>
          <a:r>
            <a:rPr lang="fr-FR" sz="1000" b="1" kern="1200" dirty="0" smtClean="0">
              <a:solidFill>
                <a:srgbClr val="000000"/>
              </a:solidFill>
            </a:rPr>
            <a:t>comptable</a:t>
          </a:r>
          <a:endParaRPr lang="fr-FR" sz="1000" b="1" kern="1200" dirty="0">
            <a:solidFill>
              <a:srgbClr val="000000"/>
            </a:solidFill>
          </a:endParaRPr>
        </a:p>
      </dsp:txBody>
      <dsp:txXfrm>
        <a:off x="8011001" y="505980"/>
        <a:ext cx="858321" cy="572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4E7A3-F49E-49D1-99FD-224549C8CE3C}">
      <dsp:nvSpPr>
        <dsp:cNvPr id="0" name=""/>
        <dsp:cNvSpPr/>
      </dsp:nvSpPr>
      <dsp:spPr>
        <a:xfrm>
          <a:off x="87254" y="245321"/>
          <a:ext cx="1407028" cy="5628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Budgétisation de la prévision de recette</a:t>
          </a:r>
          <a:endParaRPr lang="fr-FR" sz="1000" b="1" kern="1200" dirty="0">
            <a:solidFill>
              <a:srgbClr val="000000"/>
            </a:solidFill>
          </a:endParaRPr>
        </a:p>
      </dsp:txBody>
      <dsp:txXfrm>
        <a:off x="368660" y="245321"/>
        <a:ext cx="844217" cy="562811"/>
      </dsp:txXfrm>
    </dsp:sp>
    <dsp:sp modelId="{DB460A8C-EB33-41C0-AD15-3D3833950866}">
      <dsp:nvSpPr>
        <dsp:cNvPr id="0" name=""/>
        <dsp:cNvSpPr/>
      </dsp:nvSpPr>
      <dsp:spPr>
        <a:xfrm>
          <a:off x="1353579" y="245321"/>
          <a:ext cx="1407028" cy="5628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Constatation de la créance</a:t>
          </a:r>
          <a:endParaRPr lang="fr-FR" sz="1000" b="1" kern="1200" dirty="0">
            <a:solidFill>
              <a:srgbClr val="000000"/>
            </a:solidFill>
          </a:endParaRPr>
        </a:p>
      </dsp:txBody>
      <dsp:txXfrm>
        <a:off x="1634985" y="245321"/>
        <a:ext cx="844217" cy="562811"/>
      </dsp:txXfrm>
    </dsp:sp>
    <dsp:sp modelId="{5D7FE7A8-45F8-4FE0-AE3D-2AD574905007}">
      <dsp:nvSpPr>
        <dsp:cNvPr id="0" name=""/>
        <dsp:cNvSpPr/>
      </dsp:nvSpPr>
      <dsp:spPr>
        <a:xfrm>
          <a:off x="2619904" y="245321"/>
          <a:ext cx="1407028" cy="5628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Service fait</a:t>
          </a:r>
          <a:endParaRPr lang="fr-FR" sz="1000" b="1" kern="1200" dirty="0">
            <a:solidFill>
              <a:srgbClr val="000000"/>
            </a:solidFill>
          </a:endParaRPr>
        </a:p>
      </dsp:txBody>
      <dsp:txXfrm>
        <a:off x="2901310" y="245321"/>
        <a:ext cx="844217" cy="562811"/>
      </dsp:txXfrm>
    </dsp:sp>
    <dsp:sp modelId="{2B4F7B3E-9BED-432A-8750-74151494B09B}">
      <dsp:nvSpPr>
        <dsp:cNvPr id="0" name=""/>
        <dsp:cNvSpPr/>
      </dsp:nvSpPr>
      <dsp:spPr>
        <a:xfrm>
          <a:off x="3886229" y="245321"/>
          <a:ext cx="1407028" cy="5628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Liquidation de la créance</a:t>
          </a:r>
          <a:endParaRPr lang="fr-FR" sz="1000" b="1" kern="1200" dirty="0">
            <a:solidFill>
              <a:srgbClr val="000000"/>
            </a:solidFill>
          </a:endParaRPr>
        </a:p>
      </dsp:txBody>
      <dsp:txXfrm>
        <a:off x="4167635" y="245321"/>
        <a:ext cx="844217" cy="562811"/>
      </dsp:txXfrm>
    </dsp:sp>
    <dsp:sp modelId="{D6C13AFA-4C4B-4B7D-9B94-D0BEDC56DCCF}">
      <dsp:nvSpPr>
        <dsp:cNvPr id="0" name=""/>
        <dsp:cNvSpPr/>
      </dsp:nvSpPr>
      <dsp:spPr>
        <a:xfrm>
          <a:off x="5152555" y="245321"/>
          <a:ext cx="1407028" cy="5628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Prise en charge de la facture</a:t>
          </a:r>
          <a:endParaRPr lang="fr-FR" sz="1000" b="1" kern="1200" dirty="0">
            <a:solidFill>
              <a:srgbClr val="000000"/>
            </a:solidFill>
          </a:endParaRPr>
        </a:p>
      </dsp:txBody>
      <dsp:txXfrm>
        <a:off x="5433961" y="245321"/>
        <a:ext cx="844217" cy="562811"/>
      </dsp:txXfrm>
    </dsp:sp>
    <dsp:sp modelId="{914EABD5-AE5F-49C2-8BD1-D313C2D26726}">
      <dsp:nvSpPr>
        <dsp:cNvPr id="0" name=""/>
        <dsp:cNvSpPr/>
      </dsp:nvSpPr>
      <dsp:spPr>
        <a:xfrm>
          <a:off x="6418880" y="245321"/>
          <a:ext cx="1407028" cy="5628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Recouvrement</a:t>
          </a:r>
          <a:endParaRPr lang="fr-FR" sz="1000" b="1" kern="1200" dirty="0">
            <a:solidFill>
              <a:srgbClr val="000000"/>
            </a:solidFill>
          </a:endParaRPr>
        </a:p>
      </dsp:txBody>
      <dsp:txXfrm>
        <a:off x="6700286" y="245321"/>
        <a:ext cx="844217" cy="562811"/>
      </dsp:txXfrm>
    </dsp:sp>
    <dsp:sp modelId="{1EC980E9-D383-485D-B2FC-ECE02B31986C}">
      <dsp:nvSpPr>
        <dsp:cNvPr id="0" name=""/>
        <dsp:cNvSpPr/>
      </dsp:nvSpPr>
      <dsp:spPr>
        <a:xfrm>
          <a:off x="7597951" y="245321"/>
          <a:ext cx="1407028" cy="5628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Encaissement</a:t>
          </a:r>
          <a:endParaRPr lang="fr-FR" sz="1000" b="1" kern="1200" dirty="0">
            <a:solidFill>
              <a:srgbClr val="000000"/>
            </a:solidFill>
          </a:endParaRPr>
        </a:p>
      </dsp:txBody>
      <dsp:txXfrm>
        <a:off x="7879357" y="245321"/>
        <a:ext cx="844217" cy="562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4E7A3-F49E-49D1-99FD-224549C8CE3C}">
      <dsp:nvSpPr>
        <dsp:cNvPr id="0" name=""/>
        <dsp:cNvSpPr/>
      </dsp:nvSpPr>
      <dsp:spPr>
        <a:xfrm>
          <a:off x="150019" y="416272"/>
          <a:ext cx="1418083" cy="567233"/>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Budgétisation de la prévision de dépense</a:t>
          </a:r>
          <a:endParaRPr lang="fr-FR" sz="1000" b="1" kern="1200" dirty="0">
            <a:solidFill>
              <a:srgbClr val="000000"/>
            </a:solidFill>
          </a:endParaRPr>
        </a:p>
      </dsp:txBody>
      <dsp:txXfrm>
        <a:off x="433636" y="416272"/>
        <a:ext cx="850850" cy="567233"/>
      </dsp:txXfrm>
    </dsp:sp>
    <dsp:sp modelId="{DB460A8C-EB33-41C0-AD15-3D3833950866}">
      <dsp:nvSpPr>
        <dsp:cNvPr id="0" name=""/>
        <dsp:cNvSpPr/>
      </dsp:nvSpPr>
      <dsp:spPr>
        <a:xfrm>
          <a:off x="1425755" y="416272"/>
          <a:ext cx="1418083" cy="567233"/>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Constatation de la charge</a:t>
          </a:r>
          <a:endParaRPr lang="fr-FR" sz="1000" b="1" kern="1200" dirty="0">
            <a:solidFill>
              <a:srgbClr val="000000"/>
            </a:solidFill>
          </a:endParaRPr>
        </a:p>
      </dsp:txBody>
      <dsp:txXfrm>
        <a:off x="1709372" y="416272"/>
        <a:ext cx="850850" cy="567233"/>
      </dsp:txXfrm>
    </dsp:sp>
    <dsp:sp modelId="{5D7FE7A8-45F8-4FE0-AE3D-2AD574905007}">
      <dsp:nvSpPr>
        <dsp:cNvPr id="0" name=""/>
        <dsp:cNvSpPr/>
      </dsp:nvSpPr>
      <dsp:spPr>
        <a:xfrm>
          <a:off x="2702031" y="416272"/>
          <a:ext cx="1418083" cy="567233"/>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Service fait</a:t>
          </a:r>
          <a:endParaRPr lang="fr-FR" sz="1000" b="1" kern="1200" dirty="0">
            <a:solidFill>
              <a:srgbClr val="000000"/>
            </a:solidFill>
          </a:endParaRPr>
        </a:p>
      </dsp:txBody>
      <dsp:txXfrm>
        <a:off x="2985648" y="416272"/>
        <a:ext cx="850850" cy="567233"/>
      </dsp:txXfrm>
    </dsp:sp>
    <dsp:sp modelId="{2B4F7B3E-9BED-432A-8750-74151494B09B}">
      <dsp:nvSpPr>
        <dsp:cNvPr id="0" name=""/>
        <dsp:cNvSpPr/>
      </dsp:nvSpPr>
      <dsp:spPr>
        <a:xfrm>
          <a:off x="3900317" y="416272"/>
          <a:ext cx="1418083" cy="567233"/>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Liquidation de la facture</a:t>
          </a:r>
          <a:endParaRPr lang="fr-FR" sz="1000" b="1" kern="1200" dirty="0">
            <a:solidFill>
              <a:srgbClr val="000000"/>
            </a:solidFill>
          </a:endParaRPr>
        </a:p>
      </dsp:txBody>
      <dsp:txXfrm>
        <a:off x="4183934" y="416272"/>
        <a:ext cx="850850" cy="567233"/>
      </dsp:txXfrm>
    </dsp:sp>
    <dsp:sp modelId="{D6C13AFA-4C4B-4B7D-9B94-D0BEDC56DCCF}">
      <dsp:nvSpPr>
        <dsp:cNvPr id="0" name=""/>
        <dsp:cNvSpPr/>
      </dsp:nvSpPr>
      <dsp:spPr>
        <a:xfrm>
          <a:off x="5175420" y="400911"/>
          <a:ext cx="1418083" cy="567233"/>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fr-FR" sz="900" b="1" kern="1200" dirty="0" smtClean="0">
              <a:solidFill>
                <a:srgbClr val="000000"/>
              </a:solidFill>
            </a:rPr>
            <a:t>Prise en charge de la facture</a:t>
          </a:r>
          <a:endParaRPr lang="fr-FR" sz="900" b="1" kern="1200" dirty="0">
            <a:solidFill>
              <a:srgbClr val="000000"/>
            </a:solidFill>
          </a:endParaRPr>
        </a:p>
      </dsp:txBody>
      <dsp:txXfrm>
        <a:off x="5459037" y="400911"/>
        <a:ext cx="850850" cy="567233"/>
      </dsp:txXfrm>
    </dsp:sp>
    <dsp:sp modelId="{7910EDB0-502E-4183-BEA9-D9D74ED0D098}">
      <dsp:nvSpPr>
        <dsp:cNvPr id="0" name=""/>
        <dsp:cNvSpPr/>
      </dsp:nvSpPr>
      <dsp:spPr>
        <a:xfrm>
          <a:off x="6451143" y="385550"/>
          <a:ext cx="1418083" cy="567233"/>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Délai global de paiement</a:t>
          </a:r>
          <a:endParaRPr lang="fr-FR" sz="1000" b="1" kern="1200" dirty="0">
            <a:solidFill>
              <a:srgbClr val="000000"/>
            </a:solidFill>
          </a:endParaRPr>
        </a:p>
      </dsp:txBody>
      <dsp:txXfrm>
        <a:off x="6734760" y="385550"/>
        <a:ext cx="850850" cy="567233"/>
      </dsp:txXfrm>
    </dsp:sp>
    <dsp:sp modelId="{1EC980E9-D383-485D-B2FC-ECE02B31986C}">
      <dsp:nvSpPr>
        <dsp:cNvPr id="0" name=""/>
        <dsp:cNvSpPr/>
      </dsp:nvSpPr>
      <dsp:spPr>
        <a:xfrm>
          <a:off x="7657653" y="385550"/>
          <a:ext cx="1418083" cy="567233"/>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000000"/>
              </a:solidFill>
            </a:rPr>
            <a:t>Décaissement</a:t>
          </a:r>
          <a:endParaRPr lang="fr-FR" sz="1000" b="1" kern="1200" dirty="0">
            <a:solidFill>
              <a:srgbClr val="000000"/>
            </a:solidFill>
          </a:endParaRPr>
        </a:p>
      </dsp:txBody>
      <dsp:txXfrm>
        <a:off x="7941270" y="385550"/>
        <a:ext cx="850850" cy="56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6CD5A-F3B0-493A-BC2C-485D423E3CDA}">
      <dsp:nvSpPr>
        <dsp:cNvPr id="0" name=""/>
        <dsp:cNvSpPr/>
      </dsp:nvSpPr>
      <dsp:spPr>
        <a:xfrm>
          <a:off x="0" y="0"/>
          <a:ext cx="8496858" cy="2503170"/>
        </a:xfrm>
        <a:prstGeom prst="rightArrow">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78CD8C4-4EBB-419D-9840-AD9BFCFB97A7}">
      <dsp:nvSpPr>
        <dsp:cNvPr id="0" name=""/>
        <dsp:cNvSpPr/>
      </dsp:nvSpPr>
      <dsp:spPr>
        <a:xfrm>
          <a:off x="0" y="750950"/>
          <a:ext cx="1358762" cy="1001268"/>
        </a:xfrm>
        <a:prstGeom prst="roundRect">
          <a:avLst/>
        </a:prstGeom>
        <a:solidFill>
          <a:srgbClr val="4F81BD"/>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solidFill>
                <a:sysClr val="window" lastClr="FFFFFF"/>
              </a:solidFill>
              <a:latin typeface="Calibri"/>
              <a:ea typeface="+mn-ea"/>
              <a:cs typeface="+mn-cs"/>
            </a:rPr>
            <a:t>Expression du besoin</a:t>
          </a:r>
          <a:endParaRPr lang="fr-FR" sz="1600" kern="1200" dirty="0">
            <a:solidFill>
              <a:sysClr val="window" lastClr="FFFFFF"/>
            </a:solidFill>
            <a:latin typeface="Calibri"/>
            <a:ea typeface="+mn-ea"/>
            <a:cs typeface="+mn-cs"/>
          </a:endParaRPr>
        </a:p>
      </dsp:txBody>
      <dsp:txXfrm>
        <a:off x="48878" y="799828"/>
        <a:ext cx="1261006" cy="903512"/>
      </dsp:txXfrm>
    </dsp:sp>
    <dsp:sp modelId="{AB8101A9-21D1-4358-A58A-5F84E09B7E31}">
      <dsp:nvSpPr>
        <dsp:cNvPr id="0" name=""/>
        <dsp:cNvSpPr/>
      </dsp:nvSpPr>
      <dsp:spPr>
        <a:xfrm>
          <a:off x="1429034" y="750950"/>
          <a:ext cx="1358762" cy="100126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solidFill>
                <a:sysClr val="window" lastClr="FFFFFF"/>
              </a:solidFill>
              <a:latin typeface="Calibri"/>
              <a:ea typeface="+mn-ea"/>
              <a:cs typeface="+mn-cs"/>
            </a:rPr>
            <a:t>Mise en concurrence</a:t>
          </a:r>
          <a:endParaRPr lang="fr-FR" sz="1600" kern="1200" dirty="0">
            <a:solidFill>
              <a:sysClr val="window" lastClr="FFFFFF"/>
            </a:solidFill>
            <a:latin typeface="Calibri"/>
            <a:ea typeface="+mn-ea"/>
            <a:cs typeface="+mn-cs"/>
          </a:endParaRPr>
        </a:p>
      </dsp:txBody>
      <dsp:txXfrm>
        <a:off x="1477912" y="799828"/>
        <a:ext cx="1261006" cy="903512"/>
      </dsp:txXfrm>
    </dsp:sp>
    <dsp:sp modelId="{C897F4B4-6843-46AE-8235-5C77B6CECF3D}">
      <dsp:nvSpPr>
        <dsp:cNvPr id="0" name=""/>
        <dsp:cNvSpPr/>
      </dsp:nvSpPr>
      <dsp:spPr>
        <a:xfrm>
          <a:off x="2855735" y="750950"/>
          <a:ext cx="1358762" cy="100126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solidFill>
                <a:sysClr val="window" lastClr="FFFFFF"/>
              </a:solidFill>
              <a:latin typeface="Calibri"/>
              <a:ea typeface="+mn-ea"/>
              <a:cs typeface="+mn-cs"/>
            </a:rPr>
            <a:t>Commande</a:t>
          </a:r>
          <a:endParaRPr lang="fr-FR" sz="1600" kern="1200" dirty="0">
            <a:solidFill>
              <a:sysClr val="window" lastClr="FFFFFF"/>
            </a:solidFill>
            <a:latin typeface="Calibri"/>
            <a:ea typeface="+mn-ea"/>
            <a:cs typeface="+mn-cs"/>
          </a:endParaRPr>
        </a:p>
      </dsp:txBody>
      <dsp:txXfrm>
        <a:off x="2904613" y="799828"/>
        <a:ext cx="1261006" cy="903512"/>
      </dsp:txXfrm>
    </dsp:sp>
    <dsp:sp modelId="{925ED415-66D5-4836-B814-DE00B5A6276B}">
      <dsp:nvSpPr>
        <dsp:cNvPr id="0" name=""/>
        <dsp:cNvSpPr/>
      </dsp:nvSpPr>
      <dsp:spPr>
        <a:xfrm>
          <a:off x="4314433" y="750950"/>
          <a:ext cx="1358762" cy="100126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solidFill>
                <a:sysClr val="window" lastClr="FFFFFF"/>
              </a:solidFill>
              <a:latin typeface="Calibri"/>
              <a:ea typeface="+mn-ea"/>
              <a:cs typeface="+mn-cs"/>
            </a:rPr>
            <a:t>Service fait</a:t>
          </a:r>
          <a:endParaRPr lang="fr-FR" sz="1600" kern="1200" dirty="0">
            <a:solidFill>
              <a:sysClr val="window" lastClr="FFFFFF"/>
            </a:solidFill>
            <a:latin typeface="Calibri"/>
            <a:ea typeface="+mn-ea"/>
            <a:cs typeface="+mn-cs"/>
          </a:endParaRPr>
        </a:p>
      </dsp:txBody>
      <dsp:txXfrm>
        <a:off x="4363311" y="799828"/>
        <a:ext cx="1261006" cy="903512"/>
      </dsp:txXfrm>
    </dsp:sp>
    <dsp:sp modelId="{A8E77E2B-6CFA-4AB1-A474-4DDE86F16F1A}">
      <dsp:nvSpPr>
        <dsp:cNvPr id="0" name=""/>
        <dsp:cNvSpPr/>
      </dsp:nvSpPr>
      <dsp:spPr>
        <a:xfrm>
          <a:off x="5709137" y="750950"/>
          <a:ext cx="1358762" cy="100126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solidFill>
                <a:sysClr val="window" lastClr="FFFFFF"/>
              </a:solidFill>
              <a:latin typeface="Calibri"/>
              <a:ea typeface="+mn-ea"/>
              <a:cs typeface="+mn-cs"/>
            </a:rPr>
            <a:t>Enregistrement de la facture</a:t>
          </a:r>
        </a:p>
      </dsp:txBody>
      <dsp:txXfrm>
        <a:off x="5758015" y="799828"/>
        <a:ext cx="1261006" cy="903512"/>
      </dsp:txXfrm>
    </dsp:sp>
    <dsp:sp modelId="{A98EAE68-ED6F-4054-B57F-6F670603244E}">
      <dsp:nvSpPr>
        <dsp:cNvPr id="0" name=""/>
        <dsp:cNvSpPr/>
      </dsp:nvSpPr>
      <dsp:spPr>
        <a:xfrm>
          <a:off x="7135838" y="750950"/>
          <a:ext cx="1358762" cy="100126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solidFill>
                <a:sysClr val="window" lastClr="FFFFFF"/>
              </a:solidFill>
              <a:latin typeface="Calibri"/>
              <a:ea typeface="+mn-ea"/>
              <a:cs typeface="+mn-cs"/>
            </a:rPr>
            <a:t>Visa/CHD</a:t>
          </a:r>
        </a:p>
        <a:p>
          <a:pPr lvl="0" algn="ctr" defTabSz="622300">
            <a:lnSpc>
              <a:spcPct val="90000"/>
            </a:lnSpc>
            <a:spcBef>
              <a:spcPct val="0"/>
            </a:spcBef>
            <a:spcAft>
              <a:spcPct val="35000"/>
            </a:spcAft>
          </a:pPr>
          <a:r>
            <a:rPr lang="fr-FR" sz="1400" kern="1200" dirty="0" smtClean="0">
              <a:solidFill>
                <a:sysClr val="window" lastClr="FFFFFF"/>
              </a:solidFill>
              <a:latin typeface="Calibri"/>
              <a:ea typeface="+mn-ea"/>
              <a:cs typeface="+mn-cs"/>
            </a:rPr>
            <a:t>Paiement</a:t>
          </a:r>
          <a:endParaRPr lang="fr-FR" sz="1400" kern="1200" dirty="0">
            <a:solidFill>
              <a:sysClr val="window" lastClr="FFFFFF"/>
            </a:solidFill>
            <a:latin typeface="Calibri"/>
            <a:ea typeface="+mn-ea"/>
            <a:cs typeface="+mn-cs"/>
          </a:endParaRPr>
        </a:p>
      </dsp:txBody>
      <dsp:txXfrm>
        <a:off x="7184716" y="799828"/>
        <a:ext cx="1261006" cy="903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6CD5A-F3B0-493A-BC2C-485D423E3CDA}">
      <dsp:nvSpPr>
        <dsp:cNvPr id="0" name=""/>
        <dsp:cNvSpPr/>
      </dsp:nvSpPr>
      <dsp:spPr>
        <a:xfrm>
          <a:off x="76" y="288749"/>
          <a:ext cx="8496867" cy="28798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CD8C4-4EBB-419D-9840-AD9BFCFB97A7}">
      <dsp:nvSpPr>
        <dsp:cNvPr id="0" name=""/>
        <dsp:cNvSpPr/>
      </dsp:nvSpPr>
      <dsp:spPr>
        <a:xfrm>
          <a:off x="2678" y="1440126"/>
          <a:ext cx="960759" cy="11519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Expression du besoin</a:t>
          </a:r>
          <a:endParaRPr lang="fr-FR" sz="1200" b="1" kern="1200" dirty="0"/>
        </a:p>
      </dsp:txBody>
      <dsp:txXfrm>
        <a:off x="49578" y="1487026"/>
        <a:ext cx="866959" cy="1058197"/>
      </dsp:txXfrm>
    </dsp:sp>
    <dsp:sp modelId="{AB8101A9-21D1-4358-A58A-5F84E09B7E31}">
      <dsp:nvSpPr>
        <dsp:cNvPr id="0" name=""/>
        <dsp:cNvSpPr/>
      </dsp:nvSpPr>
      <dsp:spPr>
        <a:xfrm>
          <a:off x="1078510" y="1440126"/>
          <a:ext cx="960759" cy="11519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lvl="0" algn="ctr" defTabSz="533400">
            <a:lnSpc>
              <a:spcPct val="90000"/>
            </a:lnSpc>
            <a:spcBef>
              <a:spcPct val="0"/>
            </a:spcBef>
            <a:spcAft>
              <a:spcPct val="35000"/>
            </a:spcAft>
          </a:pPr>
          <a:r>
            <a:rPr lang="fr-FR" sz="1200" b="1" kern="1200" dirty="0" smtClean="0"/>
            <a:t>Mise en concurrence</a:t>
          </a:r>
          <a:endParaRPr lang="fr-FR" sz="1200" b="1" kern="1200" dirty="0"/>
        </a:p>
      </dsp:txBody>
      <dsp:txXfrm>
        <a:off x="1125410" y="1487026"/>
        <a:ext cx="866959" cy="1058197"/>
      </dsp:txXfrm>
    </dsp:sp>
    <dsp:sp modelId="{C897F4B4-6843-46AE-8235-5C77B6CECF3D}">
      <dsp:nvSpPr>
        <dsp:cNvPr id="0" name=""/>
        <dsp:cNvSpPr/>
      </dsp:nvSpPr>
      <dsp:spPr>
        <a:xfrm>
          <a:off x="2154343" y="1402634"/>
          <a:ext cx="960759" cy="12269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Commande</a:t>
          </a:r>
          <a:endParaRPr lang="fr-FR" sz="1200" b="1" kern="1200" dirty="0"/>
        </a:p>
      </dsp:txBody>
      <dsp:txXfrm>
        <a:off x="2201243" y="1449534"/>
        <a:ext cx="866959" cy="1133181"/>
      </dsp:txXfrm>
    </dsp:sp>
    <dsp:sp modelId="{925ED415-66D5-4836-B814-DE00B5A6276B}">
      <dsp:nvSpPr>
        <dsp:cNvPr id="0" name=""/>
        <dsp:cNvSpPr/>
      </dsp:nvSpPr>
      <dsp:spPr>
        <a:xfrm>
          <a:off x="3230176" y="1440126"/>
          <a:ext cx="960759" cy="11519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Service fait</a:t>
          </a:r>
          <a:endParaRPr lang="fr-FR" sz="1200" b="1" kern="1200" dirty="0"/>
        </a:p>
      </dsp:txBody>
      <dsp:txXfrm>
        <a:off x="3277076" y="1487026"/>
        <a:ext cx="866959" cy="1058197"/>
      </dsp:txXfrm>
    </dsp:sp>
    <dsp:sp modelId="{A8E77E2B-6CFA-4AB1-A474-4DDE86F16F1A}">
      <dsp:nvSpPr>
        <dsp:cNvPr id="0" name=""/>
        <dsp:cNvSpPr/>
      </dsp:nvSpPr>
      <dsp:spPr>
        <a:xfrm>
          <a:off x="4306008" y="1440126"/>
          <a:ext cx="960759" cy="11519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Saisie facture</a:t>
          </a:r>
          <a:endParaRPr lang="fr-FR" sz="1200" b="1" kern="1200" dirty="0"/>
        </a:p>
      </dsp:txBody>
      <dsp:txXfrm>
        <a:off x="4352908" y="1487026"/>
        <a:ext cx="866959" cy="1058197"/>
      </dsp:txXfrm>
    </dsp:sp>
    <dsp:sp modelId="{024D2536-C450-4478-A6F2-5E6B20113721}">
      <dsp:nvSpPr>
        <dsp:cNvPr id="0" name=""/>
        <dsp:cNvSpPr/>
      </dsp:nvSpPr>
      <dsp:spPr>
        <a:xfrm>
          <a:off x="5381841" y="1440126"/>
          <a:ext cx="960759" cy="11519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Vérification facture et service fait</a:t>
          </a:r>
          <a:endParaRPr lang="fr-FR" sz="1200" b="1" kern="1200" dirty="0"/>
        </a:p>
      </dsp:txBody>
      <dsp:txXfrm>
        <a:off x="5428741" y="1487026"/>
        <a:ext cx="866959" cy="1058197"/>
      </dsp:txXfrm>
    </dsp:sp>
    <dsp:sp modelId="{A815CBD5-14EF-4870-9085-159DB6A52252}">
      <dsp:nvSpPr>
        <dsp:cNvPr id="0" name=""/>
        <dsp:cNvSpPr/>
      </dsp:nvSpPr>
      <dsp:spPr>
        <a:xfrm>
          <a:off x="6457674" y="1440126"/>
          <a:ext cx="960759" cy="11519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Visa pour mise en paiement</a:t>
          </a:r>
          <a:endParaRPr lang="fr-FR" sz="1200" b="1" kern="1200" dirty="0"/>
        </a:p>
      </dsp:txBody>
      <dsp:txXfrm>
        <a:off x="6504574" y="1487026"/>
        <a:ext cx="866959" cy="1058197"/>
      </dsp:txXfrm>
    </dsp:sp>
    <dsp:sp modelId="{A98EAE68-ED6F-4054-B57F-6F670603244E}">
      <dsp:nvSpPr>
        <dsp:cNvPr id="0" name=""/>
        <dsp:cNvSpPr/>
      </dsp:nvSpPr>
      <dsp:spPr>
        <a:xfrm>
          <a:off x="7533506" y="1440126"/>
          <a:ext cx="960759" cy="11519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Paiement</a:t>
          </a:r>
          <a:endParaRPr lang="fr-FR" sz="1200" b="1" kern="1200" dirty="0"/>
        </a:p>
      </dsp:txBody>
      <dsp:txXfrm>
        <a:off x="7580406" y="1487026"/>
        <a:ext cx="866959" cy="10581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82550"/>
            <a:ext cx="6789738" cy="496888"/>
          </a:xfrm>
          <a:prstGeom prst="rect">
            <a:avLst/>
          </a:prstGeom>
          <a:noFill/>
          <a:ln w="9525">
            <a:noFill/>
            <a:miter lim="800000"/>
            <a:headEnd/>
            <a:tailEnd/>
          </a:ln>
          <a:effectLst/>
        </p:spPr>
        <p:txBody>
          <a:bodyPr vert="horz" wrap="square" lIns="91262" tIns="45630" rIns="91262" bIns="45630" numCol="1" anchor="t" anchorCtr="0" compatLnSpc="1">
            <a:prstTxWarp prst="textNoShape">
              <a:avLst/>
            </a:prstTxWarp>
          </a:bodyPr>
          <a:lstStyle>
            <a:lvl1pPr algn="ctr" eaLnBrk="1" hangingPunct="1">
              <a:spcBef>
                <a:spcPct val="20000"/>
              </a:spcBef>
              <a:defRPr sz="1200" b="1">
                <a:latin typeface="Arial" charset="0"/>
              </a:defRPr>
            </a:lvl1pPr>
          </a:lstStyle>
          <a:p>
            <a:pPr>
              <a:defRPr/>
            </a:pPr>
            <a:r>
              <a:rPr lang="fr-FR"/>
              <a:t>La GBCP : enjeux, finalité et impacts</a:t>
            </a:r>
          </a:p>
        </p:txBody>
      </p:sp>
      <p:sp>
        <p:nvSpPr>
          <p:cNvPr id="3077" name="Rectangle 5"/>
          <p:cNvSpPr>
            <a:spLocks noGrp="1" noChangeArrowheads="1"/>
          </p:cNvSpPr>
          <p:nvPr>
            <p:ph type="sldNum" sz="quarter" idx="3"/>
          </p:nvPr>
        </p:nvSpPr>
        <p:spPr bwMode="auto">
          <a:xfrm>
            <a:off x="6411913" y="9432925"/>
            <a:ext cx="377825" cy="496888"/>
          </a:xfrm>
          <a:prstGeom prst="rect">
            <a:avLst/>
          </a:prstGeom>
          <a:noFill/>
          <a:ln w="9525">
            <a:noFill/>
            <a:miter lim="800000"/>
            <a:headEnd/>
            <a:tailEnd/>
          </a:ln>
          <a:effectLst/>
        </p:spPr>
        <p:txBody>
          <a:bodyPr vert="horz" wrap="square" lIns="91262" tIns="45630" rIns="91262" bIns="45630" numCol="1" anchor="b" anchorCtr="0" compatLnSpc="1">
            <a:prstTxWarp prst="textNoShape">
              <a:avLst/>
            </a:prstTxWarp>
          </a:bodyPr>
          <a:lstStyle>
            <a:lvl1pPr algn="r" eaLnBrk="1" hangingPunct="1">
              <a:defRPr sz="1000">
                <a:latin typeface="Arial" charset="0"/>
              </a:defRPr>
            </a:lvl1pPr>
          </a:lstStyle>
          <a:p>
            <a:pPr>
              <a:defRPr/>
            </a:pPr>
            <a:fld id="{80AD76AC-BDD3-4E78-9759-B6C4CBD792B8}" type="slidenum">
              <a:rPr lang="fr-FR"/>
              <a:pPr>
                <a:defRPr/>
              </a:pPr>
              <a:t>‹N°›</a:t>
            </a:fld>
            <a:endParaRPr lang="fr-FR" dirty="0"/>
          </a:p>
        </p:txBody>
      </p:sp>
      <p:pic>
        <p:nvPicPr>
          <p:cNvPr id="11268" name="Picture 19" descr="virg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9585325"/>
            <a:ext cx="225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ZoneTexte 5"/>
          <p:cNvSpPr txBox="1">
            <a:spLocks noChangeArrowheads="1"/>
          </p:cNvSpPr>
          <p:nvPr/>
        </p:nvSpPr>
        <p:spPr bwMode="auto">
          <a:xfrm>
            <a:off x="420688" y="9585325"/>
            <a:ext cx="5995987"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fr-FR" sz="1100" dirty="0" smtClean="0">
                <a:latin typeface="Calibri" panose="020F0502020204030204" pitchFamily="34" charset="0"/>
              </a:rPr>
              <a:t>Amue © 2014</a:t>
            </a:r>
          </a:p>
        </p:txBody>
      </p:sp>
    </p:spTree>
    <p:extLst>
      <p:ext uri="{BB962C8B-B14F-4D97-AF65-F5344CB8AC3E}">
        <p14:creationId xmlns:p14="http://schemas.microsoft.com/office/powerpoint/2010/main" val="1973877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8"/>
          <p:cNvSpPr>
            <a:spLocks noGrp="1" noRot="1" noChangeAspect="1" noChangeArrowheads="1" noTextEdit="1"/>
          </p:cNvSpPr>
          <p:nvPr>
            <p:ph type="sldImg" idx="2"/>
          </p:nvPr>
        </p:nvSpPr>
        <p:spPr bwMode="auto">
          <a:xfrm>
            <a:off x="912813" y="368300"/>
            <a:ext cx="5210175" cy="3908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3902763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57200" algn="l" rtl="0" eaLnBrk="0" fontAlgn="base" hangingPunct="0">
      <a:spcBef>
        <a:spcPct val="30000"/>
      </a:spcBef>
      <a:spcAft>
        <a:spcPct val="0"/>
      </a:spcAft>
      <a:defRPr sz="1100" kern="1200">
        <a:solidFill>
          <a:schemeClr val="tx1"/>
        </a:solidFill>
        <a:latin typeface="Arial" charset="0"/>
        <a:ea typeface="+mn-ea"/>
        <a:cs typeface="+mn-cs"/>
      </a:defRPr>
    </a:lvl2pPr>
    <a:lvl3pPr marL="914400" algn="l" rtl="0" eaLnBrk="0" fontAlgn="base" hangingPunct="0">
      <a:spcBef>
        <a:spcPct val="30000"/>
      </a:spcBef>
      <a:spcAft>
        <a:spcPct val="0"/>
      </a:spcAft>
      <a:defRPr sz="1100" kern="1200">
        <a:solidFill>
          <a:schemeClr val="tx1"/>
        </a:solidFill>
        <a:latin typeface="Arial" charset="0"/>
        <a:ea typeface="+mn-ea"/>
        <a:cs typeface="+mn-cs"/>
      </a:defRPr>
    </a:lvl3pPr>
    <a:lvl4pPr marL="1371600" algn="l" rtl="0" eaLnBrk="0" fontAlgn="base" hangingPunct="0">
      <a:spcBef>
        <a:spcPct val="30000"/>
      </a:spcBef>
      <a:spcAft>
        <a:spcPct val="0"/>
      </a:spcAft>
      <a:defRPr sz="1100" kern="1200">
        <a:solidFill>
          <a:schemeClr val="tx1"/>
        </a:solidFill>
        <a:latin typeface="Arial" charset="0"/>
        <a:ea typeface="+mn-ea"/>
        <a:cs typeface="+mn-cs"/>
      </a:defRPr>
    </a:lvl4pPr>
    <a:lvl5pPr marL="1828800" algn="l"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61988" y="4387850"/>
            <a:ext cx="5681662" cy="5541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849" tIns="45923" rIns="91849" bIns="45923" anchor="ctr"/>
          <a:lstStyle/>
          <a:p>
            <a:pPr algn="ctr" eaLnBrk="1" hangingPunct="1">
              <a:defRPr/>
            </a:pPr>
            <a:endParaRPr lang="fr-FR" dirty="0"/>
          </a:p>
        </p:txBody>
      </p:sp>
    </p:spTree>
    <p:extLst>
      <p:ext uri="{BB962C8B-B14F-4D97-AF65-F5344CB8AC3E}">
        <p14:creationId xmlns:p14="http://schemas.microsoft.com/office/powerpoint/2010/main" val="3423553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fr-FR" altLang="fr-FR"/>
          </a:p>
        </p:txBody>
      </p:sp>
      <p:sp>
        <p:nvSpPr>
          <p:cNvPr id="45060" name="Espace réservé du numéro de diapositive 3"/>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417970-2968-4065-BA29-66FD1846A6C0}" type="slidenum">
              <a:rPr lang="fr-FR" altLang="fr-FR" sz="1200"/>
              <a:pPr/>
              <a:t>25</a:t>
            </a:fld>
            <a:endParaRPr lang="fr-FR" altLang="fr-FR" sz="1200"/>
          </a:p>
        </p:txBody>
      </p:sp>
    </p:spTree>
    <p:extLst>
      <p:ext uri="{BB962C8B-B14F-4D97-AF65-F5344CB8AC3E}">
        <p14:creationId xmlns:p14="http://schemas.microsoft.com/office/powerpoint/2010/main" val="44179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450" y="4705350"/>
            <a:ext cx="5435600" cy="4457700"/>
          </a:xfrm>
          <a:prstGeom prst="rect">
            <a:avLst/>
          </a:prstGeom>
        </p:spPr>
        <p:txBody>
          <a:bodyPr>
            <a:normAutofit fontScale="92500" lnSpcReduction="10000"/>
          </a:bodyPr>
          <a:lstStyle/>
          <a:p>
            <a:endParaRPr lang="fr-FR" dirty="0"/>
          </a:p>
        </p:txBody>
      </p:sp>
    </p:spTree>
    <p:extLst>
      <p:ext uri="{BB962C8B-B14F-4D97-AF65-F5344CB8AC3E}">
        <p14:creationId xmlns:p14="http://schemas.microsoft.com/office/powerpoint/2010/main" val="2981884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450" y="4778375"/>
            <a:ext cx="5430838" cy="3910013"/>
          </a:xfrm>
          <a:prstGeom prst="rect">
            <a:avLst/>
          </a:prstGeom>
        </p:spPr>
        <p:txBody>
          <a:bodyPr/>
          <a:lstStyle/>
          <a:p>
            <a:pPr>
              <a:defRPr/>
            </a:pPr>
            <a:endParaRPr lang="fr-FR" dirty="0"/>
          </a:p>
        </p:txBody>
      </p:sp>
    </p:spTree>
    <p:extLst>
      <p:ext uri="{BB962C8B-B14F-4D97-AF65-F5344CB8AC3E}">
        <p14:creationId xmlns:p14="http://schemas.microsoft.com/office/powerpoint/2010/main" val="3169466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450" y="4705350"/>
            <a:ext cx="5435600" cy="4457700"/>
          </a:xfrm>
          <a:prstGeom prst="rect">
            <a:avLst/>
          </a:prstGeom>
        </p:spPr>
        <p:txBody>
          <a:bodyPr>
            <a:normAutofit/>
          </a:bodyPr>
          <a:lstStyle/>
          <a:p>
            <a:endParaRPr lang="fr-FR" dirty="0"/>
          </a:p>
        </p:txBody>
      </p:sp>
    </p:spTree>
    <p:extLst>
      <p:ext uri="{BB962C8B-B14F-4D97-AF65-F5344CB8AC3E}">
        <p14:creationId xmlns:p14="http://schemas.microsoft.com/office/powerpoint/2010/main" val="339444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bwMode="auto">
          <a:xfrm>
            <a:off x="679450" y="4716463"/>
            <a:ext cx="5432425" cy="4468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marL="455613" indent="-455613" eaLnBrk="1" hangingPunct="1">
              <a:spcBef>
                <a:spcPct val="0"/>
              </a:spcBef>
              <a:tabLst>
                <a:tab pos="1255713" algn="l"/>
              </a:tabLst>
            </a:pPr>
            <a:endParaRPr lang="fr-FR" altLang="fr-FR" smtClean="0">
              <a:latin typeface="Arial" panose="020B0604020202020204" pitchFamily="34" charset="0"/>
            </a:endParaRPr>
          </a:p>
        </p:txBody>
      </p:sp>
    </p:spTree>
    <p:extLst>
      <p:ext uri="{BB962C8B-B14F-4D97-AF65-F5344CB8AC3E}">
        <p14:creationId xmlns:p14="http://schemas.microsoft.com/office/powerpoint/2010/main" val="77349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bwMode="auto">
          <a:xfrm>
            <a:off x="679450" y="4716463"/>
            <a:ext cx="5432425" cy="4468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693777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a:xfrm>
            <a:off x="679450" y="4716463"/>
            <a:ext cx="5432425" cy="4468812"/>
          </a:xfrm>
          <a:prstGeom prst="rect">
            <a:avLst/>
          </a:prstGeom>
        </p:spPr>
        <p:txBody>
          <a:bodyPr>
            <a:normAutofit/>
          </a:bodyPr>
          <a:lstStyle/>
          <a:p>
            <a:pPr marL="0" lvl="1">
              <a:defRPr/>
            </a:pPr>
            <a:endParaRPr lang="fr-FR" dirty="0"/>
          </a:p>
        </p:txBody>
      </p:sp>
    </p:spTree>
    <p:extLst>
      <p:ext uri="{BB962C8B-B14F-4D97-AF65-F5344CB8AC3E}">
        <p14:creationId xmlns:p14="http://schemas.microsoft.com/office/powerpoint/2010/main" val="3996962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bwMode="auto">
          <a:xfrm>
            <a:off x="679450" y="4716463"/>
            <a:ext cx="5432425" cy="446881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defRPr/>
            </a:pPr>
            <a:endParaRPr lang="fr-FR" dirty="0"/>
          </a:p>
        </p:txBody>
      </p:sp>
    </p:spTree>
    <p:extLst>
      <p:ext uri="{BB962C8B-B14F-4D97-AF65-F5344CB8AC3E}">
        <p14:creationId xmlns:p14="http://schemas.microsoft.com/office/powerpoint/2010/main" val="3789503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bwMode="auto">
          <a:xfrm>
            <a:off x="679450" y="4716463"/>
            <a:ext cx="5432425" cy="4468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3198287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bwMode="auto">
          <a:xfrm>
            <a:off x="679450" y="4716463"/>
            <a:ext cx="5432425" cy="4468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marL="455613" indent="-455613" eaLnBrk="1" hangingPunct="1">
              <a:spcBef>
                <a:spcPct val="0"/>
              </a:spcBef>
              <a:tabLst>
                <a:tab pos="1255713" algn="l"/>
              </a:tabLst>
            </a:pPr>
            <a:endParaRPr lang="fr-FR" altLang="fr-FR" smtClean="0">
              <a:latin typeface="Arial" panose="020B0604020202020204" pitchFamily="34" charset="0"/>
            </a:endParaRPr>
          </a:p>
        </p:txBody>
      </p:sp>
    </p:spTree>
    <p:extLst>
      <p:ext uri="{BB962C8B-B14F-4D97-AF65-F5344CB8AC3E}">
        <p14:creationId xmlns:p14="http://schemas.microsoft.com/office/powerpoint/2010/main" val="337378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bwMode="auto">
          <a:xfrm>
            <a:off x="679450" y="4716463"/>
            <a:ext cx="5432425" cy="4468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marL="455613" indent="-455613" eaLnBrk="1" hangingPunct="1">
              <a:spcBef>
                <a:spcPct val="0"/>
              </a:spcBef>
              <a:tabLst>
                <a:tab pos="1255713" algn="l"/>
              </a:tabLst>
            </a:pPr>
            <a:endParaRPr lang="fr-FR" altLang="fr-FR" smtClean="0">
              <a:latin typeface="Arial" panose="020B0604020202020204" pitchFamily="34" charset="0"/>
            </a:endParaRPr>
          </a:p>
        </p:txBody>
      </p:sp>
    </p:spTree>
    <p:extLst>
      <p:ext uri="{BB962C8B-B14F-4D97-AF65-F5344CB8AC3E}">
        <p14:creationId xmlns:p14="http://schemas.microsoft.com/office/powerpoint/2010/main" val="3580895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bwMode="auto">
          <a:xfrm>
            <a:off x="679450" y="4716463"/>
            <a:ext cx="5432425" cy="4468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1923299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a:xfrm>
            <a:off x="679450" y="4716463"/>
            <a:ext cx="5432425" cy="4468812"/>
          </a:xfrm>
          <a:prstGeom prst="rect">
            <a:avLst/>
          </a:prstGeom>
        </p:spPr>
        <p:txBody>
          <a:bodyPr>
            <a:normAutofit/>
          </a:bodyPr>
          <a:lstStyle/>
          <a:p>
            <a:pPr lvl="1" eaLnBrk="1" hangingPunct="1"/>
            <a:endParaRPr lang="fr-FR" dirty="0"/>
          </a:p>
        </p:txBody>
      </p:sp>
    </p:spTree>
    <p:extLst>
      <p:ext uri="{BB962C8B-B14F-4D97-AF65-F5344CB8AC3E}">
        <p14:creationId xmlns:p14="http://schemas.microsoft.com/office/powerpoint/2010/main" val="1160246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bwMode="auto">
          <a:xfrm>
            <a:off x="681038" y="4778375"/>
            <a:ext cx="5437187" cy="3910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67588" name="Espace réservé du numéro de diapositive 3"/>
          <p:cNvSpPr>
            <a:spLocks noGrp="1"/>
          </p:cNvSpPr>
          <p:nvPr>
            <p:ph type="sldNum" sz="quarter" idx="4294967295"/>
          </p:nvPr>
        </p:nvSpPr>
        <p:spPr bwMode="auto">
          <a:xfrm>
            <a:off x="3851275" y="9431338"/>
            <a:ext cx="2946400" cy="498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E90AC5-AF5A-48C8-93C9-5F05892F8906}" type="slidenum">
              <a:rPr lang="fr-FR" altLang="fr-FR"/>
              <a:pPr/>
              <a:t>41</a:t>
            </a:fld>
            <a:endParaRPr lang="fr-FR" altLang="fr-FR"/>
          </a:p>
        </p:txBody>
      </p:sp>
    </p:spTree>
    <p:extLst>
      <p:ext uri="{BB962C8B-B14F-4D97-AF65-F5344CB8AC3E}">
        <p14:creationId xmlns:p14="http://schemas.microsoft.com/office/powerpoint/2010/main" val="1586312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bwMode="auto">
          <a:xfrm>
            <a:off x="679450" y="4778375"/>
            <a:ext cx="5432425" cy="3910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66978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bwMode="auto">
          <a:xfrm>
            <a:off x="679450" y="4716463"/>
            <a:ext cx="5432425" cy="4468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marL="455613" indent="-455613" eaLnBrk="1" hangingPunct="1">
              <a:spcBef>
                <a:spcPct val="0"/>
              </a:spcBef>
              <a:tabLst>
                <a:tab pos="1255713" algn="l"/>
              </a:tabLst>
            </a:pPr>
            <a:endParaRPr lang="fr-FR" altLang="fr-FR" smtClean="0">
              <a:latin typeface="Arial" panose="020B0604020202020204" pitchFamily="34" charset="0"/>
            </a:endParaRPr>
          </a:p>
        </p:txBody>
      </p:sp>
    </p:spTree>
    <p:extLst>
      <p:ext uri="{BB962C8B-B14F-4D97-AF65-F5344CB8AC3E}">
        <p14:creationId xmlns:p14="http://schemas.microsoft.com/office/powerpoint/2010/main" val="213415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0"/>
            <a:ext cx="5486400" cy="4114800"/>
          </a:xfrm>
          <a:prstGeom prst="rect">
            <a:avLst/>
          </a:prstGeom>
        </p:spPr>
        <p:txBody>
          <a:bodyPr>
            <a:normAutofit/>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5346AE04-764F-423F-9BBC-39E17BE37667}" type="slidenum">
              <a:rPr lang="fr-FR" smtClean="0"/>
              <a:pPr/>
              <a:t>10</a:t>
            </a:fld>
            <a:endParaRPr lang="fr-FR"/>
          </a:p>
        </p:txBody>
      </p:sp>
    </p:spTree>
    <p:extLst>
      <p:ext uri="{BB962C8B-B14F-4D97-AF65-F5344CB8AC3E}">
        <p14:creationId xmlns:p14="http://schemas.microsoft.com/office/powerpoint/2010/main" val="94307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bwMode="auto">
          <a:xfrm>
            <a:off x="679450" y="4778375"/>
            <a:ext cx="5430838" cy="3910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42901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bwMode="auto">
          <a:xfrm>
            <a:off x="679450" y="4716463"/>
            <a:ext cx="5432425" cy="4468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marL="455613" indent="-455613" eaLnBrk="1" hangingPunct="1">
              <a:spcBef>
                <a:spcPct val="0"/>
              </a:spcBef>
              <a:tabLst>
                <a:tab pos="1255713" algn="l"/>
              </a:tabLst>
            </a:pPr>
            <a:endParaRPr lang="fr-FR" altLang="fr-FR" smtClean="0">
              <a:latin typeface="Arial" panose="020B0604020202020204" pitchFamily="34" charset="0"/>
            </a:endParaRPr>
          </a:p>
        </p:txBody>
      </p:sp>
    </p:spTree>
    <p:extLst>
      <p:ext uri="{BB962C8B-B14F-4D97-AF65-F5344CB8AC3E}">
        <p14:creationId xmlns:p14="http://schemas.microsoft.com/office/powerpoint/2010/main" val="314572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bwMode="auto">
          <a:xfrm>
            <a:off x="896938" y="4749800"/>
            <a:ext cx="5005387" cy="4429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fr-FR" altLang="fr-FR"/>
          </a:p>
        </p:txBody>
      </p:sp>
      <p:sp>
        <p:nvSpPr>
          <p:cNvPr id="38916" name="Espace réservé du numéro de diapositive 3"/>
          <p:cNvSpPr>
            <a:spLocks noGrp="1"/>
          </p:cNvSpPr>
          <p:nvPr>
            <p:ph type="sldNum" sz="quarter" idx="4294967295"/>
          </p:nvPr>
        </p:nvSpPr>
        <p:spPr bwMode="auto">
          <a:xfrm>
            <a:off x="3886200" y="9420225"/>
            <a:ext cx="2913063" cy="48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ED945A-DB68-432A-8A1A-AAC14C41C24B}" type="slidenum">
              <a:rPr lang="fr-FR" altLang="fr-FR" sz="1200"/>
              <a:pPr/>
              <a:t>22</a:t>
            </a:fld>
            <a:endParaRPr lang="fr-FR" altLang="fr-FR" sz="1200"/>
          </a:p>
        </p:txBody>
      </p:sp>
    </p:spTree>
    <p:extLst>
      <p:ext uri="{BB962C8B-B14F-4D97-AF65-F5344CB8AC3E}">
        <p14:creationId xmlns:p14="http://schemas.microsoft.com/office/powerpoint/2010/main" val="1743929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40964" name="Espace réservé du numéro de diapositive 3"/>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8CB483-CC5D-4C2A-918F-480CF7992B5E}" type="slidenum">
              <a:rPr lang="fr-FR" altLang="fr-FR"/>
              <a:pPr/>
              <a:t>23</a:t>
            </a:fld>
            <a:endParaRPr lang="fr-FR" altLang="fr-FR"/>
          </a:p>
        </p:txBody>
      </p:sp>
    </p:spTree>
    <p:extLst>
      <p:ext uri="{BB962C8B-B14F-4D97-AF65-F5344CB8AC3E}">
        <p14:creationId xmlns:p14="http://schemas.microsoft.com/office/powerpoint/2010/main" val="53172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43012" name="Espace réservé du numéro de diapositive 3"/>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711D561-46BE-4A9B-A161-AC1CB9D80FC9}" type="slidenum">
              <a:rPr lang="fr-FR" altLang="fr-FR"/>
              <a:pPr/>
              <a:t>24</a:t>
            </a:fld>
            <a:endParaRPr lang="fr-FR" altLang="fr-FR"/>
          </a:p>
        </p:txBody>
      </p:sp>
    </p:spTree>
    <p:extLst>
      <p:ext uri="{BB962C8B-B14F-4D97-AF65-F5344CB8AC3E}">
        <p14:creationId xmlns:p14="http://schemas.microsoft.com/office/powerpoint/2010/main" val="3893408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p:cNvPicPr>
            <a:picLocks noChangeAspect="1"/>
          </p:cNvPicPr>
          <p:nvPr/>
        </p:nvPicPr>
        <p:blipFill>
          <a:blip r:embed="rId2" cstate="print">
            <a:extLst>
              <a:ext uri="{28A0092B-C50C-407E-A947-70E740481C1C}">
                <a14:useLocalDpi xmlns:a14="http://schemas.microsoft.com/office/drawing/2010/main" val="0"/>
              </a:ext>
            </a:extLst>
          </a:blip>
          <a:srcRect t="4201"/>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0" y="2119313"/>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44614" y="1681572"/>
            <a:ext cx="6595872" cy="1289536"/>
          </a:xfrm>
        </p:spPr>
        <p:txBody>
          <a:bodyPr anchor="b">
            <a:normAutofit/>
          </a:bodyPr>
          <a:lstStyle>
            <a:lvl1pPr algn="l">
              <a:defRPr sz="3600" b="0" cap="small" baseline="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740045" y="3086431"/>
            <a:ext cx="6908370" cy="1121359"/>
          </a:xfrm>
        </p:spPr>
        <p:txBody>
          <a:bodyPr>
            <a:normAutofit/>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118505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38" y="481013"/>
            <a:ext cx="358775" cy="360362"/>
          </a:xfrm>
          <a:prstGeom prst="rect">
            <a:avLst/>
          </a:prstGeom>
          <a:noFill/>
          <a:ln w="3175">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1" y="186462"/>
            <a:ext cx="7205743" cy="1121802"/>
          </a:xfrm>
        </p:spPr>
        <p:txBody>
          <a:bodyPr>
            <a:normAutofit/>
          </a:bodyPr>
          <a:lstStyle>
            <a:lvl1pPr>
              <a:defRPr sz="2600" b="0">
                <a:solidFill>
                  <a:schemeClr val="bg1"/>
                </a:solidFill>
                <a:latin typeface="+mn-lt"/>
              </a:defRPr>
            </a:lvl1pPr>
          </a:lstStyle>
          <a:p>
            <a:r>
              <a:rPr lang="fr-FR" smtClean="0"/>
              <a:t>Modifiez le style du titre</a:t>
            </a:r>
            <a:endParaRPr lang="en-US" dirty="0"/>
          </a:p>
        </p:txBody>
      </p:sp>
      <p:sp>
        <p:nvSpPr>
          <p:cNvPr id="3" name="Content Placeholder 2"/>
          <p:cNvSpPr>
            <a:spLocks noGrp="1"/>
          </p:cNvSpPr>
          <p:nvPr>
            <p:ph idx="1"/>
          </p:nvPr>
        </p:nvSpPr>
        <p:spPr>
          <a:xfrm>
            <a:off x="628650" y="1481432"/>
            <a:ext cx="7886700" cy="469553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smtClean="0"/>
            </a:lvl1pPr>
          </a:lstStyle>
          <a:p>
            <a:pPr>
              <a:defRPr/>
            </a:pPr>
            <a:r>
              <a:rPr lang="fr-FR"/>
              <a:t>21/05/2014</a:t>
            </a:r>
          </a:p>
        </p:txBody>
      </p:sp>
      <p:sp>
        <p:nvSpPr>
          <p:cNvPr id="7" name="Footer Placeholder 4"/>
          <p:cNvSpPr>
            <a:spLocks noGrp="1"/>
          </p:cNvSpPr>
          <p:nvPr>
            <p:ph type="ftr" sz="quarter" idx="11"/>
          </p:nvPr>
        </p:nvSpPr>
        <p:spPr>
          <a:xfrm>
            <a:off x="1633538" y="6356350"/>
            <a:ext cx="6262687" cy="365125"/>
          </a:xfrm>
        </p:spPr>
        <p:txBody>
          <a:bodyPr/>
          <a:lstStyle>
            <a:lvl1pPr>
              <a:defRPr/>
            </a:lvl1pPr>
          </a:lstStyle>
          <a:p>
            <a:pPr>
              <a:defRPr/>
            </a:pPr>
            <a:r>
              <a:rPr lang="fr-FR"/>
              <a:t>© amue 2014</a:t>
            </a:r>
          </a:p>
        </p:txBody>
      </p:sp>
      <p:sp>
        <p:nvSpPr>
          <p:cNvPr id="8" name="Slide Number Placeholder 5"/>
          <p:cNvSpPr>
            <a:spLocks noGrp="1"/>
          </p:cNvSpPr>
          <p:nvPr>
            <p:ph type="sldNum" sz="quarter" idx="12"/>
          </p:nvPr>
        </p:nvSpPr>
        <p:spPr>
          <a:xfrm>
            <a:off x="8004175" y="6356350"/>
            <a:ext cx="495300" cy="365125"/>
          </a:xfrm>
        </p:spPr>
        <p:txBody>
          <a:bodyPr/>
          <a:lstStyle>
            <a:lvl1pPr>
              <a:defRPr/>
            </a:lvl1pPr>
          </a:lstStyle>
          <a:p>
            <a:pPr>
              <a:defRPr/>
            </a:pPr>
            <a:fld id="{D6A51C84-91B4-4A07-85DB-70B3E297CFCC}" type="slidenum">
              <a:rPr lang="fr-FR"/>
              <a:pPr>
                <a:defRPr/>
              </a:pPr>
              <a:t>‹N°›</a:t>
            </a:fld>
            <a:endParaRPr lang="fr-FR" dirty="0"/>
          </a:p>
        </p:txBody>
      </p:sp>
    </p:spTree>
    <p:extLst>
      <p:ext uri="{BB962C8B-B14F-4D97-AF65-F5344CB8AC3E}">
        <p14:creationId xmlns:p14="http://schemas.microsoft.com/office/powerpoint/2010/main" val="175529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78113"/>
            <a:ext cx="9144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8" y="3241675"/>
            <a:ext cx="360362" cy="360363"/>
          </a:xfrm>
          <a:prstGeom prst="rect">
            <a:avLst/>
          </a:prstGeom>
          <a:noFill/>
          <a:ln w="3175">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3888" y="2677784"/>
            <a:ext cx="7886700" cy="1486928"/>
          </a:xfrm>
        </p:spPr>
        <p:txBody>
          <a:bodyPr>
            <a:normAutofit/>
          </a:bodyPr>
          <a:lstStyle>
            <a:lvl1pPr>
              <a:defRPr sz="2800">
                <a:solidFill>
                  <a:schemeClr val="bg1"/>
                </a:solidFill>
                <a:latin typeface="+mn-lt"/>
              </a:defRPr>
            </a:lvl1pPr>
          </a:lstStyle>
          <a:p>
            <a:r>
              <a:rPr lang="fr-FR" smtClean="0"/>
              <a:t>Modifiez le style du titre</a:t>
            </a:r>
            <a:endParaRPr lang="en-US" dirty="0"/>
          </a:p>
        </p:txBody>
      </p:sp>
      <p:sp>
        <p:nvSpPr>
          <p:cNvPr id="3" name="Text Placeholder 2"/>
          <p:cNvSpPr>
            <a:spLocks noGrp="1"/>
          </p:cNvSpPr>
          <p:nvPr>
            <p:ph type="body" idx="1"/>
          </p:nvPr>
        </p:nvSpPr>
        <p:spPr>
          <a:xfrm>
            <a:off x="623888" y="4270550"/>
            <a:ext cx="7886700" cy="1819102"/>
          </a:xfrm>
        </p:spPr>
        <p:txBody>
          <a:bodyPr>
            <a:normAutofit/>
          </a:bodyPr>
          <a:lstStyle>
            <a:lvl1pPr marL="0" indent="0">
              <a:buNone/>
              <a:defRPr sz="1800">
                <a:solidFill>
                  <a:srgbClr val="715E6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6" name="Date Placeholder 3"/>
          <p:cNvSpPr>
            <a:spLocks noGrp="1"/>
          </p:cNvSpPr>
          <p:nvPr>
            <p:ph type="dt" sz="half" idx="10"/>
          </p:nvPr>
        </p:nvSpPr>
        <p:spPr/>
        <p:txBody>
          <a:bodyPr/>
          <a:lstStyle>
            <a:lvl1pPr>
              <a:defRPr smtClean="0"/>
            </a:lvl1pPr>
          </a:lstStyle>
          <a:p>
            <a:pPr>
              <a:defRPr/>
            </a:pPr>
            <a:r>
              <a:rPr lang="fr-FR"/>
              <a:t>21/05/2014</a:t>
            </a:r>
          </a:p>
        </p:txBody>
      </p:sp>
      <p:sp>
        <p:nvSpPr>
          <p:cNvPr id="7" name="Footer Placeholder 4"/>
          <p:cNvSpPr>
            <a:spLocks noGrp="1"/>
          </p:cNvSpPr>
          <p:nvPr>
            <p:ph type="ftr" sz="quarter" idx="11"/>
          </p:nvPr>
        </p:nvSpPr>
        <p:spPr/>
        <p:txBody>
          <a:bodyPr/>
          <a:lstStyle>
            <a:lvl1pPr>
              <a:defRPr/>
            </a:lvl1pPr>
          </a:lstStyle>
          <a:p>
            <a:pPr>
              <a:defRPr/>
            </a:pPr>
            <a:r>
              <a:rPr lang="fr-FR"/>
              <a:t>© amue 2014</a:t>
            </a:r>
          </a:p>
        </p:txBody>
      </p:sp>
      <p:sp>
        <p:nvSpPr>
          <p:cNvPr id="8" name="Slide Number Placeholder 5"/>
          <p:cNvSpPr>
            <a:spLocks noGrp="1"/>
          </p:cNvSpPr>
          <p:nvPr>
            <p:ph type="sldNum" sz="quarter" idx="12"/>
          </p:nvPr>
        </p:nvSpPr>
        <p:spPr/>
        <p:txBody>
          <a:bodyPr/>
          <a:lstStyle>
            <a:lvl1pPr>
              <a:defRPr/>
            </a:lvl1pPr>
          </a:lstStyle>
          <a:p>
            <a:pPr>
              <a:defRPr/>
            </a:pPr>
            <a:fld id="{03268097-A220-4A0D-91DC-D4ECDC2B77CD}" type="slidenum">
              <a:rPr lang="fr-FR"/>
              <a:pPr>
                <a:defRPr/>
              </a:pPr>
              <a:t>‹N°›</a:t>
            </a:fld>
            <a:endParaRPr lang="fr-FR" dirty="0"/>
          </a:p>
        </p:txBody>
      </p:sp>
    </p:spTree>
    <p:extLst>
      <p:ext uri="{BB962C8B-B14F-4D97-AF65-F5344CB8AC3E}">
        <p14:creationId xmlns:p14="http://schemas.microsoft.com/office/powerpoint/2010/main" val="146176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38" y="466725"/>
            <a:ext cx="358775" cy="360363"/>
          </a:xfrm>
          <a:prstGeom prst="rect">
            <a:avLst/>
          </a:prstGeom>
          <a:noFill/>
          <a:ln w="3175">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49" y="173166"/>
            <a:ext cx="7886700" cy="1121802"/>
          </a:xfrm>
        </p:spPr>
        <p:txBody>
          <a:bodyPr>
            <a:normAutofit/>
          </a:bodyPr>
          <a:lstStyle>
            <a:lvl1pPr>
              <a:defRPr sz="2600" b="0">
                <a:solidFill>
                  <a:schemeClr val="bg1"/>
                </a:solidFill>
                <a:latin typeface="+mn-lt"/>
              </a:defRPr>
            </a:lvl1pPr>
          </a:lstStyle>
          <a:p>
            <a:r>
              <a:rPr lang="fr-FR" smtClean="0"/>
              <a:t>Modifiez le style du titre</a:t>
            </a:r>
            <a:endParaRPr lang="en-US" dirty="0"/>
          </a:p>
        </p:txBody>
      </p:sp>
      <p:sp>
        <p:nvSpPr>
          <p:cNvPr id="3" name="Content Placeholder 2"/>
          <p:cNvSpPr>
            <a:spLocks noGrp="1"/>
          </p:cNvSpPr>
          <p:nvPr>
            <p:ph sz="half" idx="1"/>
          </p:nvPr>
        </p:nvSpPr>
        <p:spPr>
          <a:xfrm>
            <a:off x="628650" y="1565330"/>
            <a:ext cx="3886200" cy="46116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565330"/>
            <a:ext cx="3886200" cy="46116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4"/>
          <p:cNvSpPr>
            <a:spLocks noGrp="1"/>
          </p:cNvSpPr>
          <p:nvPr>
            <p:ph type="dt" sz="half" idx="10"/>
          </p:nvPr>
        </p:nvSpPr>
        <p:spPr/>
        <p:txBody>
          <a:bodyPr/>
          <a:lstStyle>
            <a:lvl1pPr>
              <a:defRPr smtClean="0"/>
            </a:lvl1pPr>
          </a:lstStyle>
          <a:p>
            <a:pPr>
              <a:defRPr/>
            </a:pPr>
            <a:r>
              <a:rPr lang="fr-FR"/>
              <a:t>21/05/2014</a:t>
            </a:r>
          </a:p>
        </p:txBody>
      </p:sp>
      <p:sp>
        <p:nvSpPr>
          <p:cNvPr id="8" name="Footer Placeholder 5"/>
          <p:cNvSpPr>
            <a:spLocks noGrp="1"/>
          </p:cNvSpPr>
          <p:nvPr>
            <p:ph type="ftr" sz="quarter" idx="11"/>
          </p:nvPr>
        </p:nvSpPr>
        <p:spPr/>
        <p:txBody>
          <a:bodyPr/>
          <a:lstStyle>
            <a:lvl1pPr>
              <a:defRPr/>
            </a:lvl1pPr>
          </a:lstStyle>
          <a:p>
            <a:pPr>
              <a:defRPr/>
            </a:pPr>
            <a:r>
              <a:rPr lang="fr-FR"/>
              <a:t>© amue 2014</a:t>
            </a:r>
          </a:p>
        </p:txBody>
      </p:sp>
      <p:sp>
        <p:nvSpPr>
          <p:cNvPr id="9" name="Slide Number Placeholder 6"/>
          <p:cNvSpPr>
            <a:spLocks noGrp="1"/>
          </p:cNvSpPr>
          <p:nvPr>
            <p:ph type="sldNum" sz="quarter" idx="12"/>
          </p:nvPr>
        </p:nvSpPr>
        <p:spPr/>
        <p:txBody>
          <a:bodyPr/>
          <a:lstStyle>
            <a:lvl1pPr>
              <a:defRPr/>
            </a:lvl1pPr>
          </a:lstStyle>
          <a:p>
            <a:pPr>
              <a:defRPr/>
            </a:pPr>
            <a:fld id="{ECCCD212-84C1-4DEA-B1AB-FA52B9D1DAA9}" type="slidenum">
              <a:rPr lang="fr-FR"/>
              <a:pPr>
                <a:defRPr/>
              </a:pPr>
              <a:t>‹N°›</a:t>
            </a:fld>
            <a:endParaRPr lang="fr-FR" dirty="0"/>
          </a:p>
        </p:txBody>
      </p:sp>
    </p:spTree>
    <p:extLst>
      <p:ext uri="{BB962C8B-B14F-4D97-AF65-F5344CB8AC3E}">
        <p14:creationId xmlns:p14="http://schemas.microsoft.com/office/powerpoint/2010/main" val="230992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38" y="433388"/>
            <a:ext cx="360362" cy="360362"/>
          </a:xfrm>
          <a:prstGeom prst="rect">
            <a:avLst/>
          </a:prstGeom>
          <a:noFill/>
          <a:ln w="3175">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9841" y="146259"/>
            <a:ext cx="7886700" cy="1121802"/>
          </a:xfrm>
        </p:spPr>
        <p:txBody>
          <a:bodyPr>
            <a:normAutofit/>
          </a:bodyPr>
          <a:lstStyle>
            <a:lvl1pPr>
              <a:defRPr sz="2600" b="0"/>
            </a:lvl1pPr>
          </a:lstStyle>
          <a:p>
            <a:r>
              <a:rPr lang="fr-FR" smtClean="0"/>
              <a:t>Modifiez le style du titre</a:t>
            </a:r>
            <a:endParaRPr lang="en-US" dirty="0"/>
          </a:p>
        </p:txBody>
      </p:sp>
      <p:sp>
        <p:nvSpPr>
          <p:cNvPr id="3" name="Text Placeholder 2"/>
          <p:cNvSpPr>
            <a:spLocks noGrp="1"/>
          </p:cNvSpPr>
          <p:nvPr>
            <p:ph type="body" idx="1"/>
          </p:nvPr>
        </p:nvSpPr>
        <p:spPr>
          <a:xfrm>
            <a:off x="629842" y="1492250"/>
            <a:ext cx="3868340"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316164"/>
            <a:ext cx="3868340" cy="3873501"/>
          </a:xfrm>
        </p:spPr>
        <p:txBody>
          <a:bodyPr/>
          <a:lstStyle>
            <a:lvl1pPr>
              <a:defRPr sz="2000"/>
            </a:lvl1pPr>
            <a:lvl2pPr>
              <a:defRPr sz="1800"/>
            </a:lvl2pPr>
            <a:lvl3pPr>
              <a:defRPr sz="1600"/>
            </a:lvl3pPr>
            <a:lvl4pPr>
              <a:defRPr sz="14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1" y="1492250"/>
            <a:ext cx="3887391"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1" y="2316164"/>
            <a:ext cx="3887391" cy="3873501"/>
          </a:xfrm>
        </p:spPr>
        <p:txBody>
          <a:bodyPr/>
          <a:lstStyle>
            <a:lvl1pPr>
              <a:defRPr sz="2000"/>
            </a:lvl1pPr>
            <a:lvl2pPr>
              <a:defRPr sz="18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9" name="Date Placeholder 6"/>
          <p:cNvSpPr>
            <a:spLocks noGrp="1"/>
          </p:cNvSpPr>
          <p:nvPr>
            <p:ph type="dt" sz="half" idx="10"/>
          </p:nvPr>
        </p:nvSpPr>
        <p:spPr/>
        <p:txBody>
          <a:bodyPr/>
          <a:lstStyle>
            <a:lvl1pPr>
              <a:defRPr smtClean="0"/>
            </a:lvl1pPr>
          </a:lstStyle>
          <a:p>
            <a:pPr>
              <a:defRPr/>
            </a:pPr>
            <a:r>
              <a:rPr lang="fr-FR"/>
              <a:t>21/05/2014</a:t>
            </a:r>
          </a:p>
        </p:txBody>
      </p:sp>
      <p:sp>
        <p:nvSpPr>
          <p:cNvPr id="10" name="Footer Placeholder 7"/>
          <p:cNvSpPr>
            <a:spLocks noGrp="1"/>
          </p:cNvSpPr>
          <p:nvPr>
            <p:ph type="ftr" sz="quarter" idx="11"/>
          </p:nvPr>
        </p:nvSpPr>
        <p:spPr/>
        <p:txBody>
          <a:bodyPr/>
          <a:lstStyle>
            <a:lvl1pPr>
              <a:defRPr/>
            </a:lvl1pPr>
          </a:lstStyle>
          <a:p>
            <a:pPr>
              <a:defRPr/>
            </a:pPr>
            <a:r>
              <a:rPr lang="fr-FR"/>
              <a:t>© amue 2014</a:t>
            </a:r>
          </a:p>
        </p:txBody>
      </p:sp>
      <p:sp>
        <p:nvSpPr>
          <p:cNvPr id="11" name="Slide Number Placeholder 8"/>
          <p:cNvSpPr>
            <a:spLocks noGrp="1"/>
          </p:cNvSpPr>
          <p:nvPr>
            <p:ph type="sldNum" sz="quarter" idx="12"/>
          </p:nvPr>
        </p:nvSpPr>
        <p:spPr/>
        <p:txBody>
          <a:bodyPr/>
          <a:lstStyle>
            <a:lvl1pPr>
              <a:defRPr/>
            </a:lvl1pPr>
          </a:lstStyle>
          <a:p>
            <a:pPr>
              <a:defRPr/>
            </a:pPr>
            <a:fld id="{C397FD64-3B78-468A-9168-C8FEAFEF6BD0}" type="slidenum">
              <a:rPr lang="fr-FR"/>
              <a:pPr>
                <a:defRPr/>
              </a:pPr>
              <a:t>‹N°›</a:t>
            </a:fld>
            <a:endParaRPr lang="fr-FR" dirty="0"/>
          </a:p>
        </p:txBody>
      </p:sp>
    </p:spTree>
    <p:extLst>
      <p:ext uri="{BB962C8B-B14F-4D97-AF65-F5344CB8AC3E}">
        <p14:creationId xmlns:p14="http://schemas.microsoft.com/office/powerpoint/2010/main" val="91310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38" y="560388"/>
            <a:ext cx="358775" cy="358775"/>
          </a:xfrm>
          <a:prstGeom prst="rect">
            <a:avLst/>
          </a:prstGeom>
          <a:noFill/>
          <a:ln w="3175">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178714"/>
            <a:ext cx="7269354" cy="1121802"/>
          </a:xfrm>
        </p:spPr>
        <p:txBody>
          <a:bodyPr>
            <a:normAutofit/>
          </a:bodyPr>
          <a:lstStyle>
            <a:lvl1pPr>
              <a:defRPr sz="2600" b="0"/>
            </a:lvl1pPr>
          </a:lstStyle>
          <a:p>
            <a:r>
              <a:rPr lang="fr-FR" smtClean="0"/>
              <a:t>Modifiez le style du titre</a:t>
            </a:r>
            <a:endParaRPr lang="en-US" dirty="0"/>
          </a:p>
        </p:txBody>
      </p:sp>
      <p:sp>
        <p:nvSpPr>
          <p:cNvPr id="5" name="Date Placeholder 2"/>
          <p:cNvSpPr>
            <a:spLocks noGrp="1"/>
          </p:cNvSpPr>
          <p:nvPr>
            <p:ph type="dt" sz="half" idx="10"/>
          </p:nvPr>
        </p:nvSpPr>
        <p:spPr/>
        <p:txBody>
          <a:bodyPr/>
          <a:lstStyle>
            <a:lvl1pPr>
              <a:defRPr smtClean="0"/>
            </a:lvl1pPr>
          </a:lstStyle>
          <a:p>
            <a:pPr>
              <a:defRPr/>
            </a:pPr>
            <a:r>
              <a:rPr lang="fr-FR"/>
              <a:t>21/05/2014</a:t>
            </a:r>
          </a:p>
        </p:txBody>
      </p:sp>
      <p:sp>
        <p:nvSpPr>
          <p:cNvPr id="6" name="Footer Placeholder 3"/>
          <p:cNvSpPr>
            <a:spLocks noGrp="1"/>
          </p:cNvSpPr>
          <p:nvPr>
            <p:ph type="ftr" sz="quarter" idx="11"/>
          </p:nvPr>
        </p:nvSpPr>
        <p:spPr/>
        <p:txBody>
          <a:bodyPr/>
          <a:lstStyle>
            <a:lvl1pPr>
              <a:defRPr/>
            </a:lvl1pPr>
          </a:lstStyle>
          <a:p>
            <a:pPr>
              <a:defRPr/>
            </a:pPr>
            <a:r>
              <a:rPr lang="fr-FR"/>
              <a:t>© amue 2014</a:t>
            </a:r>
          </a:p>
        </p:txBody>
      </p:sp>
      <p:sp>
        <p:nvSpPr>
          <p:cNvPr id="7" name="Slide Number Placeholder 4"/>
          <p:cNvSpPr>
            <a:spLocks noGrp="1"/>
          </p:cNvSpPr>
          <p:nvPr>
            <p:ph type="sldNum" sz="quarter" idx="12"/>
          </p:nvPr>
        </p:nvSpPr>
        <p:spPr/>
        <p:txBody>
          <a:bodyPr/>
          <a:lstStyle>
            <a:lvl1pPr>
              <a:defRPr/>
            </a:lvl1pPr>
          </a:lstStyle>
          <a:p>
            <a:pPr>
              <a:defRPr/>
            </a:pPr>
            <a:fld id="{89F20F2F-81DE-429E-BF2E-985AF004B0C0}" type="slidenum">
              <a:rPr lang="fr-FR"/>
              <a:pPr>
                <a:defRPr/>
              </a:pPr>
              <a:t>‹N°›</a:t>
            </a:fld>
            <a:endParaRPr lang="fr-FR" dirty="0"/>
          </a:p>
        </p:txBody>
      </p:sp>
    </p:spTree>
    <p:extLst>
      <p:ext uri="{BB962C8B-B14F-4D97-AF65-F5344CB8AC3E}">
        <p14:creationId xmlns:p14="http://schemas.microsoft.com/office/powerpoint/2010/main" val="177390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563563"/>
            <a:ext cx="360363" cy="360362"/>
          </a:xfrm>
          <a:prstGeom prst="rect">
            <a:avLst/>
          </a:prstGeom>
          <a:noFill/>
          <a:ln w="3175">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4" name="Date Placeholder 1"/>
          <p:cNvSpPr>
            <a:spLocks noGrp="1"/>
          </p:cNvSpPr>
          <p:nvPr>
            <p:ph type="dt" sz="half" idx="10"/>
          </p:nvPr>
        </p:nvSpPr>
        <p:spPr/>
        <p:txBody>
          <a:bodyPr/>
          <a:lstStyle>
            <a:lvl1pPr>
              <a:defRPr smtClean="0"/>
            </a:lvl1pPr>
          </a:lstStyle>
          <a:p>
            <a:pPr>
              <a:defRPr/>
            </a:pPr>
            <a:r>
              <a:rPr lang="fr-FR"/>
              <a:t>21/05/2014</a:t>
            </a:r>
          </a:p>
        </p:txBody>
      </p:sp>
      <p:sp>
        <p:nvSpPr>
          <p:cNvPr id="5" name="Footer Placeholder 2"/>
          <p:cNvSpPr>
            <a:spLocks noGrp="1"/>
          </p:cNvSpPr>
          <p:nvPr>
            <p:ph type="ftr" sz="quarter" idx="11"/>
          </p:nvPr>
        </p:nvSpPr>
        <p:spPr/>
        <p:txBody>
          <a:bodyPr/>
          <a:lstStyle>
            <a:lvl1pPr>
              <a:defRPr/>
            </a:lvl1pPr>
          </a:lstStyle>
          <a:p>
            <a:pPr>
              <a:defRPr/>
            </a:pPr>
            <a:r>
              <a:rPr lang="fr-FR"/>
              <a:t>© amue 2014</a:t>
            </a:r>
          </a:p>
        </p:txBody>
      </p:sp>
      <p:sp>
        <p:nvSpPr>
          <p:cNvPr id="6" name="Slide Number Placeholder 3"/>
          <p:cNvSpPr>
            <a:spLocks noGrp="1"/>
          </p:cNvSpPr>
          <p:nvPr>
            <p:ph type="sldNum" sz="quarter" idx="12"/>
          </p:nvPr>
        </p:nvSpPr>
        <p:spPr/>
        <p:txBody>
          <a:bodyPr/>
          <a:lstStyle>
            <a:lvl1pPr>
              <a:defRPr/>
            </a:lvl1pPr>
          </a:lstStyle>
          <a:p>
            <a:pPr>
              <a:defRPr/>
            </a:pPr>
            <a:fld id="{4CF1EB20-4988-4C6B-A3B6-AE75965D0E06}" type="slidenum">
              <a:rPr lang="fr-FR"/>
              <a:pPr>
                <a:defRPr/>
              </a:pPr>
              <a:t>‹N°›</a:t>
            </a:fld>
            <a:endParaRPr lang="fr-FR" dirty="0"/>
          </a:p>
        </p:txBody>
      </p:sp>
    </p:spTree>
    <p:extLst>
      <p:ext uri="{BB962C8B-B14F-4D97-AF65-F5344CB8AC3E}">
        <p14:creationId xmlns:p14="http://schemas.microsoft.com/office/powerpoint/2010/main" val="9437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ordonnées Contact - Disposition fin">
    <p:spTree>
      <p:nvGrpSpPr>
        <p:cNvPr id="1" name=""/>
        <p:cNvGrpSpPr/>
        <p:nvPr/>
      </p:nvGrpSpPr>
      <p:grpSpPr>
        <a:xfrm>
          <a:off x="0" y="0"/>
          <a:ext cx="0" cy="0"/>
          <a:chOff x="0" y="0"/>
          <a:chExt cx="0" cy="0"/>
        </a:xfrm>
      </p:grpSpPr>
      <p:pic>
        <p:nvPicPr>
          <p:cNvPr id="4"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28650" y="2139683"/>
            <a:ext cx="7269354" cy="1121802"/>
          </a:xfrm>
        </p:spPr>
        <p:txBody>
          <a:bodyPr/>
          <a:lstStyle/>
          <a:p>
            <a:r>
              <a:rPr lang="fr-FR" smtClean="0"/>
              <a:t>Modifiez le style du titre</a:t>
            </a:r>
            <a:endParaRPr lang="fr-FR"/>
          </a:p>
        </p:txBody>
      </p:sp>
      <p:sp>
        <p:nvSpPr>
          <p:cNvPr id="10" name="Espace réservé du texte 9"/>
          <p:cNvSpPr>
            <a:spLocks noGrp="1"/>
          </p:cNvSpPr>
          <p:nvPr>
            <p:ph type="body" sz="quarter" idx="10"/>
          </p:nvPr>
        </p:nvSpPr>
        <p:spPr>
          <a:xfrm>
            <a:off x="6028842" y="5400677"/>
            <a:ext cx="2967522" cy="1139825"/>
          </a:xfrm>
        </p:spPr>
        <p:txBody>
          <a:bodyPr>
            <a:no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fr-FR" smtClean="0"/>
              <a:t>Modifiez les styles du texte du masque</a:t>
            </a:r>
          </a:p>
        </p:txBody>
      </p:sp>
    </p:spTree>
    <p:extLst>
      <p:ext uri="{BB962C8B-B14F-4D97-AF65-F5344CB8AC3E}">
        <p14:creationId xmlns:p14="http://schemas.microsoft.com/office/powerpoint/2010/main" val="30996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72008" y="53752"/>
            <a:ext cx="7092280" cy="1143000"/>
          </a:xfrm>
        </p:spPr>
        <p:txBody>
          <a:bodyPr/>
          <a:lstStyle/>
          <a:p>
            <a:r>
              <a:rPr lang="fr-FR" smtClean="0"/>
              <a:t>Cliquez pour modifier le style du titre</a:t>
            </a:r>
            <a:endParaRPr lang="fr-FR" dirty="0"/>
          </a:p>
        </p:txBody>
      </p:sp>
      <p:sp>
        <p:nvSpPr>
          <p:cNvPr id="8" name="Espace réservé du contenu 7"/>
          <p:cNvSpPr>
            <a:spLocks noGrp="1"/>
          </p:cNvSpPr>
          <p:nvPr>
            <p:ph sz="quarter" idx="13"/>
          </p:nvPr>
        </p:nvSpPr>
        <p:spPr>
          <a:xfrm>
            <a:off x="684213" y="1628775"/>
            <a:ext cx="7488237" cy="4032250"/>
          </a:xfrm>
        </p:spPr>
        <p:txBody>
          <a:bodyPr/>
          <a:lstStyle>
            <a:lvl1pPr>
              <a:buNone/>
              <a:defRPr/>
            </a:lvl1pPr>
            <a:lvl3pPr>
              <a:buFont typeface="Wingdings" pitchFamily="2" charset="2"/>
              <a:buChar char="ü"/>
              <a:defRPr lang="fr-FR" sz="1600" b="0" kern="1200" dirty="0" smtClean="0">
                <a:solidFill>
                  <a:schemeClr val="accent1">
                    <a:lumMod val="75000"/>
                  </a:schemeClr>
                </a:solidFill>
                <a:latin typeface="+mn-lt"/>
                <a:ea typeface="+mn-ea"/>
                <a:cs typeface="+mn-cs"/>
              </a:defRPr>
            </a:lvl3pPr>
          </a:lstStyle>
          <a:p>
            <a:pPr lvl="0"/>
            <a:r>
              <a:rPr lang="fr-FR" smtClean="0"/>
              <a:t>Cliquez pour modifier les styles du texte du masque</a:t>
            </a:r>
          </a:p>
          <a:p>
            <a:pPr lvl="1"/>
            <a:r>
              <a:rPr lang="fr-FR" smtClean="0"/>
              <a:t>Deuxième niveau</a:t>
            </a:r>
          </a:p>
          <a:p>
            <a:pPr lvl="2"/>
            <a:r>
              <a:rPr lang="fr-FR" smtClean="0"/>
              <a:t>Troisième niveau</a:t>
            </a:r>
          </a:p>
        </p:txBody>
      </p:sp>
      <p:pic>
        <p:nvPicPr>
          <p:cNvPr id="11" name="Image 10" descr="ApostrophesCouleurGrand.gif"/>
          <p:cNvPicPr>
            <a:picLocks noChangeAspect="1"/>
          </p:cNvPicPr>
          <p:nvPr userDrawn="1"/>
        </p:nvPicPr>
        <p:blipFill>
          <a:blip r:embed="rId2" cstate="print"/>
          <a:stretch>
            <a:fillRect/>
          </a:stretch>
        </p:blipFill>
        <p:spPr>
          <a:xfrm>
            <a:off x="7812360" y="260648"/>
            <a:ext cx="716312" cy="801588"/>
          </a:xfrm>
          <a:prstGeom prst="rect">
            <a:avLst/>
          </a:prstGeom>
        </p:spPr>
      </p:pic>
      <p:sp>
        <p:nvSpPr>
          <p:cNvPr id="3" name="Espace réservé de la date 2"/>
          <p:cNvSpPr>
            <a:spLocks noGrp="1"/>
          </p:cNvSpPr>
          <p:nvPr>
            <p:ph type="dt" sz="half" idx="14"/>
          </p:nvPr>
        </p:nvSpPr>
        <p:spPr>
          <a:xfrm>
            <a:off x="457200" y="6453336"/>
            <a:ext cx="2133600" cy="365125"/>
          </a:xfrm>
        </p:spPr>
        <p:txBody>
          <a:bodyPr/>
          <a:lstStyle/>
          <a:p>
            <a:r>
              <a:rPr lang="fr-FR" smtClean="0"/>
              <a:t>28 juin 2013</a:t>
            </a:r>
            <a:endParaRPr lang="fr-FR" dirty="0" smtClean="0"/>
          </a:p>
        </p:txBody>
      </p:sp>
      <p:sp>
        <p:nvSpPr>
          <p:cNvPr id="4" name="Espace réservé du pied de page 3"/>
          <p:cNvSpPr>
            <a:spLocks noGrp="1"/>
          </p:cNvSpPr>
          <p:nvPr>
            <p:ph type="ftr" sz="quarter" idx="15"/>
          </p:nvPr>
        </p:nvSpPr>
        <p:spPr>
          <a:xfrm>
            <a:off x="3124200" y="6453336"/>
            <a:ext cx="2895600" cy="365125"/>
          </a:xfrm>
        </p:spPr>
        <p:txBody>
          <a:bodyPr/>
          <a:lstStyle/>
          <a:p>
            <a:r>
              <a:rPr lang="en-US" smtClean="0"/>
              <a:t>© Amue - domaine finances -  2013</a:t>
            </a:r>
            <a:endParaRPr lang="en-US" dirty="0" smtClean="0"/>
          </a:p>
        </p:txBody>
      </p:sp>
      <p:sp>
        <p:nvSpPr>
          <p:cNvPr id="5" name="Espace réservé du numéro de diapositive 4"/>
          <p:cNvSpPr>
            <a:spLocks noGrp="1"/>
          </p:cNvSpPr>
          <p:nvPr>
            <p:ph type="sldNum" sz="quarter" idx="16"/>
          </p:nvPr>
        </p:nvSpPr>
        <p:spPr>
          <a:xfrm>
            <a:off x="6553200" y="6453336"/>
            <a:ext cx="2133600" cy="365125"/>
          </a:xfrm>
        </p:spPr>
        <p:txBody>
          <a:bodyPr/>
          <a:lstStyle/>
          <a:p>
            <a:fld id="{54405B7A-EBCB-4D14-B406-8E88F657CCD0}" type="slidenum">
              <a:rPr lang="fr-FR" smtClean="0"/>
              <a:pPr/>
              <a:t>‹N°›</a:t>
            </a:fld>
            <a:endParaRPr lang="fr-FR"/>
          </a:p>
        </p:txBody>
      </p:sp>
    </p:spTree>
    <p:extLst>
      <p:ext uri="{BB962C8B-B14F-4D97-AF65-F5344CB8AC3E}">
        <p14:creationId xmlns:p14="http://schemas.microsoft.com/office/powerpoint/2010/main" val="42034987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179388"/>
            <a:ext cx="726916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1027" name="Text Placeholder 2"/>
          <p:cNvSpPr>
            <a:spLocks noGrp="1"/>
          </p:cNvSpPr>
          <p:nvPr>
            <p:ph type="body" idx="1"/>
          </p:nvPr>
        </p:nvSpPr>
        <p:spPr bwMode="auto">
          <a:xfrm>
            <a:off x="628650" y="1479550"/>
            <a:ext cx="78867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628650" y="6356350"/>
            <a:ext cx="890588" cy="365125"/>
          </a:xfrm>
          <a:prstGeom prst="rect">
            <a:avLst/>
          </a:prstGeom>
        </p:spPr>
        <p:txBody>
          <a:bodyPr vert="horz" lIns="91440" tIns="45720" rIns="91440" bIns="45720" rtlCol="0" anchor="ctr"/>
          <a:lstStyle>
            <a:lvl1pPr algn="l" eaLnBrk="1" fontAlgn="auto" hangingPunct="1">
              <a:spcBef>
                <a:spcPts val="0"/>
              </a:spcBef>
              <a:spcAft>
                <a:spcPts val="0"/>
              </a:spcAft>
              <a:defRPr sz="1000" smtClean="0">
                <a:solidFill>
                  <a:srgbClr val="715E61"/>
                </a:solidFill>
                <a:latin typeface="+mn-lt"/>
              </a:defRPr>
            </a:lvl1pPr>
          </a:lstStyle>
          <a:p>
            <a:pPr>
              <a:defRPr/>
            </a:pPr>
            <a:r>
              <a:rPr lang="fr-FR"/>
              <a:t>21/05/2014</a:t>
            </a:r>
          </a:p>
        </p:txBody>
      </p:sp>
      <p:sp>
        <p:nvSpPr>
          <p:cNvPr id="5" name="Footer Placeholder 4"/>
          <p:cNvSpPr>
            <a:spLocks noGrp="1"/>
          </p:cNvSpPr>
          <p:nvPr>
            <p:ph type="ftr" sz="quarter" idx="3"/>
          </p:nvPr>
        </p:nvSpPr>
        <p:spPr>
          <a:xfrm>
            <a:off x="1633538" y="6356350"/>
            <a:ext cx="6264275"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rgbClr val="715E61"/>
                </a:solidFill>
                <a:latin typeface="+mn-lt"/>
              </a:defRPr>
            </a:lvl1pPr>
          </a:lstStyle>
          <a:p>
            <a:pPr>
              <a:defRPr/>
            </a:pPr>
            <a:r>
              <a:rPr lang="fr-FR"/>
              <a:t>© amue 2014</a:t>
            </a:r>
          </a:p>
        </p:txBody>
      </p:sp>
      <p:sp>
        <p:nvSpPr>
          <p:cNvPr id="6" name="Slide Number Placeholder 5"/>
          <p:cNvSpPr>
            <a:spLocks noGrp="1"/>
          </p:cNvSpPr>
          <p:nvPr>
            <p:ph type="sldNum" sz="quarter" idx="4"/>
          </p:nvPr>
        </p:nvSpPr>
        <p:spPr>
          <a:xfrm>
            <a:off x="8020050" y="6356350"/>
            <a:ext cx="4953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rgbClr val="715E61"/>
                </a:solidFill>
                <a:latin typeface="+mn-lt"/>
              </a:defRPr>
            </a:lvl1pPr>
          </a:lstStyle>
          <a:p>
            <a:pPr>
              <a:defRPr/>
            </a:pPr>
            <a:fld id="{63E2E157-3272-4118-8A5C-0D2CEF2EC23D}" type="slidenum">
              <a:rPr lang="fr-FR"/>
              <a:pPr>
                <a:defRPr/>
              </a:pPr>
              <a:t>‹N°›</a:t>
            </a:fld>
            <a:endParaRPr lang="fr-FR" dirty="0"/>
          </a:p>
        </p:txBody>
      </p:sp>
      <p:pic>
        <p:nvPicPr>
          <p:cNvPr id="1031" name="Image 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18525" y="6176963"/>
            <a:ext cx="601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14"/>
          <p:cNvSpPr txBox="1">
            <a:spLocks noChangeArrowheads="1"/>
          </p:cNvSpPr>
          <p:nvPr userDrawn="1"/>
        </p:nvSpPr>
        <p:spPr bwMode="auto">
          <a:xfrm>
            <a:off x="1571625" y="6524625"/>
            <a:ext cx="6000750"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fr-FR" sz="1100" smtClean="0">
                <a:latin typeface="Arial" panose="020B0604020202020204" pitchFamily="34" charset="0"/>
              </a:rPr>
              <a:t>Présentation de la réforme GBCP - Amue © 2013</a:t>
            </a:r>
          </a:p>
        </p:txBody>
      </p:sp>
    </p:spTree>
  </p:cSld>
  <p:clrMap bg1="lt1" tx1="dk1" bg2="lt2" tx2="dk2" accent1="accent1" accent2="accent2" accent3="accent3" accent4="accent4" accent5="accent5" accent6="accent6" hlink="hlink" folHlink="folHlink"/>
  <p:sldLayoutIdLst>
    <p:sldLayoutId id="2147486093" r:id="rId1"/>
    <p:sldLayoutId id="2147486094" r:id="rId2"/>
    <p:sldLayoutId id="2147486095" r:id="rId3"/>
    <p:sldLayoutId id="2147486096" r:id="rId4"/>
    <p:sldLayoutId id="2147486097" r:id="rId5"/>
    <p:sldLayoutId id="2147486098" r:id="rId6"/>
    <p:sldLayoutId id="2147486099" r:id="rId7"/>
    <p:sldLayoutId id="2147486100" r:id="rId8"/>
    <p:sldLayoutId id="2147486101" r:id="rId9"/>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2600" kern="1200">
          <a:solidFill>
            <a:schemeClr val="bg1"/>
          </a:solidFill>
          <a:latin typeface="+mn-lt"/>
          <a:ea typeface="+mj-ea"/>
          <a:cs typeface="+mj-cs"/>
        </a:defRPr>
      </a:lvl1pPr>
      <a:lvl2pPr algn="l" rtl="0" eaLnBrk="0" fontAlgn="base" hangingPunct="0">
        <a:lnSpc>
          <a:spcPct val="90000"/>
        </a:lnSpc>
        <a:spcBef>
          <a:spcPct val="0"/>
        </a:spcBef>
        <a:spcAft>
          <a:spcPct val="0"/>
        </a:spcAft>
        <a:defRPr sz="2600">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2600">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2600">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2600">
          <a:solidFill>
            <a:schemeClr val="bg1"/>
          </a:solidFill>
          <a:latin typeface="Calibri" panose="020F0502020204030204" pitchFamily="34" charset="0"/>
        </a:defRPr>
      </a:lvl5pPr>
      <a:lvl6pPr marL="457200" algn="l" rtl="0" eaLnBrk="1" fontAlgn="base" hangingPunct="1">
        <a:lnSpc>
          <a:spcPct val="90000"/>
        </a:lnSpc>
        <a:spcBef>
          <a:spcPct val="0"/>
        </a:spcBef>
        <a:spcAft>
          <a:spcPct val="0"/>
        </a:spcAft>
        <a:defRPr sz="2600">
          <a:solidFill>
            <a:schemeClr val="bg1"/>
          </a:solidFill>
          <a:latin typeface="Calibri" panose="020F0502020204030204" pitchFamily="34" charset="0"/>
        </a:defRPr>
      </a:lvl6pPr>
      <a:lvl7pPr marL="914400" algn="l" rtl="0" eaLnBrk="1" fontAlgn="base" hangingPunct="1">
        <a:lnSpc>
          <a:spcPct val="90000"/>
        </a:lnSpc>
        <a:spcBef>
          <a:spcPct val="0"/>
        </a:spcBef>
        <a:spcAft>
          <a:spcPct val="0"/>
        </a:spcAft>
        <a:defRPr sz="2600">
          <a:solidFill>
            <a:schemeClr val="bg1"/>
          </a:solidFill>
          <a:latin typeface="Calibri" panose="020F0502020204030204" pitchFamily="34" charset="0"/>
        </a:defRPr>
      </a:lvl7pPr>
      <a:lvl8pPr marL="1371600" algn="l" rtl="0" eaLnBrk="1" fontAlgn="base" hangingPunct="1">
        <a:lnSpc>
          <a:spcPct val="90000"/>
        </a:lnSpc>
        <a:spcBef>
          <a:spcPct val="0"/>
        </a:spcBef>
        <a:spcAft>
          <a:spcPct val="0"/>
        </a:spcAft>
        <a:defRPr sz="2600">
          <a:solidFill>
            <a:schemeClr val="bg1"/>
          </a:solidFill>
          <a:latin typeface="Calibri" panose="020F0502020204030204" pitchFamily="34" charset="0"/>
        </a:defRPr>
      </a:lvl8pPr>
      <a:lvl9pPr marL="1828800" algn="l" rtl="0" eaLnBrk="1" fontAlgn="base" hangingPunct="1">
        <a:lnSpc>
          <a:spcPct val="90000"/>
        </a:lnSpc>
        <a:spcBef>
          <a:spcPct val="0"/>
        </a:spcBef>
        <a:spcAft>
          <a:spcPct val="0"/>
        </a:spcAft>
        <a:defRPr sz="2600">
          <a:solidFill>
            <a:schemeClr val="bg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Clr>
          <a:schemeClr val="accent1"/>
        </a:buClr>
        <a:buFont typeface="Calibri" panose="020F0502020204030204" pitchFamily="34" charset="0"/>
        <a:buChar char="+"/>
        <a:defRPr sz="2400" kern="1200">
          <a:solidFill>
            <a:srgbClr val="715E61"/>
          </a:solidFill>
          <a:latin typeface="+mn-lt"/>
          <a:ea typeface="+mn-ea"/>
          <a:cs typeface="+mn-cs"/>
        </a:defRPr>
      </a:lvl1pPr>
      <a:lvl2pPr marL="914400" indent="-457200" algn="l" rtl="0" eaLnBrk="0" fontAlgn="base" hangingPunct="0">
        <a:lnSpc>
          <a:spcPct val="90000"/>
        </a:lnSpc>
        <a:spcBef>
          <a:spcPts val="500"/>
        </a:spcBef>
        <a:spcAft>
          <a:spcPct val="0"/>
        </a:spcAft>
        <a:buClr>
          <a:schemeClr val="accent1"/>
        </a:buClr>
        <a:buFont typeface="Arial" panose="020B0604020202020204" pitchFamily="34" charset="0"/>
        <a:buChar char="•"/>
        <a:defRPr sz="2200" kern="1200">
          <a:solidFill>
            <a:srgbClr val="715E61"/>
          </a:solidFill>
          <a:latin typeface="+mn-lt"/>
          <a:ea typeface="+mn-ea"/>
          <a:cs typeface="+mn-cs"/>
        </a:defRPr>
      </a:lvl2pPr>
      <a:lvl3pPr marL="1143000" indent="-228600" algn="l" rtl="0" eaLnBrk="0" fontAlgn="base" hangingPunct="0">
        <a:lnSpc>
          <a:spcPct val="90000"/>
        </a:lnSpc>
        <a:spcBef>
          <a:spcPts val="500"/>
        </a:spcBef>
        <a:spcAft>
          <a:spcPct val="0"/>
        </a:spcAft>
        <a:buClr>
          <a:schemeClr val="accent1"/>
        </a:buClr>
        <a:buFont typeface="Courier New" panose="02070309020205020404" pitchFamily="49" charset="0"/>
        <a:buChar char="o"/>
        <a:defRPr sz="2000" kern="1200">
          <a:solidFill>
            <a:srgbClr val="715E61"/>
          </a:solidFill>
          <a:latin typeface="+mn-lt"/>
          <a:ea typeface="+mn-ea"/>
          <a:cs typeface="+mn-cs"/>
        </a:defRPr>
      </a:lvl3pPr>
      <a:lvl4pPr marL="1600200" indent="-228600" algn="l" rtl="0" eaLnBrk="0" fontAlgn="base" hangingPunct="0">
        <a:lnSpc>
          <a:spcPct val="90000"/>
        </a:lnSpc>
        <a:spcBef>
          <a:spcPts val="500"/>
        </a:spcBef>
        <a:spcAft>
          <a:spcPct val="0"/>
        </a:spcAft>
        <a:buClr>
          <a:schemeClr val="accent1"/>
        </a:buClr>
        <a:buFont typeface="Calibri" panose="020F0502020204030204" pitchFamily="34" charset="0"/>
        <a:buChar char="-"/>
        <a:defRPr kern="1200">
          <a:solidFill>
            <a:srgbClr val="715E61"/>
          </a:solidFill>
          <a:latin typeface="+mn-lt"/>
          <a:ea typeface="+mn-ea"/>
          <a:cs typeface="+mn-cs"/>
        </a:defRPr>
      </a:lvl4pPr>
      <a:lvl5pPr marL="2057400" indent="-228600" algn="l" rtl="0" eaLnBrk="0" fontAlgn="base" hangingPunct="0">
        <a:lnSpc>
          <a:spcPct val="90000"/>
        </a:lnSpc>
        <a:spcBef>
          <a:spcPts val="500"/>
        </a:spcBef>
        <a:spcAft>
          <a:spcPct val="0"/>
        </a:spcAft>
        <a:buClr>
          <a:schemeClr val="accent1"/>
        </a:buClr>
        <a:buFont typeface="Wingdings" panose="05000000000000000000" pitchFamily="2" charset="2"/>
        <a:buChar char="§"/>
        <a:defRPr kern="1200">
          <a:solidFill>
            <a:srgbClr val="715E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Feuille_Microsoft_Excel_97-2003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serge.bourgine@amue.fr"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ctrTitle"/>
          </p:nvPr>
        </p:nvSpPr>
        <p:spPr>
          <a:xfrm>
            <a:off x="1544638" y="1681163"/>
            <a:ext cx="6596062" cy="1290637"/>
          </a:xfrm>
        </p:spPr>
        <p:txBody>
          <a:bodyPr/>
          <a:lstStyle/>
          <a:p>
            <a:pPr eaLnBrk="1" hangingPunct="1">
              <a:defRPr/>
            </a:pPr>
            <a:r>
              <a:rPr lang="fr-FR" dirty="0" smtClean="0"/>
              <a:t>La Gestion Budgétaire et Comptable Publique</a:t>
            </a:r>
          </a:p>
        </p:txBody>
      </p:sp>
      <p:sp>
        <p:nvSpPr>
          <p:cNvPr id="2" name="Sous-titre 1"/>
          <p:cNvSpPr>
            <a:spLocks noGrp="1"/>
          </p:cNvSpPr>
          <p:nvPr>
            <p:ph type="subTitle" idx="1"/>
          </p:nvPr>
        </p:nvSpPr>
        <p:spPr>
          <a:xfrm>
            <a:off x="739775" y="3086100"/>
            <a:ext cx="7400925" cy="1279525"/>
          </a:xfrm>
        </p:spPr>
        <p:txBody>
          <a:bodyPr>
            <a:normAutofit fontScale="92500"/>
          </a:bodyPr>
          <a:lstStyle/>
          <a:p>
            <a:pPr eaLnBrk="1" hangingPunct="1">
              <a:defRPr/>
            </a:pPr>
            <a:r>
              <a:rPr lang="fr-FR" dirty="0" smtClean="0"/>
              <a:t>Impacts organisationnels et apports</a:t>
            </a:r>
          </a:p>
          <a:p>
            <a:pPr eaLnBrk="1" hangingPunct="1">
              <a:defRPr/>
            </a:pPr>
            <a:r>
              <a:rPr lang="fr-FR" dirty="0"/>
              <a:t>Cycle de formation des responsables du contrôle </a:t>
            </a:r>
            <a:r>
              <a:rPr lang="fr-FR" dirty="0" smtClean="0"/>
              <a:t>budgétaire</a:t>
            </a:r>
          </a:p>
          <a:p>
            <a:pPr eaLnBrk="1" hangingPunct="1">
              <a:defRPr/>
            </a:pPr>
            <a:r>
              <a:rPr lang="fr-FR" dirty="0" smtClean="0"/>
              <a:t>mercredi 21 mai 2014</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lien entre équilibre budgétaire et trésorerie</a:t>
            </a:r>
            <a:endParaRPr lang="fr-FR" dirty="0"/>
          </a:p>
        </p:txBody>
      </p:sp>
      <p:sp>
        <p:nvSpPr>
          <p:cNvPr id="4" name="Espace réservé de la date 3"/>
          <p:cNvSpPr>
            <a:spLocks noGrp="1"/>
          </p:cNvSpPr>
          <p:nvPr>
            <p:ph type="dt" sz="half" idx="10"/>
          </p:nvPr>
        </p:nvSpPr>
        <p:spPr/>
        <p:txBody>
          <a:bodyPr/>
          <a:lstStyle/>
          <a:p>
            <a:pPr>
              <a:defRPr/>
            </a:pPr>
            <a:fld id="{21592A01-381E-4E46-800C-7313F17BE39E}" type="datetime1">
              <a:rPr lang="fr-FR" smtClean="0"/>
              <a:pPr>
                <a:defRPr/>
              </a:pPr>
              <a:t>20/05/2014</a:t>
            </a:fld>
            <a:endParaRPr lang="fr-FR"/>
          </a:p>
        </p:txBody>
      </p:sp>
      <p:sp>
        <p:nvSpPr>
          <p:cNvPr id="5" name="Espace réservé du pied de page 4"/>
          <p:cNvSpPr>
            <a:spLocks noGrp="1"/>
          </p:cNvSpPr>
          <p:nvPr>
            <p:ph type="ftr" sz="quarter" idx="11"/>
          </p:nvPr>
        </p:nvSpPr>
        <p:spPr/>
        <p:txBody>
          <a:bodyPr/>
          <a:lstStyle/>
          <a:p>
            <a:pPr>
              <a:defRPr/>
            </a:pPr>
            <a:r>
              <a:rPr lang="fr-FR" smtClean="0"/>
              <a:t>© amue 2014</a:t>
            </a:r>
            <a:endParaRPr lang="fr-FR"/>
          </a:p>
        </p:txBody>
      </p:sp>
      <p:sp>
        <p:nvSpPr>
          <p:cNvPr id="6" name="Espace réservé du numéro de diapositive 5"/>
          <p:cNvSpPr>
            <a:spLocks noGrp="1"/>
          </p:cNvSpPr>
          <p:nvPr>
            <p:ph type="sldNum" sz="quarter" idx="12"/>
          </p:nvPr>
        </p:nvSpPr>
        <p:spPr/>
        <p:txBody>
          <a:bodyPr/>
          <a:lstStyle/>
          <a:p>
            <a:fld id="{72854C9B-CE58-4F59-98FA-E5D313C9E3D2}" type="slidenum">
              <a:rPr lang="fr-FR" altLang="fr-FR" smtClean="0"/>
              <a:pPr/>
              <a:t>10</a:t>
            </a:fld>
            <a:endParaRPr lang="fr-FR" altLang="fr-FR"/>
          </a:p>
        </p:txBody>
      </p:sp>
      <p:graphicFrame>
        <p:nvGraphicFramePr>
          <p:cNvPr id="8" name="Objet 7"/>
          <p:cNvGraphicFramePr>
            <a:graphicFrameLocks noChangeAspect="1"/>
          </p:cNvGraphicFramePr>
          <p:nvPr/>
        </p:nvGraphicFramePr>
        <p:xfrm>
          <a:off x="971600" y="1340768"/>
          <a:ext cx="7332686" cy="5071131"/>
        </p:xfrm>
        <a:graphic>
          <a:graphicData uri="http://schemas.openxmlformats.org/presentationml/2006/ole">
            <mc:AlternateContent xmlns:mc="http://schemas.openxmlformats.org/markup-compatibility/2006">
              <mc:Choice xmlns:v="urn:schemas-microsoft-com:vml" Requires="v">
                <p:oleObj spid="_x0000_s78855" name="Feuille de calcul" r:id="rId5" imgW="9048885" imgH="6257857" progId="Excel.Sheet.8">
                  <p:embed/>
                </p:oleObj>
              </mc:Choice>
              <mc:Fallback>
                <p:oleObj name="Feuille de calcul" r:id="rId5" imgW="9048885" imgH="6257857" progId="Excel.Sheet.8">
                  <p:embed/>
                  <p:pic>
                    <p:nvPicPr>
                      <p:cNvPr id="0" name=""/>
                      <p:cNvPicPr/>
                      <p:nvPr/>
                    </p:nvPicPr>
                    <p:blipFill>
                      <a:blip r:embed="rId6"/>
                      <a:stretch>
                        <a:fillRect/>
                      </a:stretch>
                    </p:blipFill>
                    <p:spPr>
                      <a:xfrm>
                        <a:off x="971600" y="1340768"/>
                        <a:ext cx="7332686" cy="5071131"/>
                      </a:xfrm>
                      <a:prstGeom prst="rect">
                        <a:avLst/>
                      </a:prstGeom>
                    </p:spPr>
                  </p:pic>
                </p:oleObj>
              </mc:Fallback>
            </mc:AlternateContent>
          </a:graphicData>
        </a:graphic>
      </p:graphicFrame>
    </p:spTree>
    <p:extLst>
      <p:ext uri="{BB962C8B-B14F-4D97-AF65-F5344CB8AC3E}">
        <p14:creationId xmlns:p14="http://schemas.microsoft.com/office/powerpoint/2010/main" val="144537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628650" y="185738"/>
            <a:ext cx="7205663" cy="1122362"/>
          </a:xfrm>
        </p:spPr>
        <p:txBody>
          <a:bodyPr/>
          <a:lstStyle/>
          <a:p>
            <a:r>
              <a:rPr lang="fr-FR" altLang="fr-FR" smtClean="0"/>
              <a:t>Le processus clôture</a:t>
            </a:r>
          </a:p>
        </p:txBody>
      </p:sp>
      <p:sp>
        <p:nvSpPr>
          <p:cNvPr id="25603" name="Espace réservé du contenu 2"/>
          <p:cNvSpPr>
            <a:spLocks noGrp="1"/>
          </p:cNvSpPr>
          <p:nvPr>
            <p:ph idx="1"/>
          </p:nvPr>
        </p:nvSpPr>
        <p:spPr>
          <a:xfrm>
            <a:off x="628650" y="1481138"/>
            <a:ext cx="7886700" cy="4695825"/>
          </a:xfrm>
        </p:spPr>
        <p:txBody>
          <a:bodyPr/>
          <a:lstStyle/>
          <a:p>
            <a:r>
              <a:rPr lang="fr-FR" altLang="fr-FR" smtClean="0"/>
              <a:t>Arrêté des comptes au plus tard le 28 février</a:t>
            </a:r>
          </a:p>
          <a:p>
            <a:pPr lvl="1"/>
            <a:r>
              <a:rPr lang="fr-FR" altLang="fr-FR" sz="2000" smtClean="0"/>
              <a:t>Une collaboration étroite entre ordonnateur et comptable</a:t>
            </a:r>
          </a:p>
          <a:p>
            <a:pPr lvl="1"/>
            <a:r>
              <a:rPr lang="fr-FR" altLang="fr-FR" smtClean="0"/>
              <a:t>Arrêté intermédiaire :</a:t>
            </a:r>
          </a:p>
          <a:p>
            <a:pPr lvl="2"/>
            <a:r>
              <a:rPr lang="fr-FR" altLang="fr-FR" sz="1800" smtClean="0"/>
              <a:t>Un arrêté partiel permet de limiter le périmètre d’analyse aux charges et produits dont les cycles sont les plus récurrents. </a:t>
            </a:r>
          </a:p>
          <a:p>
            <a:pPr lvl="2" algn="just"/>
            <a:r>
              <a:rPr lang="fr-FR" altLang="fr-FR" sz="1800" smtClean="0"/>
              <a:t>Contenu (exemples) : la mise à jour des factures clients, des immobilisations, des provisions et amortissements, des stocks pour leur intégration en comptabilité</a:t>
            </a:r>
          </a:p>
          <a:p>
            <a:pPr lvl="1"/>
            <a:r>
              <a:rPr lang="fr-FR" altLang="fr-FR" smtClean="0"/>
              <a:t>Pré-clôture :</a:t>
            </a:r>
          </a:p>
          <a:p>
            <a:pPr lvl="2"/>
            <a:r>
              <a:rPr lang="fr-FR" altLang="fr-FR" sz="1800" smtClean="0"/>
              <a:t>consiste à clôturer ces cycles par avance, puis à recenser ultérieurement les éléments ou événements intervenus entre la date de pré-clôture et celle d’arrêté des comptes susceptibles de remettre en cause les évaluations réalisées</a:t>
            </a:r>
          </a:p>
          <a:p>
            <a:pPr lvl="2"/>
            <a:r>
              <a:rPr lang="fr-FR" altLang="fr-FR" sz="1800" smtClean="0"/>
              <a:t>Contenu : cycle de provisions, mises en services et sorties d’immobilisation, risques sur créances, apurement comptes de tiers, ..</a:t>
            </a:r>
          </a:p>
          <a:p>
            <a:pPr lvl="1"/>
            <a:r>
              <a:rPr lang="fr-FR" altLang="fr-FR" smtClean="0"/>
              <a:t>Anticiper l ’ouverture du nouvel exercice</a:t>
            </a:r>
          </a:p>
        </p:txBody>
      </p:sp>
      <p:sp>
        <p:nvSpPr>
          <p:cNvPr id="25604"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r>
              <a:rPr lang="fr-FR" altLang="fr-FR" sz="1000"/>
              <a:t>21/05/2014</a:t>
            </a:r>
          </a:p>
        </p:txBody>
      </p:sp>
      <p:sp>
        <p:nvSpPr>
          <p:cNvPr id="25605"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r>
              <a:rPr lang="fr-FR" altLang="fr-FR" sz="1000" smtClean="0"/>
              <a:t>© amue 2014</a:t>
            </a:r>
          </a:p>
        </p:txBody>
      </p:sp>
      <p:sp>
        <p:nvSpPr>
          <p:cNvPr id="2560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spcAft>
                <a:spcPct val="0"/>
              </a:spcAft>
            </a:pPr>
            <a:fld id="{CDD1B9B9-7020-4BD0-B574-0F04BFE561DA}" type="slidenum">
              <a:rPr lang="fr-FR" altLang="fr-FR" sz="1000" smtClean="0"/>
              <a:pPr fontAlgn="base">
                <a:spcAft>
                  <a:spcPct val="0"/>
                </a:spcAft>
              </a:pPr>
              <a:t>11</a:t>
            </a:fld>
            <a:endParaRPr lang="fr-FR" altLang="fr-FR" sz="1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6"/>
          <p:cNvSpPr>
            <a:spLocks noGrp="1"/>
          </p:cNvSpPr>
          <p:nvPr>
            <p:ph type="title"/>
          </p:nvPr>
        </p:nvSpPr>
        <p:spPr>
          <a:xfrm>
            <a:off x="623888" y="2678113"/>
            <a:ext cx="7886700" cy="1485900"/>
          </a:xfrm>
        </p:spPr>
        <p:txBody>
          <a:bodyPr/>
          <a:lstStyle/>
          <a:p>
            <a:r>
              <a:rPr lang="fr-FR" altLang="fr-FR" smtClean="0"/>
              <a:t>Les structures et les acteurs</a:t>
            </a:r>
          </a:p>
        </p:txBody>
      </p:sp>
      <p:sp>
        <p:nvSpPr>
          <p:cNvPr id="26627" name="Espace réservé du texte 7"/>
          <p:cNvSpPr>
            <a:spLocks noGrp="1"/>
          </p:cNvSpPr>
          <p:nvPr>
            <p:ph type="body" idx="1"/>
          </p:nvPr>
        </p:nvSpPr>
        <p:spPr>
          <a:xfrm>
            <a:off x="623888" y="4270375"/>
            <a:ext cx="7886700" cy="1819275"/>
          </a:xfrm>
        </p:spPr>
        <p:txBody>
          <a:bodyPr/>
          <a:lstStyle/>
          <a:p>
            <a:endParaRPr lang="fr-FR" altLang="fr-FR" smtClean="0"/>
          </a:p>
        </p:txBody>
      </p:sp>
      <p:sp>
        <p:nvSpPr>
          <p:cNvPr id="4" name="Espace réservé de la date 3"/>
          <p:cNvSpPr>
            <a:spLocks noGrp="1"/>
          </p:cNvSpPr>
          <p:nvPr>
            <p:ph type="dt" sz="quarter" idx="10"/>
          </p:nvPr>
        </p:nvSpPr>
        <p:spPr/>
        <p:txBody>
          <a:bodyPr/>
          <a:lstStyle/>
          <a:p>
            <a:pPr>
              <a:defRPr/>
            </a:pPr>
            <a:r>
              <a:rPr lang="fr-FR"/>
              <a:t>21/05/2014</a:t>
            </a:r>
          </a:p>
        </p:txBody>
      </p:sp>
      <p:sp>
        <p:nvSpPr>
          <p:cNvPr id="5" name="Espace réservé du pied de page 4"/>
          <p:cNvSpPr>
            <a:spLocks noGrp="1"/>
          </p:cNvSpPr>
          <p:nvPr>
            <p:ph type="ftr" sz="quarter" idx="11"/>
          </p:nvPr>
        </p:nvSpPr>
        <p:spPr/>
        <p:txBody>
          <a:bodyPr/>
          <a:lstStyle/>
          <a:p>
            <a:pPr>
              <a:defRPr/>
            </a:pPr>
            <a:r>
              <a:rPr lang="fr-FR" smtClean="0"/>
              <a:t>© amue 2014</a:t>
            </a:r>
            <a:endParaRPr lang="fr-FR"/>
          </a:p>
        </p:txBody>
      </p:sp>
      <p:sp>
        <p:nvSpPr>
          <p:cNvPr id="6" name="Espace réservé du numéro de diapositive 5"/>
          <p:cNvSpPr>
            <a:spLocks noGrp="1"/>
          </p:cNvSpPr>
          <p:nvPr>
            <p:ph type="sldNum" sz="quarter" idx="12"/>
          </p:nvPr>
        </p:nvSpPr>
        <p:spPr/>
        <p:txBody>
          <a:bodyPr/>
          <a:lstStyle/>
          <a:p>
            <a:pPr>
              <a:defRPr/>
            </a:pPr>
            <a:fld id="{31121145-E921-456C-90B4-389E56DFA5B3}" type="slidenum">
              <a:rPr lang="fr-FR" altLang="fr-FR" smtClean="0"/>
              <a:pPr>
                <a:defRPr/>
              </a:pPr>
              <a:t>12</a:t>
            </a:fld>
            <a:endParaRPr lang="fr-FR" alt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6"/>
          <p:cNvSpPr>
            <a:spLocks noGrp="1"/>
          </p:cNvSpPr>
          <p:nvPr>
            <p:ph type="title"/>
          </p:nvPr>
        </p:nvSpPr>
        <p:spPr>
          <a:xfrm>
            <a:off x="628650" y="185738"/>
            <a:ext cx="7205663" cy="1122362"/>
          </a:xfrm>
        </p:spPr>
        <p:txBody>
          <a:bodyPr/>
          <a:lstStyle/>
          <a:p>
            <a:r>
              <a:rPr lang="fr-FR" altLang="fr-FR" smtClean="0"/>
              <a:t>L’organisation budgétaire	</a:t>
            </a:r>
          </a:p>
        </p:txBody>
      </p:sp>
      <p:sp>
        <p:nvSpPr>
          <p:cNvPr id="53251" name="Espace réservé du contenu 7"/>
          <p:cNvSpPr>
            <a:spLocks noGrp="1"/>
          </p:cNvSpPr>
          <p:nvPr>
            <p:ph idx="1"/>
          </p:nvPr>
        </p:nvSpPr>
        <p:spPr>
          <a:xfrm>
            <a:off x="628650" y="1481138"/>
            <a:ext cx="7886700" cy="4695825"/>
          </a:xfrm>
        </p:spPr>
        <p:txBody>
          <a:bodyPr>
            <a:normAutofit fontScale="92500" lnSpcReduction="10000"/>
          </a:bodyPr>
          <a:lstStyle/>
          <a:p>
            <a:pPr>
              <a:defRPr/>
            </a:pPr>
            <a:r>
              <a:rPr lang="fr-FR" altLang="fr-FR" dirty="0" smtClean="0"/>
              <a:t>Les centres de responsabilité budgétaire</a:t>
            </a:r>
          </a:p>
          <a:p>
            <a:pPr lvl="1">
              <a:defRPr/>
            </a:pPr>
            <a:r>
              <a:rPr lang="fr-FR" altLang="fr-FR" dirty="0"/>
              <a:t>Les </a:t>
            </a:r>
            <a:r>
              <a:rPr lang="fr-FR" altLang="fr-FR" dirty="0" smtClean="0"/>
              <a:t>CRB  </a:t>
            </a:r>
            <a:r>
              <a:rPr lang="fr-FR" altLang="fr-FR" dirty="0"/>
              <a:t>définis dans la hiérarchie représentent le niveau </a:t>
            </a:r>
            <a:r>
              <a:rPr lang="fr-FR" altLang="fr-FR" dirty="0" smtClean="0"/>
              <a:t>le plus haut de l’organisation budgétaire et correspondent aux o</a:t>
            </a:r>
            <a:r>
              <a:rPr lang="fr-FR" dirty="0" smtClean="0"/>
              <a:t>rdonnateurs (principal, </a:t>
            </a:r>
            <a:r>
              <a:rPr lang="fr-FR" dirty="0"/>
              <a:t>secondaires </a:t>
            </a:r>
            <a:r>
              <a:rPr lang="fr-FR" dirty="0" smtClean="0"/>
              <a:t>et délégués)</a:t>
            </a:r>
            <a:endParaRPr lang="fr-FR" dirty="0"/>
          </a:p>
          <a:p>
            <a:pPr lvl="1">
              <a:defRPr/>
            </a:pPr>
            <a:r>
              <a:rPr lang="fr-FR" dirty="0"/>
              <a:t>Selon les organisations : différents niveaux de CRB </a:t>
            </a:r>
            <a:r>
              <a:rPr lang="fr-FR" dirty="0" smtClean="0"/>
              <a:t>possibles</a:t>
            </a:r>
          </a:p>
          <a:p>
            <a:pPr lvl="1">
              <a:defRPr/>
            </a:pPr>
            <a:r>
              <a:rPr lang="fr-FR" dirty="0" smtClean="0"/>
              <a:t>Les critères de définition :</a:t>
            </a:r>
            <a:endParaRPr lang="fr-FR" dirty="0"/>
          </a:p>
          <a:p>
            <a:pPr lvl="2">
              <a:defRPr/>
            </a:pPr>
            <a:r>
              <a:rPr lang="fr-FR" dirty="0"/>
              <a:t>Un CRB reçoit des objectifs</a:t>
            </a:r>
          </a:p>
          <a:p>
            <a:pPr lvl="2">
              <a:defRPr/>
            </a:pPr>
            <a:r>
              <a:rPr lang="fr-FR" dirty="0"/>
              <a:t>Un CRB reçoit des moyens (emplois et crédits) en adéquation avec ses </a:t>
            </a:r>
            <a:r>
              <a:rPr lang="fr-FR" dirty="0" smtClean="0"/>
              <a:t>objectifs.</a:t>
            </a:r>
          </a:p>
          <a:p>
            <a:pPr lvl="2">
              <a:defRPr/>
            </a:pPr>
            <a:r>
              <a:rPr lang="fr-FR" dirty="0" smtClean="0"/>
              <a:t>Un </a:t>
            </a:r>
            <a:r>
              <a:rPr lang="fr-FR" dirty="0"/>
              <a:t>CRB a en charge la répartition d’une enveloppe de moyens (euros et emplois</a:t>
            </a:r>
            <a:r>
              <a:rPr lang="fr-FR" dirty="0" smtClean="0"/>
              <a:t>) : dialogue de gestion</a:t>
            </a:r>
            <a:endParaRPr lang="fr-FR" dirty="0"/>
          </a:p>
          <a:p>
            <a:pPr lvl="2">
              <a:defRPr/>
            </a:pPr>
            <a:r>
              <a:rPr lang="fr-FR" dirty="0"/>
              <a:t>Un CRB dispose de marge de manœuvre notamment dans la consommation des moyens </a:t>
            </a:r>
            <a:r>
              <a:rPr lang="fr-FR" dirty="0" smtClean="0"/>
              <a:t>alloués (crédits fongibles)</a:t>
            </a:r>
            <a:endParaRPr lang="fr-FR" dirty="0"/>
          </a:p>
          <a:p>
            <a:pPr lvl="2">
              <a:defRPr/>
            </a:pPr>
            <a:r>
              <a:rPr lang="fr-FR" dirty="0"/>
              <a:t>Un CRB doit être en mesure d’avoir un rôle de pilote des services opérationnels sous son contrôle. Sans que cela soit une obligation, le CRB semble être le niveau adéquat de positionnement du contrôle de limitativité des crédits en </a:t>
            </a:r>
            <a:r>
              <a:rPr lang="fr-FR" dirty="0" smtClean="0"/>
              <a:t>AE</a:t>
            </a:r>
            <a:endParaRPr lang="fr-FR" altLang="fr-FR" dirty="0" smtClean="0"/>
          </a:p>
        </p:txBody>
      </p:sp>
      <p:sp>
        <p:nvSpPr>
          <p:cNvPr id="4" name="Espace réservé de la date 3"/>
          <p:cNvSpPr>
            <a:spLocks noGrp="1"/>
          </p:cNvSpPr>
          <p:nvPr>
            <p:ph type="dt" sz="quarter" idx="10"/>
          </p:nvPr>
        </p:nvSpPr>
        <p:spPr/>
        <p:txBody>
          <a:bodyPr/>
          <a:lstStyle/>
          <a:p>
            <a:pPr>
              <a:defRPr/>
            </a:pPr>
            <a:r>
              <a:rPr lang="fr-FR"/>
              <a:t>21/05/2014</a:t>
            </a:r>
            <a:endParaRPr lang="fr-FR" dirty="0"/>
          </a:p>
        </p:txBody>
      </p:sp>
      <p:sp>
        <p:nvSpPr>
          <p:cNvPr id="5" name="Espace réservé du pied de page 4"/>
          <p:cNvSpPr>
            <a:spLocks noGrp="1"/>
          </p:cNvSpPr>
          <p:nvPr>
            <p:ph type="ftr" sz="quarter" idx="11"/>
          </p:nvPr>
        </p:nvSpPr>
        <p:spPr/>
        <p:txBody>
          <a:bodyPr/>
          <a:lstStyle/>
          <a:p>
            <a:pPr>
              <a:defRPr/>
            </a:pPr>
            <a:r>
              <a:rPr lang="fr-FR" smtClean="0"/>
              <a:t>© amue 2014</a:t>
            </a:r>
            <a:endParaRPr lang="fr-FR"/>
          </a:p>
        </p:txBody>
      </p:sp>
      <p:sp>
        <p:nvSpPr>
          <p:cNvPr id="6" name="Espace réservé du numéro de diapositive 5"/>
          <p:cNvSpPr>
            <a:spLocks noGrp="1"/>
          </p:cNvSpPr>
          <p:nvPr>
            <p:ph type="sldNum" sz="quarter" idx="12"/>
          </p:nvPr>
        </p:nvSpPr>
        <p:spPr/>
        <p:txBody>
          <a:bodyPr/>
          <a:lstStyle/>
          <a:p>
            <a:pPr>
              <a:defRPr/>
            </a:pPr>
            <a:fld id="{F9C9CDBA-C736-45DE-81AD-19610977715A}" type="slidenum">
              <a:rPr lang="fr-FR" altLang="fr-FR" smtClean="0"/>
              <a:pPr>
                <a:defRPr/>
              </a:pPr>
              <a:t>13</a:t>
            </a:fld>
            <a:endParaRPr lang="fr-FR" alt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6"/>
          <p:cNvSpPr>
            <a:spLocks noGrp="1"/>
          </p:cNvSpPr>
          <p:nvPr>
            <p:ph type="title"/>
          </p:nvPr>
        </p:nvSpPr>
        <p:spPr>
          <a:xfrm>
            <a:off x="628650" y="185738"/>
            <a:ext cx="7205663" cy="1122362"/>
          </a:xfrm>
        </p:spPr>
        <p:txBody>
          <a:bodyPr/>
          <a:lstStyle/>
          <a:p>
            <a:r>
              <a:rPr lang="fr-FR" altLang="fr-FR" smtClean="0"/>
              <a:t>L’organisation budgétaire	</a:t>
            </a:r>
          </a:p>
        </p:txBody>
      </p:sp>
      <p:sp>
        <p:nvSpPr>
          <p:cNvPr id="29699" name="Espace réservé du contenu 7"/>
          <p:cNvSpPr>
            <a:spLocks noGrp="1"/>
          </p:cNvSpPr>
          <p:nvPr>
            <p:ph idx="1"/>
          </p:nvPr>
        </p:nvSpPr>
        <p:spPr>
          <a:xfrm>
            <a:off x="468313" y="1412875"/>
            <a:ext cx="8496300" cy="4695825"/>
          </a:xfrm>
        </p:spPr>
        <p:txBody>
          <a:bodyPr/>
          <a:lstStyle/>
          <a:p>
            <a:r>
              <a:rPr lang="fr-FR" altLang="fr-FR" smtClean="0"/>
              <a:t>Les services opérationnels</a:t>
            </a:r>
          </a:p>
          <a:p>
            <a:pPr lvl="1"/>
            <a:r>
              <a:rPr lang="fr-FR" altLang="fr-FR" smtClean="0"/>
              <a:t>Les services opérationnels définis dans la hiérarchie représentent le niveau de détail sur lequel porte la programmation et au sein desquels se réalise l’exécution des dépenses et des recettes</a:t>
            </a:r>
          </a:p>
          <a:p>
            <a:pPr lvl="1"/>
            <a:r>
              <a:rPr lang="fr-FR" altLang="fr-FR" smtClean="0"/>
              <a:t>Disposent d’une enveloppe budgétaire fongible allouée dans le cadre du dialogue de gestion avec le CRB</a:t>
            </a:r>
          </a:p>
          <a:p>
            <a:pPr lvl="1"/>
            <a:r>
              <a:rPr lang="fr-FR" altLang="fr-FR" smtClean="0"/>
              <a:t>Fournissent les informations sur leur programme d’activité (expression de besoins) et sur leurs prévisions de ressources propres au CRB et consomment les crédits qui leur ont été alloués :</a:t>
            </a:r>
          </a:p>
          <a:p>
            <a:pPr lvl="2"/>
            <a:r>
              <a:rPr lang="fr-FR" altLang="fr-FR" smtClean="0"/>
              <a:t>Demande d’achat</a:t>
            </a:r>
          </a:p>
          <a:p>
            <a:pPr lvl="2"/>
            <a:r>
              <a:rPr lang="fr-FR" altLang="fr-FR" smtClean="0"/>
              <a:t>Validation des bons de commande</a:t>
            </a:r>
          </a:p>
          <a:p>
            <a:pPr lvl="2"/>
            <a:r>
              <a:rPr lang="fr-FR" altLang="fr-FR" smtClean="0"/>
              <a:t>Certification des services faits</a:t>
            </a:r>
          </a:p>
          <a:p>
            <a:pPr lvl="2"/>
            <a:r>
              <a:rPr lang="fr-FR" altLang="fr-FR" smtClean="0"/>
              <a:t>Échange sur la réalisation des recettes (constat et service fait)</a:t>
            </a:r>
          </a:p>
        </p:txBody>
      </p:sp>
      <p:sp>
        <p:nvSpPr>
          <p:cNvPr id="4" name="Espace réservé de la date 3"/>
          <p:cNvSpPr>
            <a:spLocks noGrp="1"/>
          </p:cNvSpPr>
          <p:nvPr>
            <p:ph type="dt" sz="quarter" idx="10"/>
          </p:nvPr>
        </p:nvSpPr>
        <p:spPr/>
        <p:txBody>
          <a:bodyPr/>
          <a:lstStyle/>
          <a:p>
            <a:pPr>
              <a:defRPr/>
            </a:pPr>
            <a:r>
              <a:rPr lang="fr-FR"/>
              <a:t>21/05/2014</a:t>
            </a:r>
          </a:p>
        </p:txBody>
      </p:sp>
      <p:sp>
        <p:nvSpPr>
          <p:cNvPr id="5" name="Espace réservé du pied de page 4"/>
          <p:cNvSpPr>
            <a:spLocks noGrp="1"/>
          </p:cNvSpPr>
          <p:nvPr>
            <p:ph type="ftr" sz="quarter" idx="11"/>
          </p:nvPr>
        </p:nvSpPr>
        <p:spPr/>
        <p:txBody>
          <a:bodyPr/>
          <a:lstStyle/>
          <a:p>
            <a:pPr>
              <a:defRPr/>
            </a:pPr>
            <a:r>
              <a:rPr lang="fr-FR" smtClean="0"/>
              <a:t>© amue 2014</a:t>
            </a:r>
            <a:endParaRPr lang="fr-FR"/>
          </a:p>
        </p:txBody>
      </p:sp>
      <p:sp>
        <p:nvSpPr>
          <p:cNvPr id="6" name="Espace réservé du numéro de diapositive 5"/>
          <p:cNvSpPr>
            <a:spLocks noGrp="1"/>
          </p:cNvSpPr>
          <p:nvPr>
            <p:ph type="sldNum" sz="quarter" idx="12"/>
          </p:nvPr>
        </p:nvSpPr>
        <p:spPr/>
        <p:txBody>
          <a:bodyPr/>
          <a:lstStyle/>
          <a:p>
            <a:pPr>
              <a:defRPr/>
            </a:pPr>
            <a:fld id="{6B320A76-28BA-4754-AC32-F43EB9C4A745}" type="slidenum">
              <a:rPr lang="fr-FR" altLang="fr-FR" smtClean="0"/>
              <a:pPr>
                <a:defRPr/>
              </a:pPr>
              <a:t>14</a:t>
            </a:fld>
            <a:endParaRPr lang="fr-FR" alt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6"/>
          <p:cNvSpPr>
            <a:spLocks noGrp="1"/>
          </p:cNvSpPr>
          <p:nvPr>
            <p:ph type="title"/>
          </p:nvPr>
        </p:nvSpPr>
        <p:spPr>
          <a:xfrm>
            <a:off x="628650" y="185738"/>
            <a:ext cx="7205663" cy="1122362"/>
          </a:xfrm>
        </p:spPr>
        <p:txBody>
          <a:bodyPr/>
          <a:lstStyle/>
          <a:p>
            <a:r>
              <a:rPr lang="fr-FR" altLang="fr-FR" smtClean="0"/>
              <a:t>L’organisation budgétaire	</a:t>
            </a:r>
          </a:p>
        </p:txBody>
      </p:sp>
      <p:sp>
        <p:nvSpPr>
          <p:cNvPr id="30723" name="Espace réservé du contenu 7"/>
          <p:cNvSpPr>
            <a:spLocks noGrp="1"/>
          </p:cNvSpPr>
          <p:nvPr>
            <p:ph idx="1"/>
          </p:nvPr>
        </p:nvSpPr>
        <p:spPr>
          <a:xfrm>
            <a:off x="323850" y="1481138"/>
            <a:ext cx="8569325" cy="4695825"/>
          </a:xfrm>
        </p:spPr>
        <p:txBody>
          <a:bodyPr/>
          <a:lstStyle/>
          <a:p>
            <a:r>
              <a:rPr lang="fr-FR" altLang="fr-FR" smtClean="0"/>
              <a:t>Les centres de services partagés :</a:t>
            </a:r>
          </a:p>
          <a:p>
            <a:pPr lvl="1"/>
            <a:r>
              <a:rPr lang="fr-FR" altLang="fr-FR" smtClean="0"/>
              <a:t>Ce sont des centres de gestion pour le compte des autres services. Ils agissent donc comme prestataires de services (contrat de services à envisager) avec les SO et/ou les CRB de leur périmètre.</a:t>
            </a:r>
          </a:p>
          <a:p>
            <a:pPr lvl="1"/>
            <a:r>
              <a:rPr lang="fr-FR" altLang="fr-FR" smtClean="0"/>
              <a:t>Leurs compétences peuvent être variées :</a:t>
            </a:r>
          </a:p>
          <a:p>
            <a:pPr lvl="2"/>
            <a:r>
              <a:rPr lang="fr-FR" altLang="fr-FR" smtClean="0"/>
              <a:t>Saisie des actes de gestion dans le SI (commandes, services faits, missions, recettes, etc…)</a:t>
            </a:r>
          </a:p>
          <a:p>
            <a:pPr lvl="2"/>
            <a:r>
              <a:rPr lang="fr-FR" altLang="fr-FR" smtClean="0"/>
              <a:t>Rôle de mise en commun de compétences métiers particulières : achat, juridique, montage de projet, suivi budgétaire, etc…)</a:t>
            </a:r>
          </a:p>
          <a:p>
            <a:pPr lvl="1"/>
            <a:r>
              <a:rPr lang="fr-FR" altLang="fr-FR" smtClean="0"/>
              <a:t>Ils ont vocation à rassembler des expertises variées de services différents</a:t>
            </a:r>
          </a:p>
          <a:p>
            <a:pPr lvl="1"/>
            <a:r>
              <a:rPr lang="fr-FR" altLang="fr-FR" smtClean="0"/>
              <a:t>Il appartient à chaque établissement de déterminer le niveau et le nombre pertinents de CSP : recherche, patrimoine, formation continue, regroupement géographique, …</a:t>
            </a:r>
          </a:p>
          <a:p>
            <a:endParaRPr lang="fr-FR" altLang="fr-FR" smtClean="0"/>
          </a:p>
        </p:txBody>
      </p:sp>
      <p:sp>
        <p:nvSpPr>
          <p:cNvPr id="4" name="Espace réservé de la date 3"/>
          <p:cNvSpPr>
            <a:spLocks noGrp="1"/>
          </p:cNvSpPr>
          <p:nvPr>
            <p:ph type="dt" sz="quarter" idx="10"/>
          </p:nvPr>
        </p:nvSpPr>
        <p:spPr/>
        <p:txBody>
          <a:bodyPr/>
          <a:lstStyle/>
          <a:p>
            <a:pPr>
              <a:defRPr/>
            </a:pPr>
            <a:r>
              <a:rPr lang="fr-FR"/>
              <a:t>21/05/2014</a:t>
            </a:r>
          </a:p>
        </p:txBody>
      </p:sp>
      <p:sp>
        <p:nvSpPr>
          <p:cNvPr id="5" name="Espace réservé du pied de page 4"/>
          <p:cNvSpPr>
            <a:spLocks noGrp="1"/>
          </p:cNvSpPr>
          <p:nvPr>
            <p:ph type="ftr" sz="quarter" idx="11"/>
          </p:nvPr>
        </p:nvSpPr>
        <p:spPr/>
        <p:txBody>
          <a:bodyPr/>
          <a:lstStyle/>
          <a:p>
            <a:pPr>
              <a:defRPr/>
            </a:pPr>
            <a:r>
              <a:rPr lang="fr-FR" smtClean="0"/>
              <a:t>© amue 2014</a:t>
            </a:r>
            <a:endParaRPr lang="fr-FR"/>
          </a:p>
        </p:txBody>
      </p:sp>
      <p:sp>
        <p:nvSpPr>
          <p:cNvPr id="6" name="Espace réservé du numéro de diapositive 5"/>
          <p:cNvSpPr>
            <a:spLocks noGrp="1"/>
          </p:cNvSpPr>
          <p:nvPr>
            <p:ph type="sldNum" sz="quarter" idx="12"/>
          </p:nvPr>
        </p:nvSpPr>
        <p:spPr/>
        <p:txBody>
          <a:bodyPr/>
          <a:lstStyle/>
          <a:p>
            <a:pPr>
              <a:defRPr/>
            </a:pPr>
            <a:fld id="{AA8B6B79-CB3A-4FF4-B7B7-AE8E84EE8E42}" type="slidenum">
              <a:rPr lang="fr-FR" altLang="fr-FR" smtClean="0"/>
              <a:pPr>
                <a:defRPr/>
              </a:pPr>
              <a:t>15</a:t>
            </a:fld>
            <a:endParaRPr lang="fr-FR" alt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6"/>
          <p:cNvSpPr>
            <a:spLocks noGrp="1"/>
          </p:cNvSpPr>
          <p:nvPr>
            <p:ph type="title"/>
          </p:nvPr>
        </p:nvSpPr>
        <p:spPr>
          <a:xfrm>
            <a:off x="628650" y="185738"/>
            <a:ext cx="7205663" cy="1122362"/>
          </a:xfrm>
        </p:spPr>
        <p:txBody>
          <a:bodyPr/>
          <a:lstStyle/>
          <a:p>
            <a:r>
              <a:rPr lang="fr-FR" altLang="fr-FR" smtClean="0"/>
              <a:t>L’organisation budgétaire (exemple)	</a:t>
            </a:r>
          </a:p>
        </p:txBody>
      </p:sp>
      <p:sp>
        <p:nvSpPr>
          <p:cNvPr id="4" name="Espace réservé de la date 3"/>
          <p:cNvSpPr>
            <a:spLocks noGrp="1"/>
          </p:cNvSpPr>
          <p:nvPr>
            <p:ph type="dt" sz="quarter" idx="10"/>
          </p:nvPr>
        </p:nvSpPr>
        <p:spPr/>
        <p:txBody>
          <a:bodyPr/>
          <a:lstStyle/>
          <a:p>
            <a:pPr>
              <a:defRPr/>
            </a:pPr>
            <a:r>
              <a:rPr lang="fr-FR"/>
              <a:t>21/05/2014</a:t>
            </a:r>
          </a:p>
        </p:txBody>
      </p:sp>
      <p:sp>
        <p:nvSpPr>
          <p:cNvPr id="5" name="Espace réservé du pied de page 4"/>
          <p:cNvSpPr>
            <a:spLocks noGrp="1"/>
          </p:cNvSpPr>
          <p:nvPr>
            <p:ph type="ftr" sz="quarter" idx="11"/>
          </p:nvPr>
        </p:nvSpPr>
        <p:spPr/>
        <p:txBody>
          <a:bodyPr/>
          <a:lstStyle/>
          <a:p>
            <a:pPr>
              <a:defRPr/>
            </a:pPr>
            <a:r>
              <a:rPr lang="fr-FR" smtClean="0"/>
              <a:t>© amue 2014</a:t>
            </a:r>
            <a:endParaRPr lang="fr-FR"/>
          </a:p>
        </p:txBody>
      </p:sp>
      <p:sp>
        <p:nvSpPr>
          <p:cNvPr id="6" name="Espace réservé du numéro de diapositive 5"/>
          <p:cNvSpPr>
            <a:spLocks noGrp="1"/>
          </p:cNvSpPr>
          <p:nvPr>
            <p:ph type="sldNum" sz="quarter" idx="12"/>
          </p:nvPr>
        </p:nvSpPr>
        <p:spPr/>
        <p:txBody>
          <a:bodyPr/>
          <a:lstStyle/>
          <a:p>
            <a:pPr>
              <a:defRPr/>
            </a:pPr>
            <a:fld id="{D0DDB81C-7777-4DAA-B77B-DAF787DB89B4}" type="slidenum">
              <a:rPr lang="fr-FR" altLang="fr-FR" smtClean="0"/>
              <a:pPr>
                <a:defRPr/>
              </a:pPr>
              <a:t>16</a:t>
            </a:fld>
            <a:endParaRPr lang="fr-FR" altLang="fr-FR"/>
          </a:p>
        </p:txBody>
      </p:sp>
      <p:pic>
        <p:nvPicPr>
          <p:cNvPr id="31750"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8609013"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6"/>
          <p:cNvSpPr>
            <a:spLocks noGrp="1"/>
          </p:cNvSpPr>
          <p:nvPr>
            <p:ph type="title"/>
          </p:nvPr>
        </p:nvSpPr>
        <p:spPr>
          <a:xfrm>
            <a:off x="628650" y="185738"/>
            <a:ext cx="7205663" cy="1122362"/>
          </a:xfrm>
        </p:spPr>
        <p:txBody>
          <a:bodyPr/>
          <a:lstStyle/>
          <a:p>
            <a:r>
              <a:rPr lang="fr-FR" altLang="fr-FR" smtClean="0"/>
              <a:t>Les acteurs : l’ordonnateur</a:t>
            </a:r>
          </a:p>
        </p:txBody>
      </p:sp>
      <p:sp>
        <p:nvSpPr>
          <p:cNvPr id="32771" name="Espace réservé du contenu 7"/>
          <p:cNvSpPr>
            <a:spLocks noGrp="1"/>
          </p:cNvSpPr>
          <p:nvPr>
            <p:ph idx="1"/>
          </p:nvPr>
        </p:nvSpPr>
        <p:spPr>
          <a:xfrm>
            <a:off x="468313" y="1481138"/>
            <a:ext cx="8496300" cy="4695825"/>
          </a:xfrm>
        </p:spPr>
        <p:txBody>
          <a:bodyPr/>
          <a:lstStyle/>
          <a:p>
            <a:r>
              <a:rPr lang="fr-FR" altLang="fr-FR" smtClean="0"/>
              <a:t>L’ordonnateur au niveau CRB</a:t>
            </a:r>
          </a:p>
          <a:p>
            <a:pPr lvl="1"/>
            <a:r>
              <a:rPr lang="fr-FR" altLang="fr-FR" sz="1800" smtClean="0"/>
              <a:t>programme, mène le dialogue de gestion, pilote les crédits budgétaires</a:t>
            </a:r>
          </a:p>
          <a:p>
            <a:pPr lvl="1"/>
            <a:r>
              <a:rPr lang="fr-FR" altLang="fr-FR" sz="1800" smtClean="0"/>
              <a:t>Il dispose en conséquence d’un budget répartit par enveloppe</a:t>
            </a:r>
          </a:p>
          <a:p>
            <a:pPr lvl="1"/>
            <a:r>
              <a:rPr lang="fr-FR" altLang="fr-FR" sz="1800" smtClean="0"/>
              <a:t>Les contrôles de disponibles budgétaires par enveloppes d’AE sont positionnés à son niveau afin de donner le plus de souplesse possible aux niveaux qui lui sont rattachés</a:t>
            </a:r>
          </a:p>
          <a:p>
            <a:pPr lvl="1"/>
            <a:r>
              <a:rPr lang="fr-FR" altLang="fr-FR" sz="1800" smtClean="0"/>
              <a:t>Il pilote la gestion des recettes en s’assurant de la réalisation des prévisions de recettes en lien étroit avec les services opérationnels</a:t>
            </a:r>
          </a:p>
          <a:p>
            <a:r>
              <a:rPr lang="fr-FR" altLang="fr-FR" smtClean="0"/>
              <a:t>L’ordonnateur au niveau service opérationnel</a:t>
            </a:r>
          </a:p>
          <a:p>
            <a:pPr lvl="1"/>
            <a:r>
              <a:rPr lang="fr-FR" altLang="fr-FR" sz="1800" smtClean="0"/>
              <a:t>engage les dépenses nécessaires à son activité et certifie leur bonne réalisation</a:t>
            </a:r>
          </a:p>
          <a:p>
            <a:pPr lvl="1"/>
            <a:r>
              <a:rPr lang="fr-FR" altLang="fr-FR" sz="1800" smtClean="0"/>
              <a:t>Il dispose d’une enveloppe globale de crédits en AE (autorisation de dépenses)</a:t>
            </a:r>
          </a:p>
          <a:p>
            <a:pPr lvl="1"/>
            <a:r>
              <a:rPr lang="fr-FR" altLang="fr-FR" sz="1800" smtClean="0"/>
              <a:t>Il se concentre sur les actes relevant d’un ordonnateur (opportunité) : demande d’achat puis validation du bon de commande puis du service fait</a:t>
            </a:r>
          </a:p>
          <a:p>
            <a:pPr lvl="1"/>
            <a:r>
              <a:rPr lang="fr-FR" altLang="fr-FR" sz="1800" smtClean="0"/>
              <a:t>En recettes il constate la naissance de la créance et certifie le service fait</a:t>
            </a:r>
          </a:p>
          <a:p>
            <a:pPr lvl="1"/>
            <a:r>
              <a:rPr lang="fr-FR" altLang="fr-FR" sz="1800" smtClean="0"/>
              <a:t>Il dispose d’informations sur la situation budgétaire en dépenses et en recettes</a:t>
            </a:r>
          </a:p>
        </p:txBody>
      </p:sp>
      <p:sp>
        <p:nvSpPr>
          <p:cNvPr id="4" name="Espace réservé de la date 3"/>
          <p:cNvSpPr>
            <a:spLocks noGrp="1"/>
          </p:cNvSpPr>
          <p:nvPr>
            <p:ph type="dt" sz="quarter" idx="10"/>
          </p:nvPr>
        </p:nvSpPr>
        <p:spPr/>
        <p:txBody>
          <a:bodyPr/>
          <a:lstStyle/>
          <a:p>
            <a:pPr>
              <a:defRPr/>
            </a:pPr>
            <a:r>
              <a:rPr lang="fr-FR"/>
              <a:t>21/05/2014</a:t>
            </a:r>
          </a:p>
        </p:txBody>
      </p:sp>
      <p:sp>
        <p:nvSpPr>
          <p:cNvPr id="5" name="Espace réservé du pied de page 4"/>
          <p:cNvSpPr>
            <a:spLocks noGrp="1"/>
          </p:cNvSpPr>
          <p:nvPr>
            <p:ph type="ftr" sz="quarter" idx="11"/>
          </p:nvPr>
        </p:nvSpPr>
        <p:spPr/>
        <p:txBody>
          <a:bodyPr/>
          <a:lstStyle/>
          <a:p>
            <a:pPr>
              <a:defRPr/>
            </a:pPr>
            <a:r>
              <a:rPr lang="fr-FR" dirty="0" smtClean="0"/>
              <a:t>© amue 2014</a:t>
            </a:r>
            <a:endParaRPr lang="fr-FR" dirty="0"/>
          </a:p>
        </p:txBody>
      </p:sp>
      <p:sp>
        <p:nvSpPr>
          <p:cNvPr id="6" name="Espace réservé du numéro de diapositive 5"/>
          <p:cNvSpPr>
            <a:spLocks noGrp="1"/>
          </p:cNvSpPr>
          <p:nvPr>
            <p:ph type="sldNum" sz="quarter" idx="12"/>
          </p:nvPr>
        </p:nvSpPr>
        <p:spPr/>
        <p:txBody>
          <a:bodyPr/>
          <a:lstStyle/>
          <a:p>
            <a:pPr>
              <a:defRPr/>
            </a:pPr>
            <a:fld id="{2492FF85-D72E-42C2-9110-716790CD8107}" type="slidenum">
              <a:rPr lang="fr-FR" altLang="fr-FR" smtClean="0"/>
              <a:pPr>
                <a:defRPr/>
              </a:pPr>
              <a:t>17</a:t>
            </a:fld>
            <a:endParaRPr lang="fr-FR" alt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6"/>
          <p:cNvSpPr>
            <a:spLocks noGrp="1"/>
          </p:cNvSpPr>
          <p:nvPr>
            <p:ph type="title"/>
          </p:nvPr>
        </p:nvSpPr>
        <p:spPr>
          <a:xfrm>
            <a:off x="628650" y="185738"/>
            <a:ext cx="7205663" cy="1122362"/>
          </a:xfrm>
        </p:spPr>
        <p:txBody>
          <a:bodyPr/>
          <a:lstStyle/>
          <a:p>
            <a:r>
              <a:rPr lang="fr-FR" altLang="fr-FR" smtClean="0"/>
              <a:t>Les acteurs : le centre de services partagés</a:t>
            </a:r>
          </a:p>
        </p:txBody>
      </p:sp>
      <p:sp>
        <p:nvSpPr>
          <p:cNvPr id="33795" name="Espace réservé du contenu 7"/>
          <p:cNvSpPr>
            <a:spLocks noGrp="1"/>
          </p:cNvSpPr>
          <p:nvPr>
            <p:ph idx="1"/>
          </p:nvPr>
        </p:nvSpPr>
        <p:spPr>
          <a:xfrm>
            <a:off x="628650" y="1481138"/>
            <a:ext cx="8120063" cy="4695825"/>
          </a:xfrm>
        </p:spPr>
        <p:txBody>
          <a:bodyPr/>
          <a:lstStyle/>
          <a:p>
            <a:r>
              <a:rPr lang="fr-FR" altLang="fr-FR" smtClean="0"/>
              <a:t>Le centre de services partagés</a:t>
            </a:r>
          </a:p>
          <a:p>
            <a:pPr lvl="1"/>
            <a:r>
              <a:rPr lang="fr-FR" altLang="fr-FR" sz="1800" smtClean="0"/>
              <a:t>le rôle du centre de service partagé est de fournir une expertise et/ou une gestion matérielle des actes de gestion au bénéfice des ordonnateurs</a:t>
            </a:r>
          </a:p>
          <a:p>
            <a:pPr lvl="1"/>
            <a:r>
              <a:rPr lang="fr-FR" altLang="fr-FR" sz="1800" smtClean="0"/>
              <a:t>Le CSP peut venir en appui des actes des services opérationnels pour réaliser le traitement amont et aval des actes des ordonnateurs (enrichissement des demandes d’achat, génération des bons de commandes, enrichissement des services faits)</a:t>
            </a:r>
          </a:p>
          <a:p>
            <a:pPr lvl="1"/>
            <a:r>
              <a:rPr lang="fr-FR" altLang="fr-FR" sz="1800" smtClean="0"/>
              <a:t>Le CSP peut correspondre pour partie à un service facturier et, dans ce cas, cette partie de l’activité (traitement des factures) relève de la compétence de l’agent comptable</a:t>
            </a:r>
          </a:p>
          <a:p>
            <a:pPr lvl="1"/>
            <a:r>
              <a:rPr lang="fr-FR" altLang="fr-FR" sz="1800" smtClean="0"/>
              <a:t>Le CSP peut être un regroupement de compétences en appui des services opérationnels et des CRB afin d’expertiser, de mettre en qualité et de sécuriser les opérations initiées par ces deux échelons décideurs</a:t>
            </a:r>
          </a:p>
          <a:p>
            <a:pPr lvl="1"/>
            <a:r>
              <a:rPr lang="fr-FR" altLang="fr-FR" sz="1800" smtClean="0"/>
              <a:t>En dehors des missions relevant d’un service facturier, le CSP n’est pas nécessairement unique (plusieurs CSP sont envisageables : recherche, formation continue, géographique, …) ni rattaché à un service (association de compétences issues de différents services)</a:t>
            </a:r>
          </a:p>
        </p:txBody>
      </p:sp>
      <p:sp>
        <p:nvSpPr>
          <p:cNvPr id="4" name="Espace réservé de la date 3"/>
          <p:cNvSpPr>
            <a:spLocks noGrp="1"/>
          </p:cNvSpPr>
          <p:nvPr>
            <p:ph type="dt" sz="quarter" idx="10"/>
          </p:nvPr>
        </p:nvSpPr>
        <p:spPr/>
        <p:txBody>
          <a:bodyPr/>
          <a:lstStyle/>
          <a:p>
            <a:pPr>
              <a:defRPr/>
            </a:pPr>
            <a:r>
              <a:rPr lang="fr-FR"/>
              <a:t>21/05/2014</a:t>
            </a:r>
          </a:p>
        </p:txBody>
      </p:sp>
      <p:sp>
        <p:nvSpPr>
          <p:cNvPr id="5" name="Espace réservé du pied de page 4"/>
          <p:cNvSpPr>
            <a:spLocks noGrp="1"/>
          </p:cNvSpPr>
          <p:nvPr>
            <p:ph type="ftr" sz="quarter" idx="11"/>
          </p:nvPr>
        </p:nvSpPr>
        <p:spPr/>
        <p:txBody>
          <a:bodyPr/>
          <a:lstStyle/>
          <a:p>
            <a:pPr>
              <a:defRPr/>
            </a:pPr>
            <a:r>
              <a:rPr lang="fr-FR" dirty="0" smtClean="0"/>
              <a:t>© amue 2014</a:t>
            </a:r>
            <a:endParaRPr lang="fr-FR" dirty="0"/>
          </a:p>
        </p:txBody>
      </p:sp>
      <p:sp>
        <p:nvSpPr>
          <p:cNvPr id="6" name="Espace réservé du numéro de diapositive 5"/>
          <p:cNvSpPr>
            <a:spLocks noGrp="1"/>
          </p:cNvSpPr>
          <p:nvPr>
            <p:ph type="sldNum" sz="quarter" idx="12"/>
          </p:nvPr>
        </p:nvSpPr>
        <p:spPr/>
        <p:txBody>
          <a:bodyPr/>
          <a:lstStyle/>
          <a:p>
            <a:pPr>
              <a:defRPr/>
            </a:pPr>
            <a:fld id="{E684B38D-6731-4CDC-94FD-A6C081C634CF}" type="slidenum">
              <a:rPr lang="fr-FR" altLang="fr-FR" smtClean="0"/>
              <a:pPr>
                <a:defRPr/>
              </a:pPr>
              <a:t>18</a:t>
            </a:fld>
            <a:endParaRPr lang="fr-FR" alt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6"/>
          <p:cNvSpPr>
            <a:spLocks noGrp="1"/>
          </p:cNvSpPr>
          <p:nvPr>
            <p:ph type="title"/>
          </p:nvPr>
        </p:nvSpPr>
        <p:spPr>
          <a:xfrm>
            <a:off x="628650" y="185738"/>
            <a:ext cx="7205663" cy="1122362"/>
          </a:xfrm>
        </p:spPr>
        <p:txBody>
          <a:bodyPr/>
          <a:lstStyle/>
          <a:p>
            <a:r>
              <a:rPr lang="fr-FR" altLang="fr-FR" smtClean="0"/>
              <a:t>Les acteurs : l’agent comptable et la comptabilité budgétaire</a:t>
            </a:r>
          </a:p>
        </p:txBody>
      </p:sp>
      <p:sp>
        <p:nvSpPr>
          <p:cNvPr id="34819" name="Espace réservé du contenu 7"/>
          <p:cNvSpPr>
            <a:spLocks noGrp="1"/>
          </p:cNvSpPr>
          <p:nvPr>
            <p:ph idx="1"/>
          </p:nvPr>
        </p:nvSpPr>
        <p:spPr>
          <a:xfrm>
            <a:off x="628650" y="1481138"/>
            <a:ext cx="8191500" cy="4695825"/>
          </a:xfrm>
        </p:spPr>
        <p:txBody>
          <a:bodyPr/>
          <a:lstStyle/>
          <a:p>
            <a:r>
              <a:rPr lang="fr-FR" altLang="fr-FR" smtClean="0"/>
              <a:t>Il tient la comptabilité des CP et des recettes et plus globalement il pilote la trésorerie.</a:t>
            </a:r>
          </a:p>
          <a:p>
            <a:r>
              <a:rPr lang="fr-FR" altLang="fr-FR" smtClean="0"/>
              <a:t>En matière budgétaire: </a:t>
            </a:r>
          </a:p>
          <a:p>
            <a:pPr lvl="2"/>
            <a:r>
              <a:rPr lang="fr-FR" altLang="fr-FR" sz="1800" smtClean="0"/>
              <a:t>Les CP sont limitatifs par enveloppe et le volume de chaque enveloppe dépend directement des engagements pris (exercice antérieurs) ou qui seront pris (exercice à venir) par l’ordonnateur</a:t>
            </a:r>
          </a:p>
          <a:p>
            <a:pPr lvl="2"/>
            <a:r>
              <a:rPr lang="fr-FR" altLang="fr-FR" sz="1800" smtClean="0"/>
              <a:t>L’équilibre financier du budget repose également sur le volume de recettes qui seront encaissées au cours de l’exercice à venir (là encore en fonction d’opérations qui sont de l’initiative de l’ordonnateur)</a:t>
            </a:r>
          </a:p>
          <a:p>
            <a:pPr lvl="2"/>
            <a:r>
              <a:rPr lang="fr-FR" altLang="fr-FR" sz="1800" smtClean="0"/>
              <a:t>Le pilotage du budget nécessite une maîtrise des flux en amont des opérations (décaissement et encaissement) afin d’anticiper les éventuels manques ou excédents de trésorerie</a:t>
            </a:r>
          </a:p>
          <a:p>
            <a:pPr lvl="2"/>
            <a:r>
              <a:rPr lang="fr-FR" altLang="fr-FR" sz="1800" smtClean="0"/>
              <a:t>L’agent comptable est donc désormais directement impliqué dans le pilotage budgétaire au côté de l’ordonnateur</a:t>
            </a:r>
          </a:p>
          <a:p>
            <a:pPr lvl="2"/>
            <a:r>
              <a:rPr lang="fr-FR" altLang="fr-FR" sz="1800" smtClean="0"/>
              <a:t>La construction du budget annuel et pluriannuel repose sur une analyse de la trésorerie pluriannuelle</a:t>
            </a:r>
          </a:p>
        </p:txBody>
      </p:sp>
      <p:sp>
        <p:nvSpPr>
          <p:cNvPr id="4" name="Espace réservé de la date 3"/>
          <p:cNvSpPr>
            <a:spLocks noGrp="1"/>
          </p:cNvSpPr>
          <p:nvPr>
            <p:ph type="dt" sz="quarter" idx="10"/>
          </p:nvPr>
        </p:nvSpPr>
        <p:spPr/>
        <p:txBody>
          <a:bodyPr/>
          <a:lstStyle/>
          <a:p>
            <a:pPr>
              <a:defRPr/>
            </a:pPr>
            <a:r>
              <a:rPr lang="fr-FR"/>
              <a:t>21/05/2014</a:t>
            </a:r>
          </a:p>
        </p:txBody>
      </p:sp>
      <p:sp>
        <p:nvSpPr>
          <p:cNvPr id="5" name="Espace réservé du pied de page 4"/>
          <p:cNvSpPr>
            <a:spLocks noGrp="1"/>
          </p:cNvSpPr>
          <p:nvPr>
            <p:ph type="ftr" sz="quarter" idx="11"/>
          </p:nvPr>
        </p:nvSpPr>
        <p:spPr/>
        <p:txBody>
          <a:bodyPr/>
          <a:lstStyle/>
          <a:p>
            <a:pPr>
              <a:defRPr/>
            </a:pPr>
            <a:r>
              <a:rPr lang="fr-FR" smtClean="0"/>
              <a:t>© amue 2014</a:t>
            </a:r>
            <a:endParaRPr lang="fr-FR" dirty="0"/>
          </a:p>
        </p:txBody>
      </p:sp>
      <p:sp>
        <p:nvSpPr>
          <p:cNvPr id="6" name="Espace réservé du numéro de diapositive 5"/>
          <p:cNvSpPr>
            <a:spLocks noGrp="1"/>
          </p:cNvSpPr>
          <p:nvPr>
            <p:ph type="sldNum" sz="quarter" idx="12"/>
          </p:nvPr>
        </p:nvSpPr>
        <p:spPr/>
        <p:txBody>
          <a:bodyPr/>
          <a:lstStyle/>
          <a:p>
            <a:pPr>
              <a:defRPr/>
            </a:pPr>
            <a:fld id="{B06D570B-6CD5-49B6-A9E9-F8FC9520F5F2}" type="slidenum">
              <a:rPr lang="fr-FR" altLang="fr-FR" smtClean="0"/>
              <a:pPr>
                <a:defRPr/>
              </a:pPr>
              <a:t>19</a:t>
            </a:fld>
            <a:endParaRPr lang="fr-FR" alt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28650" y="185738"/>
            <a:ext cx="7205663" cy="1122362"/>
          </a:xfrm>
        </p:spPr>
        <p:txBody>
          <a:bodyPr/>
          <a:lstStyle/>
          <a:p>
            <a:pPr eaLnBrk="1" hangingPunct="1"/>
            <a:r>
              <a:rPr lang="fr-FR" altLang="fr-FR" smtClean="0"/>
              <a:t>La GBCP :  Impacts organisationnels et apports</a:t>
            </a:r>
          </a:p>
        </p:txBody>
      </p:sp>
      <p:sp>
        <p:nvSpPr>
          <p:cNvPr id="14339" name="Espace réservé du contenu 1"/>
          <p:cNvSpPr>
            <a:spLocks noGrp="1"/>
          </p:cNvSpPr>
          <p:nvPr>
            <p:ph idx="1"/>
          </p:nvPr>
        </p:nvSpPr>
        <p:spPr>
          <a:xfrm>
            <a:off x="628650" y="1481138"/>
            <a:ext cx="7886700" cy="4695825"/>
          </a:xfrm>
        </p:spPr>
        <p:txBody>
          <a:bodyPr/>
          <a:lstStyle/>
          <a:p>
            <a:pPr eaLnBrk="1" hangingPunct="1"/>
            <a:r>
              <a:rPr lang="fr-FR" altLang="fr-FR" smtClean="0"/>
              <a:t>Les processus dépense, recette et clôture</a:t>
            </a:r>
          </a:p>
          <a:p>
            <a:pPr eaLnBrk="1" hangingPunct="1"/>
            <a:r>
              <a:rPr lang="fr-FR" altLang="fr-FR" smtClean="0"/>
              <a:t>Les structures et les acteurs</a:t>
            </a:r>
          </a:p>
          <a:p>
            <a:pPr eaLnBrk="1" hangingPunct="1"/>
            <a:r>
              <a:rPr lang="fr-FR" altLang="fr-FR" smtClean="0"/>
              <a:t>Les outils de modernisation</a:t>
            </a:r>
          </a:p>
          <a:p>
            <a:pPr eaLnBrk="1" hangingPunct="1"/>
            <a:r>
              <a:rPr lang="fr-FR" altLang="fr-FR" smtClean="0"/>
              <a:t>Les apports attendus</a:t>
            </a:r>
          </a:p>
          <a:p>
            <a:pPr eaLnBrk="1" hangingPunct="1"/>
            <a:r>
              <a:rPr lang="fr-FR" altLang="fr-FR" smtClean="0"/>
              <a:t>La préparation au changement</a:t>
            </a:r>
          </a:p>
        </p:txBody>
      </p:sp>
      <p:sp>
        <p:nvSpPr>
          <p:cNvPr id="4" name="Espace réservé du numéro de diapositive 3"/>
          <p:cNvSpPr>
            <a:spLocks noGrp="1"/>
          </p:cNvSpPr>
          <p:nvPr>
            <p:ph type="sldNum" sz="quarter" idx="12"/>
          </p:nvPr>
        </p:nvSpPr>
        <p:spPr/>
        <p:txBody>
          <a:bodyPr/>
          <a:lstStyle/>
          <a:p>
            <a:pPr>
              <a:defRPr/>
            </a:pPr>
            <a:fld id="{239B0F16-3B6B-4FCF-BBCA-E208FE80BC3B}" type="slidenum">
              <a:rPr lang="fr-FR"/>
              <a:pPr>
                <a:defRPr/>
              </a:pPr>
              <a:t>2</a:t>
            </a:fld>
            <a:endParaRPr lang="fr-FR" dirty="0"/>
          </a:p>
        </p:txBody>
      </p:sp>
      <p:sp>
        <p:nvSpPr>
          <p:cNvPr id="2" name="Espace réservé de la date 1"/>
          <p:cNvSpPr>
            <a:spLocks noGrp="1"/>
          </p:cNvSpPr>
          <p:nvPr>
            <p:ph type="dt" sz="quarter" idx="10"/>
          </p:nvPr>
        </p:nvSpPr>
        <p:spPr/>
        <p:txBody>
          <a:bodyPr/>
          <a:lstStyle/>
          <a:p>
            <a:pPr>
              <a:defRPr/>
            </a:pPr>
            <a:r>
              <a:rPr lang="fr-FR"/>
              <a:t>21/05/2014</a:t>
            </a:r>
          </a:p>
        </p:txBody>
      </p:sp>
      <p:sp>
        <p:nvSpPr>
          <p:cNvPr id="3" name="Espace réservé du pied de page 2"/>
          <p:cNvSpPr>
            <a:spLocks noGrp="1"/>
          </p:cNvSpPr>
          <p:nvPr>
            <p:ph type="ftr" sz="quarter" idx="11"/>
          </p:nvPr>
        </p:nvSpPr>
        <p:spPr/>
        <p:txBody>
          <a:bodyPr/>
          <a:lstStyle/>
          <a:p>
            <a:pPr>
              <a:defRPr/>
            </a:pPr>
            <a:r>
              <a:rPr lang="fr-FR"/>
              <a:t>© amue 2014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L’ordonnateur et l’agent comptable</a:t>
            </a:r>
            <a:endParaRPr lang="fr-FR" dirty="0"/>
          </a:p>
        </p:txBody>
      </p:sp>
      <p:sp>
        <p:nvSpPr>
          <p:cNvPr id="3" name="Espace réservé du contenu 2"/>
          <p:cNvSpPr>
            <a:spLocks noGrp="1"/>
          </p:cNvSpPr>
          <p:nvPr>
            <p:ph idx="1"/>
          </p:nvPr>
        </p:nvSpPr>
        <p:spPr/>
        <p:txBody>
          <a:bodyPr/>
          <a:lstStyle/>
          <a:p>
            <a:r>
              <a:rPr lang="fr-FR" dirty="0" smtClean="0"/>
              <a:t>La comptabilité budgétaire est tenue conjointement par l’ordonnateur et le comptable selon le schéma suivant :</a:t>
            </a:r>
          </a:p>
        </p:txBody>
      </p:sp>
      <p:sp>
        <p:nvSpPr>
          <p:cNvPr id="4" name="Espace réservé de la date 3"/>
          <p:cNvSpPr>
            <a:spLocks noGrp="1"/>
          </p:cNvSpPr>
          <p:nvPr>
            <p:ph type="dt" sz="half" idx="10"/>
          </p:nvPr>
        </p:nvSpPr>
        <p:spPr/>
        <p:txBody>
          <a:bodyPr/>
          <a:lstStyle/>
          <a:p>
            <a:fld id="{21592A01-381E-4E46-800C-7313F17BE39E}" type="datetime1">
              <a:rPr lang="fr-FR" smtClean="0"/>
              <a:pPr/>
              <a:t>20/05/2014</a:t>
            </a:fld>
            <a:endParaRPr lang="fr-FR"/>
          </a:p>
        </p:txBody>
      </p:sp>
      <p:sp>
        <p:nvSpPr>
          <p:cNvPr id="5" name="Espace réservé du pied de page 4"/>
          <p:cNvSpPr>
            <a:spLocks noGrp="1"/>
          </p:cNvSpPr>
          <p:nvPr>
            <p:ph type="ftr" sz="quarter" idx="11"/>
          </p:nvPr>
        </p:nvSpPr>
        <p:spPr/>
        <p:txBody>
          <a:bodyPr/>
          <a:lstStyle/>
          <a:p>
            <a:r>
              <a:rPr lang="fr-FR" smtClean="0"/>
              <a:t>© amue 2014</a:t>
            </a:r>
            <a:endParaRPr lang="fr-FR"/>
          </a:p>
        </p:txBody>
      </p:sp>
      <p:sp>
        <p:nvSpPr>
          <p:cNvPr id="6" name="Espace réservé du numéro de diapositive 5"/>
          <p:cNvSpPr>
            <a:spLocks noGrp="1"/>
          </p:cNvSpPr>
          <p:nvPr>
            <p:ph type="sldNum" sz="quarter" idx="12"/>
          </p:nvPr>
        </p:nvSpPr>
        <p:spPr/>
        <p:txBody>
          <a:bodyPr/>
          <a:lstStyle/>
          <a:p>
            <a:fld id="{72854C9B-CE58-4F59-98FA-E5D313C9E3D2}" type="slidenum">
              <a:rPr lang="fr-FR" altLang="fr-FR" smtClean="0"/>
              <a:pPr/>
              <a:t>20</a:t>
            </a:fld>
            <a:endParaRPr lang="fr-FR" altLang="fr-FR"/>
          </a:p>
        </p:txBody>
      </p:sp>
      <p:graphicFrame>
        <p:nvGraphicFramePr>
          <p:cNvPr id="7" name="Tableau 6"/>
          <p:cNvGraphicFramePr>
            <a:graphicFrameLocks noGrp="1"/>
          </p:cNvGraphicFramePr>
          <p:nvPr>
            <p:extLst>
              <p:ext uri="{D42A27DB-BD31-4B8C-83A1-F6EECF244321}">
                <p14:modId xmlns:p14="http://schemas.microsoft.com/office/powerpoint/2010/main" val="773116589"/>
              </p:ext>
            </p:extLst>
          </p:nvPr>
        </p:nvGraphicFramePr>
        <p:xfrm>
          <a:off x="467544" y="2276873"/>
          <a:ext cx="8136904" cy="1772384"/>
        </p:xfrm>
        <a:graphic>
          <a:graphicData uri="http://schemas.openxmlformats.org/drawingml/2006/table">
            <a:tbl>
              <a:tblPr firstRow="1" firstCol="1" bandRow="1">
                <a:tableStyleId>{72833802-FEF1-4C79-8D5D-14CF1EAF98D9}</a:tableStyleId>
              </a:tblPr>
              <a:tblGrid>
                <a:gridCol w="4068452"/>
                <a:gridCol w="4068452"/>
              </a:tblGrid>
              <a:tr h="404073">
                <a:tc>
                  <a:txBody>
                    <a:bodyPr/>
                    <a:lstStyle/>
                    <a:p>
                      <a:pPr algn="ctr">
                        <a:spcAft>
                          <a:spcPts val="0"/>
                        </a:spcAft>
                      </a:pPr>
                      <a:r>
                        <a:rPr lang="fr-FR" sz="1800" dirty="0" smtClean="0">
                          <a:solidFill>
                            <a:srgbClr val="000000"/>
                          </a:solidFill>
                          <a:effectLst/>
                        </a:rPr>
                        <a:t>ORDONNATEUR</a:t>
                      </a:r>
                      <a:endParaRPr lang="fr-FR"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00"/>
                    </a:solidFill>
                  </a:tcPr>
                </a:tc>
                <a:tc>
                  <a:txBody>
                    <a:bodyPr/>
                    <a:lstStyle/>
                    <a:p>
                      <a:pPr algn="ctr">
                        <a:spcAft>
                          <a:spcPts val="0"/>
                        </a:spcAft>
                      </a:pPr>
                      <a:r>
                        <a:rPr lang="fr-FR" sz="1800" dirty="0" smtClean="0">
                          <a:solidFill>
                            <a:srgbClr val="000000"/>
                          </a:solidFill>
                          <a:effectLst/>
                        </a:rPr>
                        <a:t>COMPTABLE</a:t>
                      </a:r>
                      <a:endParaRPr lang="fr-FR"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368311">
                <a:tc>
                  <a:txBody>
                    <a:bodyPr/>
                    <a:lstStyle/>
                    <a:p>
                      <a:pPr algn="l">
                        <a:spcAft>
                          <a:spcPts val="0"/>
                        </a:spcAft>
                      </a:pPr>
                      <a:r>
                        <a:rPr lang="fr-FR" sz="1600" b="0" dirty="0">
                          <a:solidFill>
                            <a:srgbClr val="000000"/>
                          </a:solidFill>
                          <a:effectLst/>
                        </a:rPr>
                        <a:t> </a:t>
                      </a:r>
                    </a:p>
                    <a:p>
                      <a:pPr algn="l">
                        <a:spcAft>
                          <a:spcPts val="0"/>
                        </a:spcAft>
                      </a:pPr>
                      <a:r>
                        <a:rPr lang="fr-FR" sz="1600" b="0" dirty="0" smtClean="0">
                          <a:solidFill>
                            <a:srgbClr val="000000"/>
                          </a:solidFill>
                          <a:effectLst/>
                        </a:rPr>
                        <a:t>A en charge :</a:t>
                      </a:r>
                    </a:p>
                    <a:p>
                      <a:pPr marL="171450" indent="-171450" algn="l">
                        <a:spcAft>
                          <a:spcPts val="0"/>
                        </a:spcAft>
                        <a:buFontTx/>
                        <a:buChar char="-"/>
                      </a:pPr>
                      <a:r>
                        <a:rPr lang="fr-FR" sz="1600" b="0" dirty="0" smtClean="0">
                          <a:solidFill>
                            <a:srgbClr val="000000"/>
                          </a:solidFill>
                          <a:effectLst/>
                        </a:rPr>
                        <a:t>La comptabilité des autorisations d’engagement</a:t>
                      </a:r>
                    </a:p>
                    <a:p>
                      <a:pPr marL="171450" indent="-171450" algn="l">
                        <a:spcAft>
                          <a:spcPts val="0"/>
                        </a:spcAft>
                        <a:buFontTx/>
                        <a:buChar char="-"/>
                      </a:pPr>
                      <a:r>
                        <a:rPr lang="fr-FR" sz="1600" b="0" dirty="0" smtClean="0">
                          <a:solidFill>
                            <a:srgbClr val="000000"/>
                          </a:solidFill>
                          <a:effectLst/>
                        </a:rPr>
                        <a:t>La comptabilité des autorisations d’emplois</a:t>
                      </a:r>
                      <a:endParaRPr lang="fr-FR" sz="1600" b="0" dirty="0">
                        <a:solidFill>
                          <a:srgbClr val="0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l">
                        <a:spcAft>
                          <a:spcPts val="0"/>
                        </a:spcAft>
                      </a:pPr>
                      <a:r>
                        <a:rPr lang="fr-FR" sz="1600" b="0" dirty="0">
                          <a:solidFill>
                            <a:srgbClr val="000000"/>
                          </a:solidFill>
                          <a:effectLst/>
                        </a:rPr>
                        <a:t> </a:t>
                      </a:r>
                    </a:p>
                    <a:p>
                      <a:pPr algn="l">
                        <a:spcAft>
                          <a:spcPts val="0"/>
                        </a:spcAft>
                      </a:pPr>
                      <a:r>
                        <a:rPr lang="fr-FR" sz="1600" b="0" dirty="0" smtClean="0">
                          <a:solidFill>
                            <a:srgbClr val="000000"/>
                          </a:solidFill>
                          <a:effectLst/>
                        </a:rPr>
                        <a:t>A en charge :</a:t>
                      </a:r>
                    </a:p>
                    <a:p>
                      <a:pPr marL="171450" indent="-171450" algn="l">
                        <a:spcAft>
                          <a:spcPts val="0"/>
                        </a:spcAft>
                        <a:buFontTx/>
                        <a:buChar char="-"/>
                      </a:pPr>
                      <a:r>
                        <a:rPr lang="fr-FR" sz="1600" b="0" dirty="0" smtClean="0">
                          <a:solidFill>
                            <a:srgbClr val="000000"/>
                          </a:solidFill>
                          <a:effectLst/>
                        </a:rPr>
                        <a:t>La comptabilité des crédits de paiement</a:t>
                      </a:r>
                    </a:p>
                    <a:p>
                      <a:pPr marL="171450" indent="-171450" algn="l">
                        <a:spcAft>
                          <a:spcPts val="0"/>
                        </a:spcAft>
                        <a:buFontTx/>
                        <a:buChar char="-"/>
                      </a:pPr>
                      <a:r>
                        <a:rPr lang="fr-FR" sz="1600" b="0" dirty="0" smtClean="0">
                          <a:solidFill>
                            <a:srgbClr val="000000"/>
                          </a:solidFill>
                          <a:effectLst/>
                        </a:rPr>
                        <a:t>La comptabilité des recettes</a:t>
                      </a:r>
                    </a:p>
                    <a:p>
                      <a:pPr algn="l">
                        <a:spcAft>
                          <a:spcPts val="0"/>
                        </a:spcAft>
                      </a:pPr>
                      <a:endParaRPr lang="fr-FR" sz="1600" b="0" dirty="0">
                        <a:solidFill>
                          <a:srgbClr val="0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r>
            </a:tbl>
          </a:graphicData>
        </a:graphic>
      </p:graphicFrame>
      <p:sp>
        <p:nvSpPr>
          <p:cNvPr id="8" name="Flèche vers le bas 7"/>
          <p:cNvSpPr/>
          <p:nvPr/>
        </p:nvSpPr>
        <p:spPr>
          <a:xfrm>
            <a:off x="2268538" y="4005857"/>
            <a:ext cx="863600" cy="503238"/>
          </a:xfrm>
          <a:prstGeom prst="downArrow">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9" name="Flèche vers le bas 8"/>
          <p:cNvSpPr/>
          <p:nvPr/>
        </p:nvSpPr>
        <p:spPr>
          <a:xfrm>
            <a:off x="5651500" y="4012207"/>
            <a:ext cx="865188" cy="5048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Rectangle à coins arrondis 9"/>
          <p:cNvSpPr/>
          <p:nvPr/>
        </p:nvSpPr>
        <p:spPr>
          <a:xfrm>
            <a:off x="1835150" y="4578945"/>
            <a:ext cx="1800225" cy="722312"/>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600" b="1" dirty="0">
                <a:solidFill>
                  <a:srgbClr val="000000"/>
                </a:solidFill>
              </a:rPr>
              <a:t>Opportunité de la décision</a:t>
            </a:r>
          </a:p>
        </p:txBody>
      </p:sp>
      <p:sp>
        <p:nvSpPr>
          <p:cNvPr id="11" name="Rectangle à coins arrondis 10"/>
          <p:cNvSpPr/>
          <p:nvPr/>
        </p:nvSpPr>
        <p:spPr>
          <a:xfrm>
            <a:off x="5219700" y="4578945"/>
            <a:ext cx="1800225" cy="7223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600" b="1" dirty="0">
                <a:solidFill>
                  <a:srgbClr val="000000"/>
                </a:solidFill>
              </a:rPr>
              <a:t>Gestion de la trésorerie</a:t>
            </a:r>
          </a:p>
        </p:txBody>
      </p:sp>
      <p:sp>
        <p:nvSpPr>
          <p:cNvPr id="12" name="Ellipse 11"/>
          <p:cNvSpPr/>
          <p:nvPr/>
        </p:nvSpPr>
        <p:spPr>
          <a:xfrm>
            <a:off x="2987675" y="4942482"/>
            <a:ext cx="2808288" cy="1366838"/>
          </a:xfrm>
          <a:prstGeom prst="ellipse">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600" b="1" dirty="0">
                <a:solidFill>
                  <a:srgbClr val="000000"/>
                </a:solidFill>
              </a:rPr>
              <a:t>Collaboration étroite pour la construction et l’exécution du budget</a:t>
            </a:r>
          </a:p>
        </p:txBody>
      </p:sp>
    </p:spTree>
    <p:extLst>
      <p:ext uri="{BB962C8B-B14F-4D97-AF65-F5344CB8AC3E}">
        <p14:creationId xmlns:p14="http://schemas.microsoft.com/office/powerpoint/2010/main" val="365728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623888" y="2678113"/>
            <a:ext cx="7886700" cy="1485900"/>
          </a:xfrm>
        </p:spPr>
        <p:txBody>
          <a:bodyPr/>
          <a:lstStyle/>
          <a:p>
            <a:pPr eaLnBrk="1" hangingPunct="1">
              <a:defRPr/>
            </a:pPr>
            <a:r>
              <a:rPr lang="fr-FR" sz="3200" dirty="0" smtClean="0"/>
              <a:t>GBCP : les outils de modernisation</a:t>
            </a:r>
            <a:endParaRPr lang="fr-FR" sz="3200" dirty="0" smtClean="0">
              <a:effectLst>
                <a:outerShdw blurRad="38100" dist="38100" dir="2700000" algn="tl">
                  <a:srgbClr val="000000">
                    <a:alpha val="43137"/>
                  </a:srgbClr>
                </a:outerShdw>
              </a:effectLst>
            </a:endParaRPr>
          </a:p>
        </p:txBody>
      </p:sp>
      <p:sp>
        <p:nvSpPr>
          <p:cNvPr id="35843" name="Espace réservé du texte 1"/>
          <p:cNvSpPr>
            <a:spLocks noGrp="1"/>
          </p:cNvSpPr>
          <p:nvPr>
            <p:ph type="body" idx="1"/>
          </p:nvPr>
        </p:nvSpPr>
        <p:spPr>
          <a:xfrm>
            <a:off x="623888" y="4270375"/>
            <a:ext cx="7886700" cy="1819275"/>
          </a:xfrm>
        </p:spPr>
        <p:txBody>
          <a:bodyPr/>
          <a:lstStyle/>
          <a:p>
            <a:pPr eaLnBrk="1" hangingPunct="1"/>
            <a:endParaRPr lang="fr-FR" altLang="fr-FR" smtClean="0"/>
          </a:p>
        </p:txBody>
      </p:sp>
      <p:sp>
        <p:nvSpPr>
          <p:cNvPr id="4" name="Espace réservé du numéro de diapositive 3"/>
          <p:cNvSpPr>
            <a:spLocks noGrp="1"/>
          </p:cNvSpPr>
          <p:nvPr>
            <p:ph type="sldNum" sz="quarter" idx="12"/>
          </p:nvPr>
        </p:nvSpPr>
        <p:spPr/>
        <p:txBody>
          <a:bodyPr/>
          <a:lstStyle/>
          <a:p>
            <a:pPr>
              <a:defRPr/>
            </a:pPr>
            <a:fld id="{014DC46C-F0D0-4067-B91D-1A29F0E4FECA}" type="slidenum">
              <a:rPr lang="fr-FR"/>
              <a:pPr>
                <a:defRPr/>
              </a:pPr>
              <a:t>21</a:t>
            </a:fld>
            <a:endParaRPr lang="fr-FR" dirty="0"/>
          </a:p>
        </p:txBody>
      </p:sp>
      <p:sp>
        <p:nvSpPr>
          <p:cNvPr id="2" name="Espace réservé de la date 1"/>
          <p:cNvSpPr>
            <a:spLocks noGrp="1"/>
          </p:cNvSpPr>
          <p:nvPr>
            <p:ph type="dt" sz="quarter" idx="10"/>
          </p:nvPr>
        </p:nvSpPr>
        <p:spPr/>
        <p:txBody>
          <a:bodyPr/>
          <a:lstStyle/>
          <a:p>
            <a:pPr>
              <a:defRPr/>
            </a:pPr>
            <a:r>
              <a:rPr lang="fr-FR"/>
              <a:t>21/05/2014</a:t>
            </a:r>
          </a:p>
        </p:txBody>
      </p:sp>
      <p:sp>
        <p:nvSpPr>
          <p:cNvPr id="3" name="Espace réservé du pied de page 2"/>
          <p:cNvSpPr>
            <a:spLocks noGrp="1"/>
          </p:cNvSpPr>
          <p:nvPr>
            <p:ph type="ftr" sz="quarter" idx="11"/>
          </p:nvPr>
        </p:nvSpPr>
        <p:spPr/>
        <p:txBody>
          <a:bodyPr/>
          <a:lstStyle/>
          <a:p>
            <a:pPr>
              <a:defRPr/>
            </a:pPr>
            <a:r>
              <a:rPr lang="fr-FR"/>
              <a:t>© amue 2014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2"/>
          <p:cNvSpPr>
            <a:spLocks noGrp="1"/>
          </p:cNvSpPr>
          <p:nvPr>
            <p:ph type="title"/>
          </p:nvPr>
        </p:nvSpPr>
        <p:spPr>
          <a:xfrm>
            <a:off x="628650" y="185738"/>
            <a:ext cx="7205663" cy="1122362"/>
          </a:xfrm>
        </p:spPr>
        <p:txBody>
          <a:bodyPr/>
          <a:lstStyle/>
          <a:p>
            <a:r>
              <a:rPr lang="fr-FR" altLang="fr-FR" smtClean="0"/>
              <a:t>Le service facturier</a:t>
            </a:r>
          </a:p>
        </p:txBody>
      </p:sp>
      <p:sp>
        <p:nvSpPr>
          <p:cNvPr id="21" name="Espace réservé de la date 3"/>
          <p:cNvSpPr>
            <a:spLocks noGrp="1"/>
          </p:cNvSpPr>
          <p:nvPr>
            <p:ph type="dt" sz="quarter" idx="10"/>
          </p:nvPr>
        </p:nvSpPr>
        <p:spPr/>
        <p:txBody>
          <a:bodyPr/>
          <a:lstStyle/>
          <a:p>
            <a:pPr>
              <a:defRPr/>
            </a:pPr>
            <a:r>
              <a:rPr lang="fr-FR"/>
              <a:t>21/05/2014</a:t>
            </a:r>
          </a:p>
        </p:txBody>
      </p:sp>
      <p:sp>
        <p:nvSpPr>
          <p:cNvPr id="22" name="Espace réservé du pied de page 4"/>
          <p:cNvSpPr>
            <a:spLocks noGrp="1"/>
          </p:cNvSpPr>
          <p:nvPr>
            <p:ph type="ftr" sz="quarter" idx="11"/>
          </p:nvPr>
        </p:nvSpPr>
        <p:spPr/>
        <p:txBody>
          <a:bodyPr/>
          <a:lstStyle/>
          <a:p>
            <a:pPr>
              <a:defRPr/>
            </a:pPr>
            <a:r>
              <a:rPr lang="fr-FR" smtClean="0"/>
              <a:t>© amue 2014</a:t>
            </a:r>
            <a:endParaRPr lang="fr-FR" dirty="0"/>
          </a:p>
        </p:txBody>
      </p:sp>
      <p:sp>
        <p:nvSpPr>
          <p:cNvPr id="23" name="Espace réservé du numéro de diapositive 5"/>
          <p:cNvSpPr>
            <a:spLocks noGrp="1"/>
          </p:cNvSpPr>
          <p:nvPr>
            <p:ph type="sldNum" sz="quarter" idx="12"/>
          </p:nvPr>
        </p:nvSpPr>
        <p:spPr/>
        <p:txBody>
          <a:bodyPr/>
          <a:lstStyle/>
          <a:p>
            <a:pPr>
              <a:defRPr/>
            </a:pPr>
            <a:fld id="{2186D378-E45B-42EE-A875-F8A4E00B6410}" type="slidenum">
              <a:rPr lang="fr-FR" altLang="fr-FR" smtClean="0"/>
              <a:pPr>
                <a:defRPr/>
              </a:pPr>
              <a:t>22</a:t>
            </a:fld>
            <a:endParaRPr lang="fr-FR" altLang="fr-FR"/>
          </a:p>
        </p:txBody>
      </p:sp>
      <p:graphicFrame>
        <p:nvGraphicFramePr>
          <p:cNvPr id="52" name="Espace réservé du contenu 5"/>
          <p:cNvGraphicFramePr/>
          <p:nvPr/>
        </p:nvGraphicFramePr>
        <p:xfrm>
          <a:off x="323532" y="2177415"/>
          <a:ext cx="8496935" cy="2503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3" name="Connecteur droit avec flèche 52"/>
          <p:cNvCxnSpPr/>
          <p:nvPr/>
        </p:nvCxnSpPr>
        <p:spPr>
          <a:xfrm>
            <a:off x="250825" y="2201863"/>
            <a:ext cx="5761038" cy="0"/>
          </a:xfrm>
          <a:prstGeom prst="straightConnector1">
            <a:avLst/>
          </a:prstGeom>
          <a:noFill/>
          <a:ln w="38100" cap="flat" cmpd="sng" algn="ctr">
            <a:solidFill>
              <a:srgbClr val="C0504D"/>
            </a:solidFill>
            <a:prstDash val="solid"/>
            <a:headEnd type="arrow"/>
            <a:tailEnd type="arrow"/>
          </a:ln>
          <a:effectLst>
            <a:outerShdw blurRad="40000" dist="23000" dir="5400000" rotWithShape="0">
              <a:srgbClr val="000000">
                <a:alpha val="35000"/>
              </a:srgbClr>
            </a:outerShdw>
          </a:effectLst>
        </p:spPr>
      </p:cxnSp>
      <p:sp>
        <p:nvSpPr>
          <p:cNvPr id="37896" name="ZoneTexte 53"/>
          <p:cNvSpPr txBox="1">
            <a:spLocks noChangeArrowheads="1"/>
          </p:cNvSpPr>
          <p:nvPr/>
        </p:nvSpPr>
        <p:spPr bwMode="auto">
          <a:xfrm>
            <a:off x="2339975" y="1844675"/>
            <a:ext cx="158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defTabSz="45720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defTabSz="4572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defTabSz="4572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defTabSz="4572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eaLnBrk="1" hangingPunct="1">
              <a:lnSpc>
                <a:spcPct val="100000"/>
              </a:lnSpc>
              <a:spcBef>
                <a:spcPct val="0"/>
              </a:spcBef>
              <a:buClrTx/>
              <a:buFontTx/>
              <a:buNone/>
            </a:pPr>
            <a:r>
              <a:rPr lang="fr-FR" altLang="fr-FR" sz="1800" b="1">
                <a:solidFill>
                  <a:srgbClr val="E46C0A"/>
                </a:solidFill>
                <a:latin typeface="Arial" panose="020B0604020202020204" pitchFamily="34" charset="0"/>
                <a:ea typeface="ＭＳ Ｐゴシック" panose="020B0600070205080204" pitchFamily="34" charset="-128"/>
              </a:rPr>
              <a:t>Ordonnateur</a:t>
            </a:r>
          </a:p>
        </p:txBody>
      </p:sp>
      <p:sp>
        <p:nvSpPr>
          <p:cNvPr id="55" name="Rectangle à coins arrondis 54"/>
          <p:cNvSpPr/>
          <p:nvPr/>
        </p:nvSpPr>
        <p:spPr>
          <a:xfrm>
            <a:off x="4787900" y="3860800"/>
            <a:ext cx="1133475" cy="647700"/>
          </a:xfrm>
          <a:prstGeom prst="roundRect">
            <a:avLst/>
          </a:prstGeom>
          <a:solidFill>
            <a:srgbClr val="F79646"/>
          </a:solidFill>
          <a:ln w="25400" cap="flat" cmpd="sng" algn="ctr">
            <a:solidFill>
              <a:srgbClr val="F79646">
                <a:shade val="50000"/>
              </a:srgbClr>
            </a:solidFill>
            <a:prstDash val="solid"/>
          </a:ln>
          <a:effectLst/>
        </p:spPr>
        <p:txBody>
          <a:bodyPr anchor="ctr"/>
          <a:lstStyle/>
          <a:p>
            <a:pPr algn="ctr" defTabSz="457200" eaLnBrk="1" fontAlgn="auto" hangingPunct="1">
              <a:spcBef>
                <a:spcPts val="0"/>
              </a:spcBef>
              <a:spcAft>
                <a:spcPts val="0"/>
              </a:spcAft>
              <a:defRPr/>
            </a:pPr>
            <a:r>
              <a:rPr lang="fr-FR" sz="1400" kern="0" dirty="0">
                <a:solidFill>
                  <a:srgbClr val="FFFFFF"/>
                </a:solidFill>
                <a:latin typeface="Calibri"/>
                <a:ea typeface="Times New Roman"/>
                <a:cs typeface="Times New Roman"/>
              </a:rPr>
              <a:t>Contrôle et Ordre de payer</a:t>
            </a:r>
            <a:endParaRPr lang="fr-FR" sz="1400" kern="0" dirty="0">
              <a:solidFill>
                <a:prstClr val="white"/>
              </a:solidFill>
              <a:latin typeface="Times New Roman"/>
              <a:ea typeface="Times New Roman"/>
            </a:endParaRPr>
          </a:p>
        </p:txBody>
      </p:sp>
      <p:sp>
        <p:nvSpPr>
          <p:cNvPr id="56" name="Rectangle à coins arrondis 55"/>
          <p:cNvSpPr/>
          <p:nvPr/>
        </p:nvSpPr>
        <p:spPr>
          <a:xfrm>
            <a:off x="6175375" y="3911600"/>
            <a:ext cx="1133475" cy="490538"/>
          </a:xfrm>
          <a:prstGeom prst="roundRect">
            <a:avLst/>
          </a:prstGeom>
          <a:solidFill>
            <a:srgbClr val="9BBB59"/>
          </a:solidFill>
          <a:ln w="25400" cap="flat" cmpd="sng" algn="ctr">
            <a:solidFill>
              <a:srgbClr val="9BBB59">
                <a:shade val="50000"/>
              </a:srgbClr>
            </a:solidFill>
            <a:prstDash val="solid"/>
          </a:ln>
          <a:effectLst/>
        </p:spPr>
        <p:txBody>
          <a:bodyPr anchor="ctr"/>
          <a:lstStyle/>
          <a:p>
            <a:pPr algn="ctr" defTabSz="457200" eaLnBrk="1" fontAlgn="auto" hangingPunct="1">
              <a:spcBef>
                <a:spcPts val="0"/>
              </a:spcBef>
              <a:spcAft>
                <a:spcPts val="0"/>
              </a:spcAft>
              <a:defRPr/>
            </a:pPr>
            <a:r>
              <a:rPr lang="fr-FR" sz="1200" kern="0" dirty="0">
                <a:solidFill>
                  <a:srgbClr val="FFFFFF"/>
                </a:solidFill>
                <a:latin typeface="Calibri"/>
                <a:ea typeface="Times New Roman"/>
                <a:cs typeface="Times New Roman"/>
              </a:rPr>
              <a:t>Liquidation définitive</a:t>
            </a:r>
            <a:endParaRPr lang="fr-FR" sz="1200" kern="0" dirty="0">
              <a:solidFill>
                <a:prstClr val="white"/>
              </a:solidFill>
              <a:latin typeface="Times New Roman"/>
              <a:ea typeface="Times New Roman"/>
            </a:endParaRPr>
          </a:p>
        </p:txBody>
      </p:sp>
      <p:cxnSp>
        <p:nvCxnSpPr>
          <p:cNvPr id="57" name="Connecteur droit avec flèche 56"/>
          <p:cNvCxnSpPr/>
          <p:nvPr/>
        </p:nvCxnSpPr>
        <p:spPr>
          <a:xfrm flipV="1">
            <a:off x="6065838" y="2163763"/>
            <a:ext cx="2898775" cy="14287"/>
          </a:xfrm>
          <a:prstGeom prst="straightConnector1">
            <a:avLst/>
          </a:prstGeom>
          <a:noFill/>
          <a:ln w="25400" cap="flat" cmpd="sng" algn="ctr">
            <a:solidFill>
              <a:srgbClr val="9BBB59"/>
            </a:solidFill>
            <a:prstDash val="solid"/>
            <a:headEnd type="arrow"/>
            <a:tailEnd type="arrow"/>
          </a:ln>
          <a:effectLst>
            <a:outerShdw blurRad="40000" dist="20000" dir="5400000" rotWithShape="0">
              <a:srgbClr val="000000">
                <a:alpha val="38000"/>
              </a:srgbClr>
            </a:outerShdw>
          </a:effectLst>
        </p:spPr>
      </p:cxnSp>
      <p:sp>
        <p:nvSpPr>
          <p:cNvPr id="37900" name="ZoneTexte 57"/>
          <p:cNvSpPr txBox="1">
            <a:spLocks noChangeArrowheads="1"/>
          </p:cNvSpPr>
          <p:nvPr/>
        </p:nvSpPr>
        <p:spPr bwMode="auto">
          <a:xfrm>
            <a:off x="6516688" y="1782763"/>
            <a:ext cx="2055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defTabSz="45720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defTabSz="4572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defTabSz="4572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defTabSz="4572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eaLnBrk="1" hangingPunct="1">
              <a:lnSpc>
                <a:spcPct val="100000"/>
              </a:lnSpc>
              <a:spcBef>
                <a:spcPct val="0"/>
              </a:spcBef>
              <a:buClrTx/>
              <a:buFontTx/>
              <a:buNone/>
            </a:pPr>
            <a:r>
              <a:rPr lang="fr-FR" altLang="fr-FR" sz="1800" b="1">
                <a:solidFill>
                  <a:srgbClr val="77933C"/>
                </a:solidFill>
                <a:latin typeface="Arial" panose="020B0604020202020204" pitchFamily="34" charset="0"/>
                <a:ea typeface="ＭＳ Ｐゴシック" panose="020B0600070205080204" pitchFamily="34" charset="-128"/>
              </a:rPr>
              <a:t>Agent comptable</a:t>
            </a:r>
          </a:p>
        </p:txBody>
      </p:sp>
      <p:sp>
        <p:nvSpPr>
          <p:cNvPr id="60" name="Rectangle à coins arrondis 59"/>
          <p:cNvSpPr/>
          <p:nvPr/>
        </p:nvSpPr>
        <p:spPr>
          <a:xfrm>
            <a:off x="3260725" y="3940175"/>
            <a:ext cx="1166813" cy="490538"/>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r>
              <a:rPr lang="fr-FR" sz="1400" kern="0" dirty="0">
                <a:solidFill>
                  <a:srgbClr val="FFFFFF"/>
                </a:solidFill>
                <a:latin typeface="Calibri"/>
                <a:ea typeface="Times New Roman"/>
                <a:cs typeface="Times New Roman"/>
              </a:rPr>
              <a:t>Engagement juridique</a:t>
            </a:r>
            <a:endParaRPr lang="fr-FR" sz="1400" kern="0" dirty="0">
              <a:solidFill>
                <a:prstClr val="white"/>
              </a:solidFill>
              <a:latin typeface="Times New Roman"/>
              <a:ea typeface="Times New Roman"/>
            </a:endParaRPr>
          </a:p>
        </p:txBody>
      </p:sp>
      <p:sp>
        <p:nvSpPr>
          <p:cNvPr id="61" name="Rectangle à coins arrondis 60"/>
          <p:cNvSpPr/>
          <p:nvPr/>
        </p:nvSpPr>
        <p:spPr>
          <a:xfrm>
            <a:off x="1846263" y="3940175"/>
            <a:ext cx="1133475" cy="490538"/>
          </a:xfrm>
          <a:prstGeom prst="roundRect">
            <a:avLst/>
          </a:prstGeom>
          <a:gradFill>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r>
              <a:rPr lang="fr-FR" sz="1600" kern="0" dirty="0">
                <a:solidFill>
                  <a:srgbClr val="FFFFFF"/>
                </a:solidFill>
                <a:latin typeface="Calibri"/>
                <a:ea typeface="Times New Roman"/>
                <a:cs typeface="Times New Roman"/>
              </a:rPr>
              <a:t>Politique achat</a:t>
            </a:r>
            <a:endParaRPr lang="fr-FR" sz="1600" kern="0" dirty="0">
              <a:solidFill>
                <a:prstClr val="white"/>
              </a:solidFill>
              <a:latin typeface="Times New Roman"/>
              <a:ea typeface="Times New Roman"/>
            </a:endParaRPr>
          </a:p>
        </p:txBody>
      </p:sp>
      <p:sp>
        <p:nvSpPr>
          <p:cNvPr id="62" name="Rectangle à coins arrondis 61"/>
          <p:cNvSpPr/>
          <p:nvPr/>
        </p:nvSpPr>
        <p:spPr>
          <a:xfrm>
            <a:off x="5983288" y="4365625"/>
            <a:ext cx="1516062" cy="600075"/>
          </a:xfrm>
          <a:prstGeom prst="roundRect">
            <a:avLst/>
          </a:prstGeom>
          <a:solidFill>
            <a:srgbClr val="9BBB59"/>
          </a:solidFill>
          <a:ln w="25400" cap="flat" cmpd="sng" algn="ctr">
            <a:solidFill>
              <a:srgbClr val="9BBB59">
                <a:shade val="50000"/>
              </a:srgbClr>
            </a:solidFill>
            <a:prstDash val="solid"/>
          </a:ln>
          <a:effectLst/>
        </p:spPr>
        <p:txBody>
          <a:bodyPr anchor="ctr"/>
          <a:lstStyle/>
          <a:p>
            <a:pPr algn="ctr" defTabSz="457200" eaLnBrk="1" fontAlgn="auto" hangingPunct="1">
              <a:spcBef>
                <a:spcPts val="0"/>
              </a:spcBef>
              <a:spcAft>
                <a:spcPts val="0"/>
              </a:spcAft>
              <a:defRPr/>
            </a:pPr>
            <a:r>
              <a:rPr lang="fr-FR" sz="1200" kern="0" dirty="0">
                <a:solidFill>
                  <a:srgbClr val="FFFFFF"/>
                </a:solidFill>
                <a:latin typeface="Calibri"/>
                <a:ea typeface="Times New Roman"/>
                <a:cs typeface="Times New Roman"/>
              </a:rPr>
              <a:t>Rapprochement facture/commande et service fait</a:t>
            </a:r>
            <a:endParaRPr lang="fr-FR" sz="1200" kern="0" dirty="0">
              <a:solidFill>
                <a:prstClr val="white"/>
              </a:solidFill>
              <a:latin typeface="Times New Roman"/>
              <a:ea typeface="Times New Roman"/>
            </a:endParaRPr>
          </a:p>
        </p:txBody>
      </p:sp>
      <p:sp>
        <p:nvSpPr>
          <p:cNvPr id="63" name="Rectangle à coins arrondis 62"/>
          <p:cNvSpPr/>
          <p:nvPr/>
        </p:nvSpPr>
        <p:spPr>
          <a:xfrm>
            <a:off x="6175375" y="4941888"/>
            <a:ext cx="1133475" cy="490537"/>
          </a:xfrm>
          <a:prstGeom prst="roundRect">
            <a:avLst/>
          </a:prstGeom>
          <a:solidFill>
            <a:srgbClr val="9BBB59"/>
          </a:solidFill>
          <a:ln w="25400" cap="flat" cmpd="sng" algn="ctr">
            <a:solidFill>
              <a:srgbClr val="9BBB59">
                <a:shade val="50000"/>
              </a:srgbClr>
            </a:solidFill>
            <a:prstDash val="solid"/>
          </a:ln>
          <a:effectLst/>
        </p:spPr>
        <p:txBody>
          <a:bodyPr anchor="ctr"/>
          <a:lstStyle/>
          <a:p>
            <a:pPr algn="ctr" defTabSz="457200" eaLnBrk="1" fontAlgn="auto" hangingPunct="1">
              <a:spcBef>
                <a:spcPts val="0"/>
              </a:spcBef>
              <a:spcAft>
                <a:spcPts val="0"/>
              </a:spcAft>
              <a:defRPr/>
            </a:pPr>
            <a:r>
              <a:rPr lang="fr-FR" sz="1200" kern="0" dirty="0" err="1">
                <a:solidFill>
                  <a:srgbClr val="FFFFFF"/>
                </a:solidFill>
                <a:latin typeface="Calibri"/>
                <a:ea typeface="Times New Roman"/>
                <a:cs typeface="Times New Roman"/>
              </a:rPr>
              <a:t>Reporting</a:t>
            </a:r>
            <a:endParaRPr lang="fr-FR" sz="1200" kern="0" dirty="0">
              <a:solidFill>
                <a:prstClr val="white"/>
              </a:solidFill>
              <a:latin typeface="Times New Roman"/>
              <a:ea typeface="Times New Roman"/>
            </a:endParaRPr>
          </a:p>
        </p:txBody>
      </p:sp>
      <p:sp>
        <p:nvSpPr>
          <p:cNvPr id="64" name="Flèche droite 63"/>
          <p:cNvSpPr/>
          <p:nvPr/>
        </p:nvSpPr>
        <p:spPr>
          <a:xfrm>
            <a:off x="539750" y="5445125"/>
            <a:ext cx="8208963" cy="863600"/>
          </a:xfrm>
          <a:prstGeom prst="rightArrow">
            <a:avLst/>
          </a:prstGeom>
          <a:solidFill>
            <a:srgbClr val="D0D8E8"/>
          </a:solidFill>
          <a:ln w="25400" cap="flat" cmpd="sng" algn="ctr">
            <a:solidFill>
              <a:srgbClr val="9BBB59">
                <a:shade val="50000"/>
              </a:srgbClr>
            </a:solidFill>
            <a:prstDash val="solid"/>
          </a:ln>
          <a:effectLst/>
        </p:spPr>
        <p:txBody>
          <a:bodyPr anchor="ctr"/>
          <a:lstStyle/>
          <a:p>
            <a:pPr algn="ctr" defTabSz="457200" eaLnBrk="1" fontAlgn="auto" hangingPunct="1">
              <a:spcBef>
                <a:spcPts val="0"/>
              </a:spcBef>
              <a:spcAft>
                <a:spcPts val="0"/>
              </a:spcAft>
              <a:defRPr/>
            </a:pPr>
            <a:r>
              <a:rPr lang="fr-FR" sz="1800" b="1" i="1" kern="0" dirty="0">
                <a:latin typeface="Calibri"/>
                <a:ea typeface="Times New Roman"/>
                <a:cs typeface="Times New Roman"/>
              </a:rPr>
              <a:t>Contrôle interne</a:t>
            </a:r>
            <a:endParaRPr lang="fr-FR" sz="1800" b="1" i="1" kern="0" dirty="0">
              <a:latin typeface="Times New Roman"/>
              <a:ea typeface="Times New Roman"/>
            </a:endParaRPr>
          </a:p>
        </p:txBody>
      </p:sp>
      <p:sp>
        <p:nvSpPr>
          <p:cNvPr id="37906" name="ZoneTexte 64"/>
          <p:cNvSpPr txBox="1">
            <a:spLocks noChangeArrowheads="1"/>
          </p:cNvSpPr>
          <p:nvPr/>
        </p:nvSpPr>
        <p:spPr bwMode="auto">
          <a:xfrm>
            <a:off x="1601788" y="2411413"/>
            <a:ext cx="4108450"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defTabSz="45720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defTabSz="4572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defTabSz="4572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defTabSz="4572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eaLnBrk="1" hangingPunct="1">
              <a:lnSpc>
                <a:spcPct val="100000"/>
              </a:lnSpc>
              <a:spcBef>
                <a:spcPct val="0"/>
              </a:spcBef>
              <a:buClrTx/>
              <a:buFontTx/>
              <a:buNone/>
            </a:pPr>
            <a:r>
              <a:rPr lang="fr-FR" altLang="fr-FR" sz="1800">
                <a:solidFill>
                  <a:srgbClr val="FF0000"/>
                </a:solidFill>
                <a:latin typeface="Arial" panose="020B0604020202020204" pitchFamily="34" charset="0"/>
                <a:ea typeface="ＭＳ Ｐゴシック" panose="020B0600070205080204" pitchFamily="34" charset="-128"/>
                <a:cs typeface="Arial" panose="020B0604020202020204" pitchFamily="34" charset="0"/>
              </a:rPr>
              <a:t>suivi régulier de l’exécution budgétaire</a:t>
            </a:r>
            <a:endParaRPr lang="fr-FR" altLang="fr-FR"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7907" name="ZoneTexte 64"/>
          <p:cNvSpPr txBox="1">
            <a:spLocks noChangeArrowheads="1"/>
          </p:cNvSpPr>
          <p:nvPr/>
        </p:nvSpPr>
        <p:spPr bwMode="auto">
          <a:xfrm>
            <a:off x="6616700" y="2374900"/>
            <a:ext cx="1916113" cy="36988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defTabSz="45720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defTabSz="4572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defTabSz="4572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defTabSz="4572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eaLnBrk="1" hangingPunct="1">
              <a:lnSpc>
                <a:spcPct val="100000"/>
              </a:lnSpc>
              <a:spcBef>
                <a:spcPct val="0"/>
              </a:spcBef>
              <a:buClrTx/>
              <a:buFontTx/>
              <a:buNone/>
            </a:pPr>
            <a:r>
              <a:rPr lang="fr-FR" altLang="fr-FR" sz="1800">
                <a:solidFill>
                  <a:srgbClr val="FF0000"/>
                </a:solidFill>
                <a:latin typeface="Arial" panose="020B0604020202020204" pitchFamily="34" charset="0"/>
                <a:ea typeface="ＭＳ Ｐゴシック" panose="020B0600070205080204" pitchFamily="34" charset="-128"/>
                <a:cs typeface="Arial" panose="020B0604020202020204" pitchFamily="34" charset="0"/>
              </a:rPr>
              <a:t>Respect du DGP</a:t>
            </a:r>
            <a:endParaRPr lang="fr-FR" altLang="fr-FR"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628650" y="185738"/>
            <a:ext cx="7205663" cy="1122362"/>
          </a:xfrm>
        </p:spPr>
        <p:txBody>
          <a:bodyPr/>
          <a:lstStyle/>
          <a:p>
            <a:r>
              <a:rPr lang="fr-FR" altLang="fr-FR" smtClean="0"/>
              <a:t>La dématérialisation en dépense</a:t>
            </a:r>
          </a:p>
        </p:txBody>
      </p:sp>
      <p:sp>
        <p:nvSpPr>
          <p:cNvPr id="39939" name="Espace réservé du contenu 2"/>
          <p:cNvSpPr>
            <a:spLocks noGrp="1"/>
          </p:cNvSpPr>
          <p:nvPr>
            <p:ph idx="1"/>
          </p:nvPr>
        </p:nvSpPr>
        <p:spPr>
          <a:xfrm>
            <a:off x="628650" y="1481138"/>
            <a:ext cx="7886700" cy="4695825"/>
          </a:xfrm>
        </p:spPr>
        <p:txBody>
          <a:bodyPr/>
          <a:lstStyle/>
          <a:p>
            <a:r>
              <a:rPr lang="fr-FR" altLang="fr-FR" smtClean="0"/>
              <a:t>Les enjeux :</a:t>
            </a:r>
          </a:p>
          <a:p>
            <a:pPr lvl="1"/>
            <a:r>
              <a:rPr lang="fr-FR" altLang="fr-FR" sz="2000" smtClean="0"/>
              <a:t>Eviter les redondances des saisies et des contrôles ce qui accélère la chaîne de la dépense et réduit les délais et les coûts de traitement.</a:t>
            </a:r>
          </a:p>
          <a:p>
            <a:pPr lvl="1"/>
            <a:r>
              <a:rPr lang="fr-FR" altLang="fr-FR" sz="2000" smtClean="0"/>
              <a:t>Lisser l’activité des services dans le temps et maintenir le stock de factures en instance à un niveau satisfaisant ; gérer les relances et les contentieux avec les fournisseurs via une traçabilité des factures, et assurer le respect du délai global de paiement.</a:t>
            </a:r>
          </a:p>
          <a:p>
            <a:pPr lvl="1"/>
            <a:r>
              <a:rPr lang="fr-FR" altLang="fr-FR" sz="2000" smtClean="0"/>
              <a:t>Renforcer la responsabilité des agents aux différentes étapes de la chaîne de la dépense. Simplifier, fiabiliser dans un objectif de qualité de l’acte d’achat. </a:t>
            </a:r>
          </a:p>
          <a:p>
            <a:pPr lvl="1"/>
            <a:r>
              <a:rPr lang="fr-FR" altLang="fr-FR" sz="2000" smtClean="0"/>
              <a:t>Fiabiliser les opérations financières et comptables de la dépense, la dématérialisation vient en appui d’une démarche de contrôle interne (ex : contrôle par échantillonnage des pièces).</a:t>
            </a:r>
          </a:p>
        </p:txBody>
      </p:sp>
      <p:sp>
        <p:nvSpPr>
          <p:cNvPr id="4" name="Espace réservé de la date 3"/>
          <p:cNvSpPr>
            <a:spLocks noGrp="1"/>
          </p:cNvSpPr>
          <p:nvPr>
            <p:ph type="dt" sz="quarter" idx="10"/>
          </p:nvPr>
        </p:nvSpPr>
        <p:spPr/>
        <p:txBody>
          <a:bodyPr/>
          <a:lstStyle/>
          <a:p>
            <a:pPr>
              <a:defRPr/>
            </a:pPr>
            <a:r>
              <a:rPr lang="fr-FR"/>
              <a:t>21/05/2014</a:t>
            </a:r>
          </a:p>
        </p:txBody>
      </p:sp>
      <p:sp>
        <p:nvSpPr>
          <p:cNvPr id="5" name="Espace réservé du pied de page 4"/>
          <p:cNvSpPr>
            <a:spLocks noGrp="1"/>
          </p:cNvSpPr>
          <p:nvPr>
            <p:ph type="ftr" sz="quarter" idx="11"/>
          </p:nvPr>
        </p:nvSpPr>
        <p:spPr/>
        <p:txBody>
          <a:bodyPr/>
          <a:lstStyle/>
          <a:p>
            <a:pPr>
              <a:defRPr/>
            </a:pPr>
            <a:r>
              <a:rPr lang="fr-FR" smtClean="0"/>
              <a:t>© amue 2014</a:t>
            </a:r>
            <a:endParaRPr lang="fr-FR"/>
          </a:p>
        </p:txBody>
      </p:sp>
      <p:sp>
        <p:nvSpPr>
          <p:cNvPr id="6" name="Espace réservé du numéro de diapositive 5"/>
          <p:cNvSpPr>
            <a:spLocks noGrp="1"/>
          </p:cNvSpPr>
          <p:nvPr>
            <p:ph type="sldNum" sz="quarter" idx="12"/>
          </p:nvPr>
        </p:nvSpPr>
        <p:spPr/>
        <p:txBody>
          <a:bodyPr/>
          <a:lstStyle/>
          <a:p>
            <a:pPr>
              <a:defRPr/>
            </a:pPr>
            <a:fld id="{EE51AADE-261F-45F2-BBE4-E2A0C6641876}" type="slidenum">
              <a:rPr lang="fr-FR" smtClean="0"/>
              <a:pPr>
                <a:defRPr/>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Espace réservé du contenu 5"/>
          <p:cNvGraphicFramePr>
            <a:graphicFrameLocks/>
          </p:cNvGraphicFramePr>
          <p:nvPr/>
        </p:nvGraphicFramePr>
        <p:xfrm>
          <a:off x="357452" y="1029960"/>
          <a:ext cx="8496944"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7" name="Titre 2"/>
          <p:cNvSpPr>
            <a:spLocks noGrp="1"/>
          </p:cNvSpPr>
          <p:nvPr>
            <p:ph type="title"/>
          </p:nvPr>
        </p:nvSpPr>
        <p:spPr>
          <a:xfrm>
            <a:off x="628650" y="185738"/>
            <a:ext cx="7205663" cy="1122362"/>
          </a:xfrm>
        </p:spPr>
        <p:txBody>
          <a:bodyPr/>
          <a:lstStyle/>
          <a:p>
            <a:r>
              <a:rPr lang="fr-FR" altLang="fr-FR" smtClean="0"/>
              <a:t>La dématérialisation dans le processus de la dépense</a:t>
            </a:r>
          </a:p>
        </p:txBody>
      </p:sp>
      <p:sp>
        <p:nvSpPr>
          <p:cNvPr id="4" name="Espace réservé du numéro de diapositive 3"/>
          <p:cNvSpPr>
            <a:spLocks noGrp="1"/>
          </p:cNvSpPr>
          <p:nvPr>
            <p:ph type="sldNum" sz="quarter" idx="12"/>
          </p:nvPr>
        </p:nvSpPr>
        <p:spPr/>
        <p:txBody>
          <a:bodyPr/>
          <a:lstStyle/>
          <a:p>
            <a:pPr>
              <a:defRPr/>
            </a:pPr>
            <a:fld id="{08490B3E-375E-4FDD-AEE6-866AEB75B9E6}" type="slidenum">
              <a:rPr lang="fr-FR" smtClean="0"/>
              <a:pPr>
                <a:defRPr/>
              </a:pPr>
              <a:t>24</a:t>
            </a:fld>
            <a:endParaRPr lang="fr-FR" dirty="0"/>
          </a:p>
        </p:txBody>
      </p:sp>
      <p:sp>
        <p:nvSpPr>
          <p:cNvPr id="35" name="Rectangle à coins arrondis 34"/>
          <p:cNvSpPr/>
          <p:nvPr/>
        </p:nvSpPr>
        <p:spPr>
          <a:xfrm>
            <a:off x="357188" y="3976688"/>
            <a:ext cx="1847850" cy="784225"/>
          </a:xfrm>
          <a:prstGeom prst="round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solidFill>
                  <a:srgbClr val="002060"/>
                </a:solidFill>
              </a:rPr>
              <a:t>Accord cadre logiciel de rédaction de marché (interface avec Place)</a:t>
            </a:r>
          </a:p>
        </p:txBody>
      </p:sp>
      <p:sp>
        <p:nvSpPr>
          <p:cNvPr id="17" name="Rectangle à coins arrondis 16"/>
          <p:cNvSpPr/>
          <p:nvPr/>
        </p:nvSpPr>
        <p:spPr>
          <a:xfrm>
            <a:off x="357188" y="4954588"/>
            <a:ext cx="1847850" cy="784225"/>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solidFill>
                  <a:srgbClr val="002060"/>
                </a:solidFill>
              </a:rPr>
              <a:t>Projet d’utilisation d’ORME</a:t>
            </a:r>
          </a:p>
        </p:txBody>
      </p:sp>
      <p:sp>
        <p:nvSpPr>
          <p:cNvPr id="18" name="Rectangle à coins arrondis 17"/>
          <p:cNvSpPr/>
          <p:nvPr/>
        </p:nvSpPr>
        <p:spPr>
          <a:xfrm>
            <a:off x="1357313" y="5927725"/>
            <a:ext cx="7142162" cy="784225"/>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solidFill>
                  <a:srgbClr val="002060"/>
                </a:solidFill>
              </a:rPr>
              <a:t>Démat des documents contractuels (constitutifs du marché et d’exécution) et signature dématérialisée</a:t>
            </a:r>
          </a:p>
        </p:txBody>
      </p:sp>
      <p:sp>
        <p:nvSpPr>
          <p:cNvPr id="19" name="Rectangle à coins arrondis 18"/>
          <p:cNvSpPr/>
          <p:nvPr/>
        </p:nvSpPr>
        <p:spPr>
          <a:xfrm>
            <a:off x="2290763" y="3984625"/>
            <a:ext cx="1138237" cy="776288"/>
          </a:xfrm>
          <a:prstGeom prst="round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solidFill>
                  <a:srgbClr val="002060"/>
                </a:solidFill>
              </a:rPr>
              <a:t>(demande d’achat)</a:t>
            </a:r>
          </a:p>
        </p:txBody>
      </p:sp>
      <p:sp>
        <p:nvSpPr>
          <p:cNvPr id="20" name="Rectangle à coins arrondis 19"/>
          <p:cNvSpPr/>
          <p:nvPr/>
        </p:nvSpPr>
        <p:spPr>
          <a:xfrm>
            <a:off x="2341563" y="4954588"/>
            <a:ext cx="1222375" cy="784225"/>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solidFill>
                  <a:srgbClr val="002060"/>
                </a:solidFill>
              </a:rPr>
              <a:t>Démat des catalogues fournisseurs (punch out)</a:t>
            </a:r>
          </a:p>
        </p:txBody>
      </p:sp>
      <p:sp>
        <p:nvSpPr>
          <p:cNvPr id="21" name="Rectangle à coins arrondis 20"/>
          <p:cNvSpPr/>
          <p:nvPr/>
        </p:nvSpPr>
        <p:spPr>
          <a:xfrm>
            <a:off x="3505200" y="3976688"/>
            <a:ext cx="1020763" cy="784225"/>
          </a:xfrm>
          <a:prstGeom prst="round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solidFill>
                  <a:srgbClr val="002060"/>
                </a:solidFill>
              </a:rPr>
              <a:t>Via transaction dans le SI</a:t>
            </a:r>
          </a:p>
        </p:txBody>
      </p:sp>
      <p:sp>
        <p:nvSpPr>
          <p:cNvPr id="22" name="Rectangle à coins arrondis 21"/>
          <p:cNvSpPr/>
          <p:nvPr/>
        </p:nvSpPr>
        <p:spPr>
          <a:xfrm>
            <a:off x="4703763" y="3994150"/>
            <a:ext cx="1903412" cy="784225"/>
          </a:xfrm>
          <a:prstGeom prst="round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solidFill>
                  <a:srgbClr val="002060"/>
                </a:solidFill>
              </a:rPr>
              <a:t>Démat des factures</a:t>
            </a:r>
          </a:p>
        </p:txBody>
      </p:sp>
      <p:sp>
        <p:nvSpPr>
          <p:cNvPr id="26" name="Rectangle à coins arrondis 25"/>
          <p:cNvSpPr/>
          <p:nvPr/>
        </p:nvSpPr>
        <p:spPr>
          <a:xfrm>
            <a:off x="4703763" y="4873625"/>
            <a:ext cx="1903412" cy="784225"/>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solidFill>
                  <a:srgbClr val="002060"/>
                </a:solidFill>
              </a:rPr>
              <a:t>Portail de dépôt des factures et de consultation fournisseurs</a:t>
            </a:r>
          </a:p>
        </p:txBody>
      </p:sp>
      <p:sp>
        <p:nvSpPr>
          <p:cNvPr id="27" name="Rectangle à coins arrondis 26"/>
          <p:cNvSpPr/>
          <p:nvPr/>
        </p:nvSpPr>
        <p:spPr>
          <a:xfrm>
            <a:off x="7834313" y="3960813"/>
            <a:ext cx="1020762" cy="784225"/>
          </a:xfrm>
          <a:prstGeom prst="round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solidFill>
                  <a:srgbClr val="002060"/>
                </a:solidFill>
              </a:rPr>
              <a:t>Carte achat niveau 1</a:t>
            </a:r>
          </a:p>
        </p:txBody>
      </p:sp>
      <p:sp>
        <p:nvSpPr>
          <p:cNvPr id="28" name="Rectangle à coins arrondis 27"/>
          <p:cNvSpPr/>
          <p:nvPr/>
        </p:nvSpPr>
        <p:spPr>
          <a:xfrm>
            <a:off x="7834313" y="4873625"/>
            <a:ext cx="1020762" cy="784225"/>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solidFill>
                  <a:srgbClr val="002060"/>
                </a:solidFill>
              </a:rPr>
              <a:t>Carte achat niveau 3 et ROP</a:t>
            </a:r>
          </a:p>
        </p:txBody>
      </p:sp>
      <p:sp>
        <p:nvSpPr>
          <p:cNvPr id="7" name="Espace réservé de la date 6"/>
          <p:cNvSpPr>
            <a:spLocks noGrp="1"/>
          </p:cNvSpPr>
          <p:nvPr>
            <p:ph type="dt" sz="quarter" idx="10"/>
          </p:nvPr>
        </p:nvSpPr>
        <p:spPr/>
        <p:txBody>
          <a:bodyPr/>
          <a:lstStyle/>
          <a:p>
            <a:pPr>
              <a:defRPr/>
            </a:pPr>
            <a:r>
              <a:rPr lang="fr-FR"/>
              <a:t>21/05/2014</a:t>
            </a:r>
          </a:p>
        </p:txBody>
      </p:sp>
      <p:sp>
        <p:nvSpPr>
          <p:cNvPr id="8" name="Espace réservé du pied de page 7"/>
          <p:cNvSpPr>
            <a:spLocks noGrp="1"/>
          </p:cNvSpPr>
          <p:nvPr>
            <p:ph type="ftr" sz="quarter" idx="11"/>
          </p:nvPr>
        </p:nvSpPr>
        <p:spPr/>
        <p:txBody>
          <a:bodyPr/>
          <a:lstStyle/>
          <a:p>
            <a:pPr>
              <a:defRPr/>
            </a:pPr>
            <a:r>
              <a:rPr lang="fr-FR" smtClean="0"/>
              <a:t>© amue 2014</a:t>
            </a: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2"/>
          <p:cNvSpPr>
            <a:spLocks noGrp="1"/>
          </p:cNvSpPr>
          <p:nvPr>
            <p:ph type="title"/>
          </p:nvPr>
        </p:nvSpPr>
        <p:spPr>
          <a:xfrm>
            <a:off x="628650" y="185738"/>
            <a:ext cx="7205663" cy="1122362"/>
          </a:xfrm>
        </p:spPr>
        <p:txBody>
          <a:bodyPr/>
          <a:lstStyle/>
          <a:p>
            <a:r>
              <a:rPr lang="fr-FR" altLang="fr-FR" smtClean="0"/>
              <a:t>Les impacts organisationnels</a:t>
            </a:r>
          </a:p>
        </p:txBody>
      </p:sp>
      <p:sp>
        <p:nvSpPr>
          <p:cNvPr id="44035" name="Espace réservé du contenu 1"/>
          <p:cNvSpPr>
            <a:spLocks noGrp="1"/>
          </p:cNvSpPr>
          <p:nvPr>
            <p:ph idx="1"/>
          </p:nvPr>
        </p:nvSpPr>
        <p:spPr>
          <a:xfrm>
            <a:off x="628650" y="1481138"/>
            <a:ext cx="7886700" cy="4695825"/>
          </a:xfrm>
        </p:spPr>
        <p:txBody>
          <a:bodyPr/>
          <a:lstStyle/>
          <a:p>
            <a:r>
              <a:rPr lang="fr-FR" altLang="fr-FR" smtClean="0"/>
              <a:t>Démarche projet </a:t>
            </a:r>
          </a:p>
          <a:p>
            <a:pPr lvl="1"/>
            <a:r>
              <a:rPr lang="fr-FR" altLang="fr-FR" smtClean="0"/>
              <a:t>Etat des lieux : </a:t>
            </a:r>
          </a:p>
          <a:p>
            <a:pPr lvl="2"/>
            <a:r>
              <a:rPr lang="fr-FR" altLang="fr-FR" smtClean="0"/>
              <a:t>modalités d’organisation (service facturier, plateformes financières…), qualité de la commande et du service fait, typologie et volumétrie des achats, des factures et des fournisseurs.</a:t>
            </a:r>
          </a:p>
          <a:p>
            <a:pPr lvl="1"/>
            <a:r>
              <a:rPr lang="fr-FR" altLang="fr-FR" smtClean="0"/>
              <a:t>Paramètres de l’organisation cible : </a:t>
            </a:r>
          </a:p>
          <a:p>
            <a:pPr lvl="2"/>
            <a:r>
              <a:rPr lang="fr-FR" altLang="fr-FR" smtClean="0"/>
              <a:t>compétences nécessaires pour les nouvelles tâches liées à la dématérialisation</a:t>
            </a:r>
          </a:p>
          <a:p>
            <a:pPr lvl="2"/>
            <a:r>
              <a:rPr lang="fr-FR" altLang="fr-FR" smtClean="0"/>
              <a:t>articulation des contrôles ordonnateur et comptable.</a:t>
            </a:r>
          </a:p>
          <a:p>
            <a:pPr lvl="2"/>
            <a:endParaRPr lang="fr-FR" altLang="fr-FR" smtClean="0"/>
          </a:p>
        </p:txBody>
      </p:sp>
      <p:sp>
        <p:nvSpPr>
          <p:cNvPr id="4403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spcAft>
                <a:spcPct val="0"/>
              </a:spcAft>
            </a:pPr>
            <a:fld id="{EE6D703E-7146-4608-A67E-C71F8861E44D}" type="slidenum">
              <a:rPr lang="fr-FR" altLang="fr-FR" sz="1000" smtClean="0"/>
              <a:pPr fontAlgn="base">
                <a:spcAft>
                  <a:spcPct val="0"/>
                </a:spcAft>
              </a:pPr>
              <a:t>25</a:t>
            </a:fld>
            <a:endParaRPr lang="fr-FR" altLang="fr-FR" sz="1000" smtClean="0"/>
          </a:p>
        </p:txBody>
      </p:sp>
      <p:sp>
        <p:nvSpPr>
          <p:cNvPr id="10" name="Espace réservé de la date 9"/>
          <p:cNvSpPr>
            <a:spLocks noGrp="1"/>
          </p:cNvSpPr>
          <p:nvPr>
            <p:ph type="dt" sz="quarter" idx="10"/>
          </p:nvPr>
        </p:nvSpPr>
        <p:spPr/>
        <p:txBody>
          <a:bodyPr/>
          <a:lstStyle/>
          <a:p>
            <a:pPr>
              <a:defRPr/>
            </a:pPr>
            <a:r>
              <a:rPr lang="fr-FR"/>
              <a:t>21/05/2014</a:t>
            </a:r>
          </a:p>
        </p:txBody>
      </p:sp>
      <p:sp>
        <p:nvSpPr>
          <p:cNvPr id="11" name="Espace réservé du pied de page 10"/>
          <p:cNvSpPr>
            <a:spLocks noGrp="1"/>
          </p:cNvSpPr>
          <p:nvPr>
            <p:ph type="ftr" sz="quarter" idx="11"/>
          </p:nvPr>
        </p:nvSpPr>
        <p:spPr/>
        <p:txBody>
          <a:bodyPr/>
          <a:lstStyle/>
          <a:p>
            <a:pPr>
              <a:defRPr/>
            </a:pPr>
            <a:r>
              <a:rPr lang="fr-FR" dirty="0" smtClean="0"/>
              <a:t>© amue 2014</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contrôle interne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Avant les décrets GBCP, le contrôle interne comptable et financier était obligatoire. </a:t>
            </a:r>
          </a:p>
          <a:p>
            <a:r>
              <a:rPr lang="fr-FR" dirty="0" smtClean="0"/>
              <a:t>La GBCP introduit la notion de contrôle interne budgétaire : qualité et soutenabilité de la prévision budgétaire et de son exécution.</a:t>
            </a:r>
          </a:p>
          <a:p>
            <a:r>
              <a:rPr lang="fr-FR" u="sng" dirty="0" smtClean="0"/>
              <a:t>Le contrôle interne :</a:t>
            </a:r>
          </a:p>
          <a:p>
            <a:pPr lvl="1"/>
            <a:r>
              <a:rPr lang="fr-FR" dirty="0" smtClean="0"/>
              <a:t>Répondre à une obligation légale</a:t>
            </a:r>
          </a:p>
          <a:p>
            <a:pPr lvl="1"/>
            <a:r>
              <a:rPr lang="fr-FR" dirty="0" smtClean="0"/>
              <a:t>Maîtriser les circuits financiers en s’appuyant sur une analyse des risques</a:t>
            </a:r>
          </a:p>
          <a:p>
            <a:pPr lvl="1"/>
            <a:r>
              <a:rPr lang="fr-FR" dirty="0" smtClean="0"/>
              <a:t>Opportunité d’optimiser les procédures et l’organisation.</a:t>
            </a:r>
          </a:p>
          <a:p>
            <a:pPr lvl="1"/>
            <a:r>
              <a:rPr lang="fr-FR" dirty="0" smtClean="0"/>
              <a:t>Garantir la qualité comptable et financière et la qualité de la prévision budgétaire</a:t>
            </a:r>
          </a:p>
          <a:p>
            <a:r>
              <a:rPr lang="fr-FR" dirty="0" smtClean="0"/>
              <a:t>Conditions de réussite : portage politique, moyens adaptés, implication des acteurs, démarche itérative et partenariale.</a:t>
            </a:r>
          </a:p>
          <a:p>
            <a:endParaRPr lang="fr-FR" dirty="0"/>
          </a:p>
        </p:txBody>
      </p:sp>
      <p:sp>
        <p:nvSpPr>
          <p:cNvPr id="4" name="Espace réservé du numéro de diapositive 3"/>
          <p:cNvSpPr>
            <a:spLocks noGrp="1"/>
          </p:cNvSpPr>
          <p:nvPr>
            <p:ph type="sldNum" sz="quarter" idx="12"/>
          </p:nvPr>
        </p:nvSpPr>
        <p:spPr/>
        <p:txBody>
          <a:bodyPr/>
          <a:lstStyle/>
          <a:p>
            <a:pPr>
              <a:defRPr/>
            </a:pPr>
            <a:fld id="{F885D9E1-37BC-486F-99E8-BD646FC12DDC}" type="slidenum">
              <a:rPr lang="fr-FR" smtClean="0"/>
              <a:pPr>
                <a:defRPr/>
              </a:pPr>
              <a:t>26</a:t>
            </a:fld>
            <a:endParaRPr lang="fr-FR" dirty="0"/>
          </a:p>
        </p:txBody>
      </p:sp>
    </p:spTree>
    <p:extLst>
      <p:ext uri="{BB962C8B-B14F-4D97-AF65-F5344CB8AC3E}">
        <p14:creationId xmlns:p14="http://schemas.microsoft.com/office/powerpoint/2010/main" val="2226276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628650" y="185738"/>
            <a:ext cx="7205663" cy="1122362"/>
          </a:xfrm>
        </p:spPr>
        <p:txBody>
          <a:bodyPr/>
          <a:lstStyle/>
          <a:p>
            <a:r>
              <a:rPr lang="fr-FR" altLang="fr-FR" smtClean="0"/>
              <a:t>Les dispositifs de contrôle</a:t>
            </a:r>
          </a:p>
        </p:txBody>
      </p:sp>
      <p:sp>
        <p:nvSpPr>
          <p:cNvPr id="46083" name="Espace réservé du contenu 2"/>
          <p:cNvSpPr>
            <a:spLocks noGrp="1"/>
          </p:cNvSpPr>
          <p:nvPr>
            <p:ph idx="1"/>
          </p:nvPr>
        </p:nvSpPr>
        <p:spPr>
          <a:xfrm>
            <a:off x="628650" y="1481138"/>
            <a:ext cx="7886700" cy="4695825"/>
          </a:xfrm>
        </p:spPr>
        <p:txBody>
          <a:bodyPr/>
          <a:lstStyle/>
          <a:p>
            <a:r>
              <a:rPr lang="fr-FR" altLang="fr-FR" smtClean="0"/>
              <a:t>Le contrôle hiérarchisé de la dépense</a:t>
            </a:r>
          </a:p>
          <a:p>
            <a:pPr lvl="1"/>
            <a:r>
              <a:rPr lang="fr-FR" altLang="fr-FR" sz="1800" smtClean="0"/>
              <a:t>Le CHD vise à améliorer l'efficacité des contrôles dévolus aux agents comptables et la régularité de l'exécution des dépenses de l’organisme.</a:t>
            </a:r>
          </a:p>
          <a:p>
            <a:pPr lvl="1"/>
            <a:r>
              <a:rPr lang="fr-FR" altLang="fr-FR" sz="1800" smtClean="0"/>
              <a:t>Adapter les contrôles aux risques et aux enjeux conduit à recentrer les contrôles sur les dépenses qui présentent les risques et les enjeux les plus importants et à les alléger sur les autres dépenses.</a:t>
            </a:r>
          </a:p>
          <a:p>
            <a:pPr lvl="1"/>
            <a:r>
              <a:rPr lang="fr-FR" altLang="fr-FR" sz="1800" smtClean="0"/>
              <a:t>Les achats sur marchés formalisés et Les achats d’investissement doivent faire l'objet d'un contrôle a priori (avant paiement) et exhaustif par l’agence comptable</a:t>
            </a:r>
          </a:p>
          <a:p>
            <a:pPr lvl="1"/>
            <a:r>
              <a:rPr lang="fr-FR" altLang="fr-FR" sz="1800" smtClean="0"/>
              <a:t>Les achats hors marchés formalisés peuvent faire l'objet d'un contrôle par sondage. Les factures font l’objet d’un tri ; certaines seront placées dans un lot «hors échantillon» et d'autres dans un lot «échantillon à contrôler» (avec possibilité de moduler l'intensité des contrôles dans ce lot)</a:t>
            </a:r>
          </a:p>
          <a:p>
            <a:pPr lvl="1"/>
            <a:r>
              <a:rPr lang="fr-FR" altLang="fr-FR" sz="1800" smtClean="0"/>
              <a:t>La hiérarchisation des contrôles se fonde sur une analyse des risques prenant en compte deux critères objectifs : la nature de la dépense et la qualité des procédures et des pratiques des services de l’ordonnateur</a:t>
            </a:r>
          </a:p>
        </p:txBody>
      </p:sp>
      <p:sp>
        <p:nvSpPr>
          <p:cNvPr id="4" name="Espace réservé de la date 3"/>
          <p:cNvSpPr>
            <a:spLocks noGrp="1"/>
          </p:cNvSpPr>
          <p:nvPr>
            <p:ph type="dt" sz="quarter" idx="10"/>
          </p:nvPr>
        </p:nvSpPr>
        <p:spPr/>
        <p:txBody>
          <a:bodyPr/>
          <a:lstStyle/>
          <a:p>
            <a:pPr>
              <a:defRPr/>
            </a:pPr>
            <a:r>
              <a:rPr lang="fr-FR"/>
              <a:t>21/05/2014</a:t>
            </a:r>
            <a:endParaRPr lang="fr-FR" dirty="0"/>
          </a:p>
        </p:txBody>
      </p:sp>
      <p:sp>
        <p:nvSpPr>
          <p:cNvPr id="5" name="Espace réservé du pied de page 4"/>
          <p:cNvSpPr>
            <a:spLocks noGrp="1"/>
          </p:cNvSpPr>
          <p:nvPr>
            <p:ph type="ftr" sz="quarter" idx="11"/>
          </p:nvPr>
        </p:nvSpPr>
        <p:spPr/>
        <p:txBody>
          <a:bodyPr/>
          <a:lstStyle/>
          <a:p>
            <a:pPr>
              <a:defRPr/>
            </a:pPr>
            <a:r>
              <a:rPr lang="fr-FR" smtClean="0"/>
              <a:t>© amue 2014</a:t>
            </a:r>
            <a:endParaRPr lang="fr-FR" dirty="0"/>
          </a:p>
        </p:txBody>
      </p:sp>
      <p:sp>
        <p:nvSpPr>
          <p:cNvPr id="4608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spcAft>
                <a:spcPct val="0"/>
              </a:spcAft>
            </a:pPr>
            <a:fld id="{0C3F24EA-139E-4032-80D1-329280008394}" type="slidenum">
              <a:rPr lang="fr-FR" altLang="fr-FR" sz="1000" smtClean="0"/>
              <a:pPr fontAlgn="base">
                <a:spcAft>
                  <a:spcPct val="0"/>
                </a:spcAft>
              </a:pPr>
              <a:t>27</a:t>
            </a:fld>
            <a:endParaRPr lang="fr-FR" altLang="fr-FR" sz="10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r>
              <a:rPr lang="fr-FR" altLang="fr-FR" smtClean="0"/>
              <a:t>Les dispositifs de contrôle</a:t>
            </a:r>
          </a:p>
        </p:txBody>
      </p:sp>
      <p:sp>
        <p:nvSpPr>
          <p:cNvPr id="47107" name="Espace réservé du contenu 2"/>
          <p:cNvSpPr>
            <a:spLocks noGrp="1"/>
          </p:cNvSpPr>
          <p:nvPr>
            <p:ph idx="1"/>
          </p:nvPr>
        </p:nvSpPr>
        <p:spPr/>
        <p:txBody>
          <a:bodyPr/>
          <a:lstStyle/>
          <a:p>
            <a:r>
              <a:rPr lang="fr-FR" altLang="fr-FR" dirty="0" smtClean="0"/>
              <a:t>Le contrôle allégé partenarial</a:t>
            </a:r>
          </a:p>
          <a:p>
            <a:pPr lvl="1"/>
            <a:r>
              <a:rPr lang="fr-FR" altLang="fr-FR" sz="1800" dirty="0" smtClean="0"/>
              <a:t>Le CAP repose d’abord sur le renforcement du contrôle interne comptable pour l’ensemble d’un processus (gestionnaire et comptable), puis sur un audit comptable et financier dont les conclusions déterminent la possibilité de passer à un contrôle a posteriori sur la base d’un échantillon limité.</a:t>
            </a:r>
          </a:p>
          <a:p>
            <a:pPr lvl="1"/>
            <a:r>
              <a:rPr lang="fr-FR" altLang="fr-FR" sz="1800" dirty="0" smtClean="0"/>
              <a:t>Le CAP repose sur une démarche concertée et conjointe entre l'ordonnateur et l'agent comptable : il se fonde sur la connaissance par le comptable de l'existence et de la qualité du dispositif de contrôle interne de l'ordonnateur</a:t>
            </a:r>
          </a:p>
          <a:p>
            <a:pPr lvl="1"/>
            <a:r>
              <a:rPr lang="fr-FR" altLang="fr-FR" sz="1800" dirty="0" smtClean="0"/>
              <a:t>Le renforcement du contrôle interne est réalisé au niveau du gestionnaire dans le cadre de la mise en œuvre des actions fixées par l’organisme, avec éventuellement l’appui du comptable public.</a:t>
            </a:r>
          </a:p>
          <a:p>
            <a:pPr lvl="1"/>
            <a:r>
              <a:rPr lang="fr-FR" altLang="fr-FR" sz="1800" dirty="0" smtClean="0"/>
              <a:t>La mission d’audit initiale est conduite en partenariat par les services d’audit interne de l’organisme intéressé et de la direction générale des finances publiques. Elle a pour objectif d‘évaluer le contrôle interne pour s’assurer de la maîtrise satisfaisante des risques, et d’en tirer les conséquences en termes de modalités de contrôle par le comptable.</a:t>
            </a:r>
          </a:p>
        </p:txBody>
      </p:sp>
      <p:sp>
        <p:nvSpPr>
          <p:cNvPr id="4" name="Espace réservé de la date 3"/>
          <p:cNvSpPr>
            <a:spLocks noGrp="1"/>
          </p:cNvSpPr>
          <p:nvPr>
            <p:ph type="dt" sz="quarter" idx="10"/>
          </p:nvPr>
        </p:nvSpPr>
        <p:spPr/>
        <p:txBody>
          <a:bodyPr/>
          <a:lstStyle/>
          <a:p>
            <a:r>
              <a:rPr lang="fr-FR" smtClean="0"/>
              <a:t>21/05/2014</a:t>
            </a:r>
            <a:endParaRPr lang="fr-FR" dirty="0"/>
          </a:p>
        </p:txBody>
      </p:sp>
      <p:sp>
        <p:nvSpPr>
          <p:cNvPr id="5" name="Espace réservé du pied de page 4"/>
          <p:cNvSpPr>
            <a:spLocks noGrp="1"/>
          </p:cNvSpPr>
          <p:nvPr>
            <p:ph type="ftr" sz="quarter" idx="11"/>
          </p:nvPr>
        </p:nvSpPr>
        <p:spPr/>
        <p:txBody>
          <a:bodyPr/>
          <a:lstStyle/>
          <a:p>
            <a:r>
              <a:rPr lang="fr-FR" smtClean="0"/>
              <a:t>© amue 2014</a:t>
            </a:r>
            <a:endParaRPr lang="fr-FR" dirty="0"/>
          </a:p>
        </p:txBody>
      </p:sp>
      <p:sp>
        <p:nvSpPr>
          <p:cNvPr id="47110" name="Espace réservé du numéro de diapositive 5"/>
          <p:cNvSpPr>
            <a:spLocks noGrp="1"/>
          </p:cNvSpPr>
          <p:nvPr>
            <p:ph type="sldNum" sz="quarter" idx="12"/>
          </p:nvPr>
        </p:nvSpPr>
        <p:spPr/>
        <p:txBody>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fld id="{08705A39-8EAA-476C-B168-60C10984ACDB}" type="slidenum">
              <a:rPr lang="fr-FR" altLang="fr-FR" sz="1000" smtClean="0"/>
              <a:pPr/>
              <a:t>28</a:t>
            </a:fld>
            <a:endParaRPr lang="fr-FR" altLang="fr-FR" sz="1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r>
              <a:rPr lang="fr-FR" altLang="fr-FR" smtClean="0"/>
              <a:t>Les dispositifs de contrôle</a:t>
            </a:r>
          </a:p>
        </p:txBody>
      </p:sp>
      <p:sp>
        <p:nvSpPr>
          <p:cNvPr id="48131" name="Espace réservé du contenu 2"/>
          <p:cNvSpPr>
            <a:spLocks noGrp="1"/>
          </p:cNvSpPr>
          <p:nvPr>
            <p:ph idx="1"/>
          </p:nvPr>
        </p:nvSpPr>
        <p:spPr/>
        <p:txBody>
          <a:bodyPr/>
          <a:lstStyle/>
          <a:p>
            <a:r>
              <a:rPr lang="fr-FR" altLang="fr-FR" smtClean="0"/>
              <a:t>Le contrôle allégé partenarial (suite)</a:t>
            </a:r>
          </a:p>
          <a:p>
            <a:pPr lvl="1"/>
            <a:r>
              <a:rPr lang="fr-FR" altLang="fr-FR" smtClean="0"/>
              <a:t>Si les conditions de maîtrise des risques sont satisfaisantes sur le type de dépenses examinées, il devient alors possible de substituer au contrôle hiérarchisé de la dépense, un contrôle partenarial réalisé a posteriori sur échantillon. </a:t>
            </a:r>
          </a:p>
          <a:p>
            <a:pPr lvl="1"/>
            <a:r>
              <a:rPr lang="fr-FR" altLang="fr-FR" smtClean="0"/>
              <a:t>Une mission d’audit comptable et financier est périodiquement programmée pour s’assurer de la qualité du contrôle interne. </a:t>
            </a:r>
          </a:p>
          <a:p>
            <a:pPr lvl="1"/>
            <a:endParaRPr lang="fr-FR" altLang="fr-FR" dirty="0" smtClean="0"/>
          </a:p>
        </p:txBody>
      </p:sp>
      <p:sp>
        <p:nvSpPr>
          <p:cNvPr id="4" name="Espace réservé de la date 3"/>
          <p:cNvSpPr>
            <a:spLocks noGrp="1"/>
          </p:cNvSpPr>
          <p:nvPr>
            <p:ph type="dt" sz="quarter" idx="10"/>
          </p:nvPr>
        </p:nvSpPr>
        <p:spPr/>
        <p:txBody>
          <a:bodyPr/>
          <a:lstStyle/>
          <a:p>
            <a:r>
              <a:rPr lang="fr-FR" smtClean="0"/>
              <a:t>21/05/2014</a:t>
            </a:r>
            <a:endParaRPr lang="fr-FR" dirty="0"/>
          </a:p>
        </p:txBody>
      </p:sp>
      <p:sp>
        <p:nvSpPr>
          <p:cNvPr id="5" name="Espace réservé du pied de page 4"/>
          <p:cNvSpPr>
            <a:spLocks noGrp="1"/>
          </p:cNvSpPr>
          <p:nvPr>
            <p:ph type="ftr" sz="quarter" idx="11"/>
          </p:nvPr>
        </p:nvSpPr>
        <p:spPr/>
        <p:txBody>
          <a:bodyPr/>
          <a:lstStyle/>
          <a:p>
            <a:r>
              <a:rPr lang="fr-FR" smtClean="0"/>
              <a:t>© amue 2014</a:t>
            </a:r>
            <a:endParaRPr lang="fr-FR" dirty="0"/>
          </a:p>
        </p:txBody>
      </p:sp>
      <p:sp>
        <p:nvSpPr>
          <p:cNvPr id="48134" name="Espace réservé du numéro de diapositive 5"/>
          <p:cNvSpPr>
            <a:spLocks noGrp="1"/>
          </p:cNvSpPr>
          <p:nvPr>
            <p:ph type="sldNum" sz="quarter" idx="12"/>
          </p:nvPr>
        </p:nvSpPr>
        <p:spPr/>
        <p:txBody>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fld id="{DF85525A-DBF0-42D8-A6B7-33626732DF25}" type="slidenum">
              <a:rPr lang="fr-FR" altLang="fr-FR" sz="1000" smtClean="0"/>
              <a:pPr/>
              <a:t>29</a:t>
            </a:fld>
            <a:endParaRPr lang="fr-FR" altLang="fr-FR" sz="1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623888" y="2678113"/>
            <a:ext cx="7886700" cy="1485900"/>
          </a:xfrm>
        </p:spPr>
        <p:txBody>
          <a:bodyPr/>
          <a:lstStyle/>
          <a:p>
            <a:pPr eaLnBrk="1" hangingPunct="1">
              <a:defRPr/>
            </a:pPr>
            <a:r>
              <a:rPr lang="fr-FR" sz="3200" dirty="0" smtClean="0"/>
              <a:t>GBCP : processus dépense, recette </a:t>
            </a:r>
            <a:br>
              <a:rPr lang="fr-FR" sz="3200" dirty="0" smtClean="0"/>
            </a:br>
            <a:r>
              <a:rPr lang="fr-FR" sz="3200" dirty="0" smtClean="0"/>
              <a:t>et clôture</a:t>
            </a:r>
            <a:endParaRPr lang="fr-FR" sz="3200" dirty="0" smtClean="0">
              <a:effectLst>
                <a:outerShdw blurRad="38100" dist="38100" dir="2700000" algn="tl">
                  <a:srgbClr val="000000">
                    <a:alpha val="43137"/>
                  </a:srgbClr>
                </a:outerShdw>
              </a:effectLst>
            </a:endParaRPr>
          </a:p>
        </p:txBody>
      </p:sp>
      <p:sp>
        <p:nvSpPr>
          <p:cNvPr id="16387" name="Espace réservé du texte 1"/>
          <p:cNvSpPr>
            <a:spLocks noGrp="1"/>
          </p:cNvSpPr>
          <p:nvPr>
            <p:ph type="body" idx="1"/>
          </p:nvPr>
        </p:nvSpPr>
        <p:spPr>
          <a:xfrm>
            <a:off x="623888" y="4270375"/>
            <a:ext cx="7886700" cy="1819275"/>
          </a:xfrm>
        </p:spPr>
        <p:txBody>
          <a:bodyPr/>
          <a:lstStyle/>
          <a:p>
            <a:pPr eaLnBrk="1" hangingPunct="1"/>
            <a:endParaRPr lang="fr-FR" altLang="fr-FR" smtClean="0"/>
          </a:p>
        </p:txBody>
      </p:sp>
      <p:sp>
        <p:nvSpPr>
          <p:cNvPr id="4" name="Espace réservé du numéro de diapositive 3"/>
          <p:cNvSpPr>
            <a:spLocks noGrp="1"/>
          </p:cNvSpPr>
          <p:nvPr>
            <p:ph type="sldNum" sz="quarter" idx="12"/>
          </p:nvPr>
        </p:nvSpPr>
        <p:spPr/>
        <p:txBody>
          <a:bodyPr/>
          <a:lstStyle/>
          <a:p>
            <a:pPr>
              <a:defRPr/>
            </a:pPr>
            <a:fld id="{6078951C-28BC-45A9-9F8E-56BACB518E17}" type="slidenum">
              <a:rPr lang="fr-FR"/>
              <a:pPr>
                <a:defRPr/>
              </a:pPr>
              <a:t>3</a:t>
            </a:fld>
            <a:endParaRPr lang="fr-FR" dirty="0"/>
          </a:p>
        </p:txBody>
      </p:sp>
      <p:sp>
        <p:nvSpPr>
          <p:cNvPr id="2" name="Espace réservé de la date 1"/>
          <p:cNvSpPr>
            <a:spLocks noGrp="1"/>
          </p:cNvSpPr>
          <p:nvPr>
            <p:ph type="dt" sz="quarter" idx="10"/>
          </p:nvPr>
        </p:nvSpPr>
        <p:spPr/>
        <p:txBody>
          <a:bodyPr/>
          <a:lstStyle/>
          <a:p>
            <a:pPr>
              <a:defRPr/>
            </a:pPr>
            <a:r>
              <a:rPr lang="fr-FR"/>
              <a:t>21/05/2014</a:t>
            </a:r>
          </a:p>
        </p:txBody>
      </p:sp>
      <p:sp>
        <p:nvSpPr>
          <p:cNvPr id="3" name="Espace réservé du pied de page 2"/>
          <p:cNvSpPr>
            <a:spLocks noGrp="1"/>
          </p:cNvSpPr>
          <p:nvPr>
            <p:ph type="ftr" sz="quarter" idx="11"/>
          </p:nvPr>
        </p:nvSpPr>
        <p:spPr/>
        <p:txBody>
          <a:bodyPr/>
          <a:lstStyle/>
          <a:p>
            <a:pPr>
              <a:defRPr/>
            </a:pPr>
            <a:r>
              <a:rPr lang="fr-FR"/>
              <a:t>© amue 2014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6"/>
          <p:cNvSpPr>
            <a:spLocks noGrp="1"/>
          </p:cNvSpPr>
          <p:nvPr>
            <p:ph type="title"/>
          </p:nvPr>
        </p:nvSpPr>
        <p:spPr>
          <a:xfrm>
            <a:off x="628650" y="185738"/>
            <a:ext cx="7205663" cy="1122362"/>
          </a:xfrm>
        </p:spPr>
        <p:txBody>
          <a:bodyPr/>
          <a:lstStyle/>
          <a:p>
            <a:r>
              <a:rPr lang="fr-FR" altLang="fr-FR" smtClean="0"/>
              <a:t>Le contrôle interne budgétaire</a:t>
            </a:r>
          </a:p>
        </p:txBody>
      </p:sp>
      <p:sp>
        <p:nvSpPr>
          <p:cNvPr id="76802" name="Espace réservé du contenu 7"/>
          <p:cNvSpPr>
            <a:spLocks noGrp="1"/>
          </p:cNvSpPr>
          <p:nvPr>
            <p:ph idx="1"/>
          </p:nvPr>
        </p:nvSpPr>
        <p:spPr>
          <a:xfrm>
            <a:off x="628650" y="1481138"/>
            <a:ext cx="8191500" cy="4972050"/>
          </a:xfrm>
        </p:spPr>
        <p:txBody>
          <a:bodyPr>
            <a:normAutofit fontScale="77500" lnSpcReduction="20000"/>
          </a:bodyPr>
          <a:lstStyle/>
          <a:p>
            <a:pPr>
              <a:lnSpc>
                <a:spcPct val="120000"/>
              </a:lnSpc>
              <a:defRPr/>
            </a:pPr>
            <a:r>
              <a:rPr lang="fr-FR" sz="2200" dirty="0" smtClean="0"/>
              <a:t>Note liminaire : il n’existe aucune information spécifique disponible concernant le CIB pour un opérateur</a:t>
            </a:r>
          </a:p>
          <a:p>
            <a:pPr>
              <a:lnSpc>
                <a:spcPct val="120000"/>
              </a:lnSpc>
              <a:defRPr/>
            </a:pPr>
            <a:r>
              <a:rPr lang="fr-FR" sz="2200" dirty="0" smtClean="0"/>
              <a:t>Risques identifiés devant être intégrés dans la démarche de CIB :</a:t>
            </a:r>
          </a:p>
          <a:p>
            <a:pPr lvl="1">
              <a:lnSpc>
                <a:spcPct val="120000"/>
              </a:lnSpc>
              <a:buFont typeface="Arial" charset="0"/>
              <a:buChar char="•"/>
              <a:defRPr/>
            </a:pPr>
            <a:r>
              <a:rPr lang="fr-FR" sz="2000" dirty="0" smtClean="0"/>
              <a:t>Au moment du cadrage budgétaire : surestimation des recettes ou sous-estimation du coût des charges fixes ou des grands projets stratégiques identifiés.</a:t>
            </a:r>
          </a:p>
          <a:p>
            <a:pPr lvl="1">
              <a:lnSpc>
                <a:spcPct val="120000"/>
              </a:lnSpc>
              <a:buFont typeface="Arial" charset="0"/>
              <a:buChar char="•"/>
              <a:defRPr/>
            </a:pPr>
            <a:r>
              <a:rPr lang="fr-FR" sz="2000" dirty="0" smtClean="0"/>
              <a:t>des AE différents de CP en composantes et non identifiés</a:t>
            </a:r>
          </a:p>
          <a:p>
            <a:pPr lvl="1">
              <a:lnSpc>
                <a:spcPct val="120000"/>
              </a:lnSpc>
              <a:buFont typeface="Arial" charset="0"/>
              <a:buChar char="•"/>
              <a:defRPr/>
            </a:pPr>
            <a:r>
              <a:rPr lang="fr-FR" sz="2000" dirty="0" smtClean="0"/>
              <a:t>les CP des exercices antérieurs, sur anciennes opérations.</a:t>
            </a:r>
          </a:p>
          <a:p>
            <a:pPr lvl="1">
              <a:lnSpc>
                <a:spcPct val="120000"/>
              </a:lnSpc>
              <a:buFont typeface="Arial" charset="0"/>
              <a:buChar char="•"/>
              <a:defRPr/>
            </a:pPr>
            <a:r>
              <a:rPr lang="fr-FR" sz="2000" dirty="0" smtClean="0"/>
              <a:t>Contrôle des échéanciers et de leur réactualisation.</a:t>
            </a:r>
          </a:p>
          <a:p>
            <a:pPr lvl="1">
              <a:lnSpc>
                <a:spcPct val="120000"/>
              </a:lnSpc>
              <a:buFont typeface="Arial" charset="0"/>
              <a:buChar char="•"/>
              <a:defRPr/>
            </a:pPr>
            <a:r>
              <a:rPr lang="fr-FR" sz="2000" dirty="0" smtClean="0"/>
              <a:t>Vérifier la réalité de ces échéanciers.</a:t>
            </a:r>
          </a:p>
          <a:p>
            <a:pPr lvl="1">
              <a:lnSpc>
                <a:spcPct val="120000"/>
              </a:lnSpc>
              <a:buFont typeface="Arial" charset="0"/>
              <a:buChar char="•"/>
              <a:defRPr/>
            </a:pPr>
            <a:r>
              <a:rPr lang="fr-FR" sz="2000" dirty="0" smtClean="0"/>
              <a:t>Contrôle de la cohérence du volume de CP / AE au moment de l'élaboration budgétaire</a:t>
            </a:r>
          </a:p>
          <a:p>
            <a:pPr lvl="1">
              <a:lnSpc>
                <a:spcPct val="120000"/>
              </a:lnSpc>
              <a:buFont typeface="Arial" charset="0"/>
              <a:buChar char="•"/>
              <a:defRPr/>
            </a:pPr>
            <a:r>
              <a:rPr lang="fr-FR" sz="2000" dirty="0" smtClean="0"/>
              <a:t>Continuer le suivi des restes à livrer, à payer...</a:t>
            </a:r>
          </a:p>
          <a:p>
            <a:pPr lvl="1">
              <a:lnSpc>
                <a:spcPct val="120000"/>
              </a:lnSpc>
              <a:buFont typeface="Arial" charset="0"/>
              <a:buChar char="•"/>
              <a:defRPr/>
            </a:pPr>
            <a:r>
              <a:rPr lang="fr-FR" sz="2000" dirty="0" smtClean="0"/>
              <a:t>Points de contrôle sur les recettes : restes à encaisser, suivi des échéanciers, etc… correspond largement aux mêmes contrôles que côté dépenses</a:t>
            </a:r>
          </a:p>
          <a:p>
            <a:pPr>
              <a:lnSpc>
                <a:spcPct val="120000"/>
              </a:lnSpc>
              <a:defRPr/>
            </a:pPr>
            <a:r>
              <a:rPr lang="fr-FR" sz="2200" dirty="0" smtClean="0"/>
              <a:t>Produire des états statistiques permettant de comparer les prévisions aux réalisations des exercices antérieurs</a:t>
            </a:r>
          </a:p>
        </p:txBody>
      </p:sp>
      <p:sp>
        <p:nvSpPr>
          <p:cNvPr id="4" name="Espace réservé de la date 3"/>
          <p:cNvSpPr>
            <a:spLocks noGrp="1"/>
          </p:cNvSpPr>
          <p:nvPr>
            <p:ph type="dt" sz="quarter" idx="10"/>
          </p:nvPr>
        </p:nvSpPr>
        <p:spPr/>
        <p:txBody>
          <a:bodyPr/>
          <a:lstStyle/>
          <a:p>
            <a:pPr>
              <a:defRPr/>
            </a:pPr>
            <a:r>
              <a:rPr lang="fr-FR"/>
              <a:t>21/05/2014</a:t>
            </a:r>
          </a:p>
        </p:txBody>
      </p:sp>
      <p:sp>
        <p:nvSpPr>
          <p:cNvPr id="5" name="Espace réservé du pied de page 4"/>
          <p:cNvSpPr>
            <a:spLocks noGrp="1"/>
          </p:cNvSpPr>
          <p:nvPr>
            <p:ph type="ftr" sz="quarter" idx="11"/>
          </p:nvPr>
        </p:nvSpPr>
        <p:spPr/>
        <p:txBody>
          <a:bodyPr/>
          <a:lstStyle/>
          <a:p>
            <a:pPr>
              <a:defRPr/>
            </a:pPr>
            <a:r>
              <a:rPr lang="fr-FR" dirty="0" smtClean="0"/>
              <a:t>© amue 2014</a:t>
            </a:r>
            <a:endParaRPr lang="fr-FR" dirty="0"/>
          </a:p>
        </p:txBody>
      </p:sp>
      <p:sp>
        <p:nvSpPr>
          <p:cNvPr id="6" name="Espace réservé du numéro de diapositive 5"/>
          <p:cNvSpPr>
            <a:spLocks noGrp="1"/>
          </p:cNvSpPr>
          <p:nvPr>
            <p:ph type="sldNum" sz="quarter" idx="12"/>
          </p:nvPr>
        </p:nvSpPr>
        <p:spPr/>
        <p:txBody>
          <a:bodyPr/>
          <a:lstStyle/>
          <a:p>
            <a:pPr>
              <a:defRPr/>
            </a:pPr>
            <a:fld id="{797DA82A-050B-42ED-A316-F19F08BBF9BE}" type="slidenum">
              <a:rPr lang="fr-FR" altLang="fr-FR" smtClean="0"/>
              <a:pPr>
                <a:defRPr/>
              </a:pPr>
              <a:t>30</a:t>
            </a:fld>
            <a:endParaRPr lang="fr-FR" alt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L’audit interne</a:t>
            </a:r>
            <a:endParaRPr lang="fr-FR" dirty="0"/>
          </a:p>
        </p:txBody>
      </p:sp>
      <p:sp>
        <p:nvSpPr>
          <p:cNvPr id="3" name="Espace réservé du contenu 2"/>
          <p:cNvSpPr>
            <a:spLocks noGrp="1"/>
          </p:cNvSpPr>
          <p:nvPr>
            <p:ph idx="1"/>
          </p:nvPr>
        </p:nvSpPr>
        <p:spPr/>
        <p:txBody>
          <a:bodyPr/>
          <a:lstStyle/>
          <a:p>
            <a:r>
              <a:rPr lang="fr-FR" dirty="0" smtClean="0"/>
              <a:t>Le décret RCE du 27 juin 2008 prévoit l’audit interne comme un outil de pilotage</a:t>
            </a:r>
          </a:p>
          <a:p>
            <a:r>
              <a:rPr lang="fr-FR" dirty="0" smtClean="0"/>
              <a:t>Le décret RCE du 27 juin 2008 modifié suite au décret GBCP confirme et précise ce dispositif :</a:t>
            </a:r>
          </a:p>
          <a:p>
            <a:pPr lvl="1"/>
            <a:r>
              <a:rPr lang="fr-FR" dirty="0" smtClean="0"/>
              <a:t>Les établissements se dotent de programmes d’audit et peuvent constituer des comités d’audit</a:t>
            </a:r>
          </a:p>
          <a:p>
            <a:r>
              <a:rPr lang="fr-FR" dirty="0" smtClean="0"/>
              <a:t>L’ audit interne :</a:t>
            </a:r>
          </a:p>
          <a:p>
            <a:pPr lvl="1"/>
            <a:r>
              <a:rPr lang="fr-FR" dirty="0" smtClean="0"/>
              <a:t>Contribue au renforcement de la maîtrise des risques</a:t>
            </a:r>
          </a:p>
          <a:p>
            <a:pPr lvl="1"/>
            <a:r>
              <a:rPr lang="fr-FR" dirty="0" smtClean="0"/>
              <a:t>Permet d’atteindre une assurance raisonnable sur la maîtrise des opérations</a:t>
            </a:r>
          </a:p>
          <a:p>
            <a:pPr lvl="1"/>
            <a:r>
              <a:rPr lang="fr-FR" dirty="0" smtClean="0"/>
              <a:t>Est un gage de transparence et d’efficacité du contrôle interne</a:t>
            </a:r>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F885D9E1-37BC-486F-99E8-BD646FC12DDC}" type="slidenum">
              <a:rPr lang="fr-FR" smtClean="0"/>
              <a:pPr>
                <a:defRPr/>
              </a:pPr>
              <a:t>31</a:t>
            </a:fld>
            <a:endParaRPr lang="fr-FR" dirty="0"/>
          </a:p>
        </p:txBody>
      </p:sp>
    </p:spTree>
    <p:extLst>
      <p:ext uri="{BB962C8B-B14F-4D97-AF65-F5344CB8AC3E}">
        <p14:creationId xmlns:p14="http://schemas.microsoft.com/office/powerpoint/2010/main" val="591570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623888" y="2678113"/>
            <a:ext cx="7886700" cy="1485900"/>
          </a:xfrm>
        </p:spPr>
        <p:txBody>
          <a:bodyPr/>
          <a:lstStyle/>
          <a:p>
            <a:pPr eaLnBrk="1" hangingPunct="1">
              <a:defRPr/>
            </a:pPr>
            <a:r>
              <a:rPr lang="fr-FR" sz="3200" dirty="0" smtClean="0"/>
              <a:t>GBCP : les apports attendus</a:t>
            </a:r>
            <a:endParaRPr lang="fr-FR" sz="3200" dirty="0" smtClean="0">
              <a:effectLst>
                <a:outerShdw blurRad="38100" dist="38100" dir="2700000" algn="tl">
                  <a:srgbClr val="000000">
                    <a:alpha val="43137"/>
                  </a:srgbClr>
                </a:outerShdw>
              </a:effectLst>
            </a:endParaRPr>
          </a:p>
        </p:txBody>
      </p:sp>
      <p:sp>
        <p:nvSpPr>
          <p:cNvPr id="50179" name="Espace réservé du texte 1"/>
          <p:cNvSpPr>
            <a:spLocks noGrp="1"/>
          </p:cNvSpPr>
          <p:nvPr>
            <p:ph type="body" idx="1"/>
          </p:nvPr>
        </p:nvSpPr>
        <p:spPr>
          <a:xfrm>
            <a:off x="623888" y="4270375"/>
            <a:ext cx="7886700" cy="1819275"/>
          </a:xfrm>
        </p:spPr>
        <p:txBody>
          <a:bodyPr/>
          <a:lstStyle/>
          <a:p>
            <a:pPr eaLnBrk="1" hangingPunct="1"/>
            <a:endParaRPr lang="fr-FR" altLang="fr-FR" smtClean="0"/>
          </a:p>
        </p:txBody>
      </p:sp>
      <p:sp>
        <p:nvSpPr>
          <p:cNvPr id="4" name="Espace réservé du numéro de diapositive 3"/>
          <p:cNvSpPr>
            <a:spLocks noGrp="1"/>
          </p:cNvSpPr>
          <p:nvPr>
            <p:ph type="sldNum" sz="quarter" idx="12"/>
          </p:nvPr>
        </p:nvSpPr>
        <p:spPr/>
        <p:txBody>
          <a:bodyPr/>
          <a:lstStyle/>
          <a:p>
            <a:pPr>
              <a:defRPr/>
            </a:pPr>
            <a:fld id="{09BE2AF3-795B-40BC-83E3-81A47E2FD17C}" type="slidenum">
              <a:rPr lang="fr-FR"/>
              <a:pPr>
                <a:defRPr/>
              </a:pPr>
              <a:t>32</a:t>
            </a:fld>
            <a:endParaRPr lang="fr-FR" dirty="0"/>
          </a:p>
        </p:txBody>
      </p:sp>
      <p:sp>
        <p:nvSpPr>
          <p:cNvPr id="2" name="Espace réservé de la date 1"/>
          <p:cNvSpPr>
            <a:spLocks noGrp="1"/>
          </p:cNvSpPr>
          <p:nvPr>
            <p:ph type="dt" sz="quarter" idx="10"/>
          </p:nvPr>
        </p:nvSpPr>
        <p:spPr/>
        <p:txBody>
          <a:bodyPr/>
          <a:lstStyle/>
          <a:p>
            <a:pPr>
              <a:defRPr/>
            </a:pPr>
            <a:r>
              <a:rPr lang="fr-FR"/>
              <a:t>21/05/2014</a:t>
            </a:r>
          </a:p>
        </p:txBody>
      </p:sp>
      <p:sp>
        <p:nvSpPr>
          <p:cNvPr id="3" name="Espace réservé du pied de page 2"/>
          <p:cNvSpPr>
            <a:spLocks noGrp="1"/>
          </p:cNvSpPr>
          <p:nvPr>
            <p:ph type="ftr" sz="quarter" idx="11"/>
          </p:nvPr>
        </p:nvSpPr>
        <p:spPr/>
        <p:txBody>
          <a:bodyPr/>
          <a:lstStyle/>
          <a:p>
            <a:pPr>
              <a:defRPr/>
            </a:pPr>
            <a:r>
              <a:rPr lang="fr-FR"/>
              <a:t>© amue 2014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628650" y="185738"/>
            <a:ext cx="7205663" cy="1122362"/>
          </a:xfrm>
        </p:spPr>
        <p:txBody>
          <a:bodyPr/>
          <a:lstStyle/>
          <a:p>
            <a:pPr eaLnBrk="1" hangingPunct="1"/>
            <a:r>
              <a:rPr lang="fr-FR" altLang="fr-FR" smtClean="0"/>
              <a:t>Les apports attendus de la réforme</a:t>
            </a:r>
          </a:p>
        </p:txBody>
      </p:sp>
      <p:sp>
        <p:nvSpPr>
          <p:cNvPr id="52227" name="Rectangle 3"/>
          <p:cNvSpPr>
            <a:spLocks noGrp="1" noChangeArrowheads="1"/>
          </p:cNvSpPr>
          <p:nvPr>
            <p:ph idx="1"/>
          </p:nvPr>
        </p:nvSpPr>
        <p:spPr>
          <a:xfrm>
            <a:off x="628650" y="1481138"/>
            <a:ext cx="7886700" cy="4695825"/>
          </a:xfrm>
        </p:spPr>
        <p:txBody>
          <a:bodyPr/>
          <a:lstStyle/>
          <a:p>
            <a:pPr eaLnBrk="1" hangingPunct="1"/>
            <a:r>
              <a:rPr lang="fr-FR" altLang="fr-FR" dirty="0" smtClean="0"/>
              <a:t> Quatre enjeux/finalités peuvent être mis en avant :</a:t>
            </a:r>
          </a:p>
          <a:p>
            <a:pPr lvl="1" eaLnBrk="1" hangingPunct="1"/>
            <a:r>
              <a:rPr lang="fr-FR" altLang="fr-FR" dirty="0" smtClean="0"/>
              <a:t>Efficacité et modernisation</a:t>
            </a:r>
          </a:p>
          <a:p>
            <a:pPr lvl="1" eaLnBrk="1" hangingPunct="1"/>
            <a:r>
              <a:rPr lang="fr-FR" altLang="fr-FR" dirty="0" smtClean="0"/>
              <a:t>Enrichissement des données financières</a:t>
            </a:r>
          </a:p>
          <a:p>
            <a:pPr lvl="1" eaLnBrk="1" hangingPunct="1"/>
            <a:r>
              <a:rPr lang="fr-FR" altLang="fr-FR" dirty="0" smtClean="0"/>
              <a:t>Amélioration de la qualité de l’information</a:t>
            </a:r>
          </a:p>
          <a:p>
            <a:pPr lvl="1" eaLnBrk="1" hangingPunct="1"/>
            <a:r>
              <a:rPr lang="fr-FR" altLang="fr-FR" dirty="0" smtClean="0"/>
              <a:t>Développement de la capacité de pilotage</a:t>
            </a:r>
          </a:p>
          <a:p>
            <a:pPr eaLnBrk="1" hangingPunct="1"/>
            <a:r>
              <a:rPr lang="fr-FR" altLang="fr-FR" dirty="0" smtClean="0"/>
              <a:t>Un objectif commun au domaine de la recherche :</a:t>
            </a:r>
          </a:p>
          <a:p>
            <a:pPr lvl="1" eaLnBrk="1" hangingPunct="1"/>
            <a:r>
              <a:rPr lang="fr-FR" altLang="fr-FR" dirty="0" smtClean="0"/>
              <a:t>Simplifier la gestion des unités de recherche</a:t>
            </a:r>
          </a:p>
          <a:p>
            <a:pPr lvl="1" eaLnBrk="1" hangingPunct="1"/>
            <a:r>
              <a:rPr lang="fr-FR" altLang="fr-FR" dirty="0" smtClean="0"/>
              <a:t>Définir des règles de gestions communes</a:t>
            </a:r>
          </a:p>
          <a:p>
            <a:pPr lvl="1" eaLnBrk="1" hangingPunct="1"/>
            <a:r>
              <a:rPr lang="fr-FR" altLang="fr-FR" dirty="0" smtClean="0"/>
              <a:t>Profiter de la réforme pour converger : dispositif réglementaire et règles de gestion</a:t>
            </a:r>
          </a:p>
        </p:txBody>
      </p:sp>
      <p:sp>
        <p:nvSpPr>
          <p:cNvPr id="4" name="Espace réservé du numéro de diapositive 3"/>
          <p:cNvSpPr>
            <a:spLocks noGrp="1"/>
          </p:cNvSpPr>
          <p:nvPr>
            <p:ph type="sldNum" sz="quarter" idx="12"/>
          </p:nvPr>
        </p:nvSpPr>
        <p:spPr/>
        <p:txBody>
          <a:bodyPr/>
          <a:lstStyle/>
          <a:p>
            <a:pPr>
              <a:defRPr/>
            </a:pPr>
            <a:fld id="{103B656E-1545-4086-A62A-8C1ABDF82BFB}" type="slidenum">
              <a:rPr lang="fr-FR"/>
              <a:pPr>
                <a:defRPr/>
              </a:pPr>
              <a:t>33</a:t>
            </a:fld>
            <a:endParaRPr lang="fr-FR" dirty="0"/>
          </a:p>
        </p:txBody>
      </p:sp>
      <p:sp>
        <p:nvSpPr>
          <p:cNvPr id="2" name="Espace réservé de la date 1"/>
          <p:cNvSpPr>
            <a:spLocks noGrp="1"/>
          </p:cNvSpPr>
          <p:nvPr>
            <p:ph type="dt" sz="quarter" idx="10"/>
          </p:nvPr>
        </p:nvSpPr>
        <p:spPr/>
        <p:txBody>
          <a:bodyPr/>
          <a:lstStyle/>
          <a:p>
            <a:pPr>
              <a:defRPr/>
            </a:pPr>
            <a:r>
              <a:rPr lang="fr-FR"/>
              <a:t>21/05/2014</a:t>
            </a:r>
          </a:p>
        </p:txBody>
      </p:sp>
      <p:sp>
        <p:nvSpPr>
          <p:cNvPr id="3" name="Espace réservé du pied de page 2"/>
          <p:cNvSpPr>
            <a:spLocks noGrp="1"/>
          </p:cNvSpPr>
          <p:nvPr>
            <p:ph type="ftr" sz="quarter" idx="11"/>
          </p:nvPr>
        </p:nvSpPr>
        <p:spPr/>
        <p:txBody>
          <a:bodyPr/>
          <a:lstStyle/>
          <a:p>
            <a:pPr>
              <a:defRPr/>
            </a:pPr>
            <a:r>
              <a:rPr lang="fr-FR"/>
              <a:t>© amue 2014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628650" y="185738"/>
            <a:ext cx="7205663" cy="1122362"/>
          </a:xfrm>
        </p:spPr>
        <p:txBody>
          <a:bodyPr/>
          <a:lstStyle/>
          <a:p>
            <a:pPr eaLnBrk="1" hangingPunct="1"/>
            <a:r>
              <a:rPr lang="fr-FR" altLang="fr-FR" smtClean="0"/>
              <a:t>Moderniser et enrichir l’information</a:t>
            </a:r>
          </a:p>
        </p:txBody>
      </p:sp>
      <p:sp>
        <p:nvSpPr>
          <p:cNvPr id="54275" name="Rectangle 3"/>
          <p:cNvSpPr>
            <a:spLocks noGrp="1" noChangeArrowheads="1"/>
          </p:cNvSpPr>
          <p:nvPr>
            <p:ph idx="1"/>
          </p:nvPr>
        </p:nvSpPr>
        <p:spPr>
          <a:xfrm>
            <a:off x="628650" y="1481138"/>
            <a:ext cx="8515350" cy="4695825"/>
          </a:xfrm>
        </p:spPr>
        <p:txBody>
          <a:bodyPr/>
          <a:lstStyle/>
          <a:p>
            <a:pPr eaLnBrk="1" hangingPunct="1"/>
            <a:r>
              <a:rPr lang="fr-FR" altLang="fr-FR" smtClean="0"/>
              <a:t>Efficacité et modernisation : le nouveau cadre prévoit plusieurs dispositifs dont l’objectif est de faciliter les opérations et de se concentrer sur les actes à enjeux :</a:t>
            </a:r>
          </a:p>
          <a:p>
            <a:pPr lvl="1" eaLnBrk="1" hangingPunct="1"/>
            <a:r>
              <a:rPr lang="fr-FR" altLang="fr-FR" smtClean="0"/>
              <a:t>Accélérer et moderniser les procédures :</a:t>
            </a:r>
          </a:p>
          <a:p>
            <a:pPr lvl="2" eaLnBrk="1" hangingPunct="1"/>
            <a:r>
              <a:rPr lang="fr-FR" altLang="fr-FR" smtClean="0"/>
              <a:t>des modalités de contrôles allégés et en accord avec les enjeux</a:t>
            </a:r>
          </a:p>
          <a:p>
            <a:pPr lvl="2" eaLnBrk="1" hangingPunct="1"/>
            <a:r>
              <a:rPr lang="fr-FR" altLang="fr-FR" smtClean="0"/>
              <a:t>des organisations destinées à fluidifier les circuits d’information</a:t>
            </a:r>
          </a:p>
          <a:p>
            <a:pPr lvl="1" eaLnBrk="1" hangingPunct="1"/>
            <a:r>
              <a:rPr lang="fr-FR" altLang="fr-FR" smtClean="0"/>
              <a:t>Simplifier le traitement des actes de gestion : dématérialisation de la gestion des pièces</a:t>
            </a:r>
          </a:p>
          <a:p>
            <a:pPr eaLnBrk="1" hangingPunct="1"/>
            <a:r>
              <a:rPr lang="fr-FR" altLang="fr-FR" smtClean="0"/>
              <a:t>Enrichir l’information : </a:t>
            </a:r>
          </a:p>
          <a:p>
            <a:pPr lvl="1" eaLnBrk="1" hangingPunct="1"/>
            <a:r>
              <a:rPr lang="fr-FR" altLang="fr-FR" smtClean="0"/>
              <a:t>Se doter d’une capacité à se projeter et à évaluer les impacts pluriannuels des choix</a:t>
            </a:r>
          </a:p>
          <a:p>
            <a:pPr lvl="1" eaLnBrk="1" hangingPunct="1"/>
            <a:r>
              <a:rPr lang="fr-FR" altLang="fr-FR" smtClean="0"/>
              <a:t>Garantir les intérêts des partenaires et la pérennité des activités</a:t>
            </a:r>
          </a:p>
          <a:p>
            <a:pPr lvl="1" eaLnBrk="1" hangingPunct="1"/>
            <a:r>
              <a:rPr lang="fr-FR" altLang="fr-FR" smtClean="0"/>
              <a:t>Disposer d’informations enrichies et plus rapidement</a:t>
            </a:r>
          </a:p>
        </p:txBody>
      </p:sp>
      <p:sp>
        <p:nvSpPr>
          <p:cNvPr id="4" name="Espace réservé du numéro de diapositive 3"/>
          <p:cNvSpPr>
            <a:spLocks noGrp="1"/>
          </p:cNvSpPr>
          <p:nvPr>
            <p:ph type="sldNum" sz="quarter" idx="12"/>
          </p:nvPr>
        </p:nvSpPr>
        <p:spPr/>
        <p:txBody>
          <a:bodyPr/>
          <a:lstStyle/>
          <a:p>
            <a:pPr>
              <a:defRPr/>
            </a:pPr>
            <a:fld id="{306E969B-522D-4FB2-A696-8CB893A0C649}" type="slidenum">
              <a:rPr lang="fr-FR"/>
              <a:pPr>
                <a:defRPr/>
              </a:pPr>
              <a:t>34</a:t>
            </a:fld>
            <a:endParaRPr lang="fr-FR" dirty="0"/>
          </a:p>
        </p:txBody>
      </p:sp>
      <p:sp>
        <p:nvSpPr>
          <p:cNvPr id="2" name="Espace réservé de la date 1"/>
          <p:cNvSpPr>
            <a:spLocks noGrp="1"/>
          </p:cNvSpPr>
          <p:nvPr>
            <p:ph type="dt" sz="quarter" idx="10"/>
          </p:nvPr>
        </p:nvSpPr>
        <p:spPr/>
        <p:txBody>
          <a:bodyPr/>
          <a:lstStyle/>
          <a:p>
            <a:pPr>
              <a:defRPr/>
            </a:pPr>
            <a:r>
              <a:rPr lang="fr-FR"/>
              <a:t>21/05/2014</a:t>
            </a:r>
          </a:p>
        </p:txBody>
      </p:sp>
      <p:sp>
        <p:nvSpPr>
          <p:cNvPr id="3" name="Espace réservé du pied de page 2"/>
          <p:cNvSpPr>
            <a:spLocks noGrp="1"/>
          </p:cNvSpPr>
          <p:nvPr>
            <p:ph type="ftr" sz="quarter" idx="11"/>
          </p:nvPr>
        </p:nvSpPr>
        <p:spPr/>
        <p:txBody>
          <a:bodyPr/>
          <a:lstStyle/>
          <a:p>
            <a:pPr>
              <a:defRPr/>
            </a:pPr>
            <a:r>
              <a:rPr lang="fr-FR"/>
              <a:t>© amue 2014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628650" y="185738"/>
            <a:ext cx="7205663" cy="1122362"/>
          </a:xfrm>
        </p:spPr>
        <p:txBody>
          <a:bodyPr/>
          <a:lstStyle/>
          <a:p>
            <a:pPr eaLnBrk="1" hangingPunct="1"/>
            <a:r>
              <a:rPr lang="fr-FR" altLang="fr-FR" smtClean="0"/>
              <a:t>Renforcer la capacité de pilotage</a:t>
            </a:r>
          </a:p>
        </p:txBody>
      </p:sp>
      <p:sp>
        <p:nvSpPr>
          <p:cNvPr id="56323" name="Rectangle 3"/>
          <p:cNvSpPr>
            <a:spLocks noGrp="1" noChangeArrowheads="1"/>
          </p:cNvSpPr>
          <p:nvPr>
            <p:ph idx="1"/>
          </p:nvPr>
        </p:nvSpPr>
        <p:spPr>
          <a:xfrm>
            <a:off x="628650" y="1481138"/>
            <a:ext cx="8191500" cy="4695825"/>
          </a:xfrm>
        </p:spPr>
        <p:txBody>
          <a:bodyPr/>
          <a:lstStyle/>
          <a:p>
            <a:pPr eaLnBrk="1" hangingPunct="1"/>
            <a:r>
              <a:rPr lang="fr-FR" altLang="fr-FR" smtClean="0"/>
              <a:t>Améliorer la qualité de l’information : offrir des données de qualité pour appuyer et aider à la décision </a:t>
            </a:r>
          </a:p>
          <a:p>
            <a:pPr lvl="1" eaLnBrk="1" hangingPunct="1"/>
            <a:r>
              <a:rPr lang="fr-FR" altLang="fr-FR" smtClean="0"/>
              <a:t>Renforcement du dispositif de CICF</a:t>
            </a:r>
          </a:p>
          <a:p>
            <a:pPr lvl="1" eaLnBrk="1" hangingPunct="1"/>
            <a:r>
              <a:rPr lang="fr-FR" altLang="fr-FR" smtClean="0"/>
              <a:t>Mise en place d’un contrôle interne budgétaire</a:t>
            </a:r>
          </a:p>
          <a:p>
            <a:pPr lvl="1" eaLnBrk="1" hangingPunct="1"/>
            <a:r>
              <a:rPr lang="fr-FR" altLang="fr-FR" smtClean="0"/>
              <a:t>Développement de l’audit interne</a:t>
            </a:r>
          </a:p>
          <a:p>
            <a:pPr eaLnBrk="1" hangingPunct="1"/>
            <a:r>
              <a:rPr lang="fr-FR" altLang="fr-FR" smtClean="0"/>
              <a:t>Renforcer les outils de pilotage</a:t>
            </a:r>
          </a:p>
          <a:p>
            <a:pPr lvl="1" eaLnBrk="1" hangingPunct="1"/>
            <a:r>
              <a:rPr lang="fr-FR" altLang="fr-FR" smtClean="0"/>
              <a:t>Les dispositifs et informations portés par la réforme concourent à fournir les éléments d’information pour asseoir la vision stratégique pluriannuelle sur une analyse budgétaire, comptable et analytique de qualité</a:t>
            </a:r>
          </a:p>
          <a:p>
            <a:pPr lvl="1" eaLnBrk="1" hangingPunct="1"/>
            <a:r>
              <a:rPr lang="fr-FR" altLang="fr-FR" smtClean="0"/>
              <a:t>Les projections budgétaires intègrent nativement une dimension pluriannuelle</a:t>
            </a:r>
          </a:p>
          <a:p>
            <a:pPr lvl="1" eaLnBrk="1" hangingPunct="1"/>
            <a:r>
              <a:rPr lang="fr-FR" altLang="fr-FR" smtClean="0"/>
              <a:t>Le croisement entre les données financières permet d’éclairer les alternatives et la soutenabilité de la stratégie</a:t>
            </a:r>
          </a:p>
        </p:txBody>
      </p:sp>
      <p:sp>
        <p:nvSpPr>
          <p:cNvPr id="4" name="Espace réservé du numéro de diapositive 3"/>
          <p:cNvSpPr>
            <a:spLocks noGrp="1"/>
          </p:cNvSpPr>
          <p:nvPr>
            <p:ph type="sldNum" sz="quarter" idx="12"/>
          </p:nvPr>
        </p:nvSpPr>
        <p:spPr/>
        <p:txBody>
          <a:bodyPr/>
          <a:lstStyle/>
          <a:p>
            <a:pPr>
              <a:defRPr/>
            </a:pPr>
            <a:fld id="{4B7DC91D-B368-47E1-B08E-48F128164130}" type="slidenum">
              <a:rPr lang="fr-FR"/>
              <a:pPr>
                <a:defRPr/>
              </a:pPr>
              <a:t>35</a:t>
            </a:fld>
            <a:endParaRPr lang="fr-FR" dirty="0"/>
          </a:p>
        </p:txBody>
      </p:sp>
      <p:sp>
        <p:nvSpPr>
          <p:cNvPr id="2" name="Espace réservé de la date 1"/>
          <p:cNvSpPr>
            <a:spLocks noGrp="1"/>
          </p:cNvSpPr>
          <p:nvPr>
            <p:ph type="dt" sz="quarter" idx="10"/>
          </p:nvPr>
        </p:nvSpPr>
        <p:spPr/>
        <p:txBody>
          <a:bodyPr/>
          <a:lstStyle/>
          <a:p>
            <a:pPr>
              <a:defRPr/>
            </a:pPr>
            <a:r>
              <a:rPr lang="fr-FR"/>
              <a:t>21/05/2014</a:t>
            </a:r>
          </a:p>
        </p:txBody>
      </p:sp>
      <p:sp>
        <p:nvSpPr>
          <p:cNvPr id="3" name="Espace réservé du pied de page 2"/>
          <p:cNvSpPr>
            <a:spLocks noGrp="1"/>
          </p:cNvSpPr>
          <p:nvPr>
            <p:ph type="ftr" sz="quarter" idx="11"/>
          </p:nvPr>
        </p:nvSpPr>
        <p:spPr/>
        <p:txBody>
          <a:bodyPr/>
          <a:lstStyle/>
          <a:p>
            <a:pPr>
              <a:defRPr/>
            </a:pPr>
            <a:r>
              <a:rPr lang="fr-FR"/>
              <a:t>© amue 2014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628650" y="185738"/>
            <a:ext cx="7205663" cy="1122362"/>
          </a:xfrm>
        </p:spPr>
        <p:txBody>
          <a:bodyPr/>
          <a:lstStyle/>
          <a:p>
            <a:pPr eaLnBrk="1" hangingPunct="1"/>
            <a:r>
              <a:rPr lang="fr-FR" altLang="fr-FR" smtClean="0"/>
              <a:t>Impacts organisationnels</a:t>
            </a:r>
          </a:p>
        </p:txBody>
      </p:sp>
      <p:sp>
        <p:nvSpPr>
          <p:cNvPr id="4" name="Espace réservé du numéro de diapositive 3"/>
          <p:cNvSpPr>
            <a:spLocks noGrp="1"/>
          </p:cNvSpPr>
          <p:nvPr>
            <p:ph type="sldNum" sz="quarter" idx="12"/>
          </p:nvPr>
        </p:nvSpPr>
        <p:spPr/>
        <p:txBody>
          <a:bodyPr/>
          <a:lstStyle/>
          <a:p>
            <a:pPr>
              <a:defRPr/>
            </a:pPr>
            <a:fld id="{7B1964C2-2A1A-48A3-98F0-A3E8CE1E0AFF}" type="slidenum">
              <a:rPr lang="fr-FR"/>
              <a:pPr>
                <a:defRPr/>
              </a:pPr>
              <a:t>36</a:t>
            </a:fld>
            <a:endParaRPr lang="fr-FR" dirty="0"/>
          </a:p>
        </p:txBody>
      </p:sp>
      <p:graphicFrame>
        <p:nvGraphicFramePr>
          <p:cNvPr id="2" name="Tableau 1"/>
          <p:cNvGraphicFramePr>
            <a:graphicFrameLocks noGrp="1"/>
          </p:cNvGraphicFramePr>
          <p:nvPr/>
        </p:nvGraphicFramePr>
        <p:xfrm>
          <a:off x="355600" y="1377950"/>
          <a:ext cx="8464550" cy="5003799"/>
        </p:xfrm>
        <a:graphic>
          <a:graphicData uri="http://schemas.openxmlformats.org/drawingml/2006/table">
            <a:tbl>
              <a:tblPr firstRow="1" bandRow="1">
                <a:tableStyleId>{0660B408-B3CF-4A94-85FC-2B1E0A45F4A2}</a:tableStyleId>
              </a:tblPr>
              <a:tblGrid>
                <a:gridCol w="2304289"/>
                <a:gridCol w="3096390"/>
                <a:gridCol w="3063871"/>
              </a:tblGrid>
              <a:tr h="583213">
                <a:tc>
                  <a:txBody>
                    <a:bodyPr/>
                    <a:lstStyle/>
                    <a:p>
                      <a:pPr algn="ctr"/>
                      <a:r>
                        <a:rPr lang="fr-FR" sz="1600" dirty="0" smtClean="0">
                          <a:solidFill>
                            <a:srgbClr val="000000"/>
                          </a:solidFill>
                        </a:rPr>
                        <a:t>Objectifs</a:t>
                      </a:r>
                      <a:endParaRPr lang="fr-FR" sz="1600" dirty="0">
                        <a:solidFill>
                          <a:srgbClr val="000000"/>
                        </a:solidFill>
                      </a:endParaRPr>
                    </a:p>
                  </a:txBody>
                  <a:tcPr marL="91441" marR="91441"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fr-FR" sz="1600" dirty="0" smtClean="0">
                          <a:solidFill>
                            <a:srgbClr val="000000"/>
                          </a:solidFill>
                        </a:rPr>
                        <a:t>Modalités de réalisation</a:t>
                      </a:r>
                      <a:endParaRPr lang="fr-FR" sz="1600" dirty="0">
                        <a:solidFill>
                          <a:srgbClr val="000000"/>
                        </a:solidFill>
                      </a:endParaRPr>
                    </a:p>
                  </a:txBody>
                  <a:tcPr marL="91441" marR="91441"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rgbClr val="000000"/>
                          </a:solidFill>
                        </a:rPr>
                        <a:t>Impacts organisationnels</a:t>
                      </a:r>
                    </a:p>
                  </a:txBody>
                  <a:tcPr marL="91441" marR="91441"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731683">
                <a:tc>
                  <a:txBody>
                    <a:bodyPr/>
                    <a:lstStyle/>
                    <a:p>
                      <a:r>
                        <a:rPr lang="fr-FR" sz="1400" baseline="0" dirty="0" smtClean="0">
                          <a:solidFill>
                            <a:srgbClr val="000000"/>
                          </a:solidFill>
                        </a:rPr>
                        <a:t>Moderniser, vers plus d’efficacité</a:t>
                      </a:r>
                      <a:endParaRPr lang="fr-FR" sz="1400" b="1" dirty="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fr-FR" sz="1400" dirty="0" smtClean="0">
                          <a:solidFill>
                            <a:srgbClr val="000000"/>
                          </a:solidFill>
                        </a:rPr>
                        <a:t>- Contrôle hiérarchisé de la dépense,</a:t>
                      </a:r>
                      <a:r>
                        <a:rPr lang="fr-FR" sz="1400" baseline="0" dirty="0" smtClean="0">
                          <a:solidFill>
                            <a:srgbClr val="000000"/>
                          </a:solidFill>
                        </a:rPr>
                        <a:t> contrôle partenarial</a:t>
                      </a:r>
                    </a:p>
                    <a:p>
                      <a:r>
                        <a:rPr lang="fr-FR" sz="1400" baseline="0" dirty="0" smtClean="0">
                          <a:solidFill>
                            <a:srgbClr val="000000"/>
                          </a:solidFill>
                        </a:rPr>
                        <a:t>- Service facturier, dématérialisation</a:t>
                      </a:r>
                      <a:endParaRPr lang="fr-FR" sz="1400" dirty="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fr-FR" sz="1400" dirty="0" smtClean="0">
                          <a:solidFill>
                            <a:srgbClr val="000000"/>
                          </a:solidFill>
                        </a:rPr>
                        <a:t>- Organisation des services</a:t>
                      </a:r>
                    </a:p>
                    <a:p>
                      <a:r>
                        <a:rPr lang="fr-FR" sz="1400" dirty="0" smtClean="0">
                          <a:solidFill>
                            <a:srgbClr val="000000"/>
                          </a:solidFill>
                        </a:rPr>
                        <a:t>- Redéfinition des rôles</a:t>
                      </a:r>
                    </a:p>
                    <a:p>
                      <a:r>
                        <a:rPr lang="fr-FR" sz="1400" dirty="0" smtClean="0">
                          <a:solidFill>
                            <a:srgbClr val="000000"/>
                          </a:solidFill>
                        </a:rPr>
                        <a:t>- Mise à disposition de</a:t>
                      </a:r>
                      <a:r>
                        <a:rPr lang="fr-FR" sz="1400" baseline="0" dirty="0" smtClean="0">
                          <a:solidFill>
                            <a:srgbClr val="000000"/>
                          </a:solidFill>
                        </a:rPr>
                        <a:t> logiciels</a:t>
                      </a:r>
                      <a:endParaRPr lang="fr-FR" sz="1400" dirty="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371906">
                <a:tc>
                  <a:txBody>
                    <a:bodyPr/>
                    <a:lstStyle/>
                    <a:p>
                      <a:r>
                        <a:rPr lang="fr-FR" sz="1400" dirty="0" smtClean="0">
                          <a:solidFill>
                            <a:srgbClr val="000000"/>
                          </a:solidFill>
                        </a:rPr>
                        <a:t>Enrichir</a:t>
                      </a:r>
                      <a:r>
                        <a:rPr lang="fr-FR" sz="1400" baseline="0" dirty="0" smtClean="0">
                          <a:solidFill>
                            <a:srgbClr val="000000"/>
                          </a:solidFill>
                        </a:rPr>
                        <a:t> l’information</a:t>
                      </a:r>
                      <a:endParaRPr lang="fr-FR" sz="1400" b="1" dirty="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fr-FR" sz="1400" dirty="0" smtClean="0">
                          <a:solidFill>
                            <a:srgbClr val="000000"/>
                          </a:solidFill>
                        </a:rPr>
                        <a:t>- Recensement</a:t>
                      </a:r>
                      <a:r>
                        <a:rPr lang="fr-FR" sz="1400" baseline="0" dirty="0" smtClean="0">
                          <a:solidFill>
                            <a:srgbClr val="000000"/>
                          </a:solidFill>
                        </a:rPr>
                        <a:t> des engagements pris et vision pluriannuelle</a:t>
                      </a:r>
                    </a:p>
                    <a:p>
                      <a:r>
                        <a:rPr lang="fr-FR" sz="1400" baseline="0" dirty="0" smtClean="0">
                          <a:solidFill>
                            <a:srgbClr val="000000"/>
                          </a:solidFill>
                        </a:rPr>
                        <a:t>- Arrêté des comptes avancé au 28/02/N+1</a:t>
                      </a:r>
                    </a:p>
                    <a:p>
                      <a:endParaRPr lang="fr-FR" sz="1400" dirty="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fr-FR" sz="1400" baseline="0" dirty="0" smtClean="0">
                          <a:solidFill>
                            <a:srgbClr val="000000"/>
                          </a:solidFill>
                        </a:rPr>
                        <a:t>- Formation sur les concepts</a:t>
                      </a:r>
                    </a:p>
                    <a:p>
                      <a:r>
                        <a:rPr lang="fr-FR" sz="1400" baseline="0" dirty="0" smtClean="0">
                          <a:solidFill>
                            <a:srgbClr val="000000"/>
                          </a:solidFill>
                        </a:rPr>
                        <a:t>- Saisie des données et mise à jour</a:t>
                      </a:r>
                    </a:p>
                    <a:p>
                      <a:r>
                        <a:rPr lang="fr-FR" sz="1400" baseline="0" dirty="0" smtClean="0">
                          <a:solidFill>
                            <a:srgbClr val="000000"/>
                          </a:solidFill>
                        </a:rPr>
                        <a:t>- Circuit d’information robuste</a:t>
                      </a:r>
                    </a:p>
                    <a:p>
                      <a:r>
                        <a:rPr lang="fr-FR" sz="1400" baseline="0" dirty="0" smtClean="0">
                          <a:solidFill>
                            <a:srgbClr val="000000"/>
                          </a:solidFill>
                        </a:rPr>
                        <a:t>- Capacité à produire des données fiables et de façon rapide</a:t>
                      </a:r>
                    </a:p>
                    <a:p>
                      <a:endParaRPr lang="fr-FR" sz="1400" baseline="0" dirty="0" smtClean="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731683">
                <a:tc>
                  <a:txBody>
                    <a:bodyPr/>
                    <a:lstStyle/>
                    <a:p>
                      <a:r>
                        <a:rPr lang="fr-FR" sz="1400" dirty="0" smtClean="0">
                          <a:solidFill>
                            <a:srgbClr val="000000"/>
                          </a:solidFill>
                        </a:rPr>
                        <a:t>Améliorer la qualité de l’information</a:t>
                      </a:r>
                      <a:endParaRPr lang="fr-FR" sz="1400" b="1" dirty="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fr-FR" sz="1400" dirty="0" smtClean="0">
                          <a:solidFill>
                            <a:srgbClr val="000000"/>
                          </a:solidFill>
                        </a:rPr>
                        <a:t>Contrôle interne</a:t>
                      </a:r>
                      <a:r>
                        <a:rPr lang="fr-FR" sz="1400" baseline="0" dirty="0" smtClean="0">
                          <a:solidFill>
                            <a:srgbClr val="000000"/>
                          </a:solidFill>
                        </a:rPr>
                        <a:t> comptable et budgétaire, audit interne</a:t>
                      </a:r>
                      <a:endParaRPr lang="fr-FR" sz="1400" dirty="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fr-FR" sz="1400" dirty="0" smtClean="0">
                          <a:solidFill>
                            <a:srgbClr val="000000"/>
                          </a:solidFill>
                        </a:rPr>
                        <a:t>- Développement</a:t>
                      </a:r>
                      <a:r>
                        <a:rPr lang="fr-FR" sz="1400" baseline="0" dirty="0" smtClean="0">
                          <a:solidFill>
                            <a:srgbClr val="000000"/>
                          </a:solidFill>
                        </a:rPr>
                        <a:t> de la démarche qualité</a:t>
                      </a:r>
                    </a:p>
                    <a:p>
                      <a:r>
                        <a:rPr lang="fr-FR" sz="1400" baseline="0" dirty="0" smtClean="0">
                          <a:solidFill>
                            <a:srgbClr val="000000"/>
                          </a:solidFill>
                        </a:rPr>
                        <a:t>- Appropriation collective</a:t>
                      </a:r>
                      <a:endParaRPr lang="fr-FR" sz="1400" dirty="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585314">
                <a:tc>
                  <a:txBody>
                    <a:bodyPr/>
                    <a:lstStyle/>
                    <a:p>
                      <a:r>
                        <a:rPr lang="fr-FR" sz="1400" dirty="0" smtClean="0">
                          <a:solidFill>
                            <a:srgbClr val="000000"/>
                          </a:solidFill>
                        </a:rPr>
                        <a:t>Renforcer les outils de pilotage</a:t>
                      </a:r>
                      <a:endParaRPr lang="fr-FR" sz="1400" b="1" dirty="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solidFill>
                            <a:srgbClr val="000000"/>
                          </a:solidFill>
                        </a:rPr>
                        <a:t>- Pluriannualité de l’analyse et de la prévision budgétaire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solidFill>
                            <a:srgbClr val="000000"/>
                          </a:solidFill>
                        </a:rPr>
                        <a:t>- Complémentarité des informations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solidFill>
                            <a:srgbClr val="000000"/>
                          </a:solidFill>
                        </a:rPr>
                        <a:t>- Visibilité des disponibilités réelles de trésorerie de l’établissement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solidFill>
                            <a:srgbClr val="000000"/>
                          </a:solidFill>
                        </a:rPr>
                        <a:t>- Analyse fine des déterminants des emplois et de la masse salariale</a:t>
                      </a:r>
                      <a:endParaRPr lang="fr-FR" sz="1400" dirty="0" smtClean="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rgbClr val="000000"/>
                          </a:solidFill>
                        </a:rPr>
                        <a:t>- Capacité</a:t>
                      </a:r>
                      <a:r>
                        <a:rPr lang="fr-FR" sz="1400" baseline="0" dirty="0" smtClean="0">
                          <a:solidFill>
                            <a:srgbClr val="000000"/>
                          </a:solidFill>
                        </a:rPr>
                        <a:t> à définir des orientations et à en donner une traduction chiffrée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solidFill>
                            <a:srgbClr val="000000"/>
                          </a:solidFill>
                        </a:rPr>
                        <a:t>- Volonté d’exploiter les données comme outil d’aide à la décision</a:t>
                      </a:r>
                      <a:endParaRPr lang="fr-FR" sz="1400" dirty="0">
                        <a:solidFill>
                          <a:srgbClr val="000000"/>
                        </a:solidFill>
                      </a:endParaRPr>
                    </a:p>
                  </a:txBody>
                  <a:tcPr marL="91441" marR="9144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3" name="Espace réservé de la date 2"/>
          <p:cNvSpPr>
            <a:spLocks noGrp="1"/>
          </p:cNvSpPr>
          <p:nvPr>
            <p:ph type="dt" sz="quarter" idx="10"/>
          </p:nvPr>
        </p:nvSpPr>
        <p:spPr/>
        <p:txBody>
          <a:bodyPr/>
          <a:lstStyle/>
          <a:p>
            <a:pPr>
              <a:defRPr/>
            </a:pPr>
            <a:r>
              <a:rPr lang="fr-FR"/>
              <a:t>21/05/2014</a:t>
            </a:r>
          </a:p>
        </p:txBody>
      </p:sp>
      <p:sp>
        <p:nvSpPr>
          <p:cNvPr id="5" name="Espace réservé du pied de page 4"/>
          <p:cNvSpPr>
            <a:spLocks noGrp="1"/>
          </p:cNvSpPr>
          <p:nvPr>
            <p:ph type="ftr" sz="quarter" idx="11"/>
          </p:nvPr>
        </p:nvSpPr>
        <p:spPr/>
        <p:txBody>
          <a:bodyPr/>
          <a:lstStyle/>
          <a:p>
            <a:pPr>
              <a:defRPr/>
            </a:pPr>
            <a:r>
              <a:rPr lang="fr-FR"/>
              <a:t>© amue 2014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623888" y="2678113"/>
            <a:ext cx="7886700" cy="1485900"/>
          </a:xfrm>
        </p:spPr>
        <p:txBody>
          <a:bodyPr/>
          <a:lstStyle/>
          <a:p>
            <a:pPr eaLnBrk="1" hangingPunct="1">
              <a:defRPr/>
            </a:pPr>
            <a:r>
              <a:rPr lang="fr-FR" sz="3200" dirty="0" smtClean="0"/>
              <a:t>GBCP : la préparation au changement</a:t>
            </a:r>
            <a:endParaRPr lang="fr-FR" sz="3200" dirty="0" smtClean="0">
              <a:effectLst>
                <a:outerShdw blurRad="38100" dist="38100" dir="2700000" algn="tl">
                  <a:srgbClr val="000000">
                    <a:alpha val="43137"/>
                  </a:srgbClr>
                </a:outerShdw>
              </a:effectLst>
            </a:endParaRPr>
          </a:p>
        </p:txBody>
      </p:sp>
      <p:sp>
        <p:nvSpPr>
          <p:cNvPr id="60419" name="Espace réservé du texte 1"/>
          <p:cNvSpPr>
            <a:spLocks noGrp="1"/>
          </p:cNvSpPr>
          <p:nvPr>
            <p:ph type="body" idx="1"/>
          </p:nvPr>
        </p:nvSpPr>
        <p:spPr>
          <a:xfrm>
            <a:off x="623888" y="4270375"/>
            <a:ext cx="7886700" cy="1819275"/>
          </a:xfrm>
        </p:spPr>
        <p:txBody>
          <a:bodyPr/>
          <a:lstStyle/>
          <a:p>
            <a:pPr eaLnBrk="1" hangingPunct="1"/>
            <a:endParaRPr lang="fr-FR" altLang="fr-FR" smtClean="0"/>
          </a:p>
        </p:txBody>
      </p:sp>
      <p:sp>
        <p:nvSpPr>
          <p:cNvPr id="4" name="Espace réservé du numéro de diapositive 3"/>
          <p:cNvSpPr>
            <a:spLocks noGrp="1"/>
          </p:cNvSpPr>
          <p:nvPr>
            <p:ph type="sldNum" sz="quarter" idx="12"/>
          </p:nvPr>
        </p:nvSpPr>
        <p:spPr/>
        <p:txBody>
          <a:bodyPr/>
          <a:lstStyle/>
          <a:p>
            <a:pPr>
              <a:defRPr/>
            </a:pPr>
            <a:fld id="{A3BC3CF6-1237-4858-82C6-01E4E91A86B8}" type="slidenum">
              <a:rPr lang="fr-FR"/>
              <a:pPr>
                <a:defRPr/>
              </a:pPr>
              <a:t>37</a:t>
            </a:fld>
            <a:endParaRPr lang="fr-FR" dirty="0"/>
          </a:p>
        </p:txBody>
      </p:sp>
      <p:sp>
        <p:nvSpPr>
          <p:cNvPr id="2" name="Espace réservé de la date 1"/>
          <p:cNvSpPr>
            <a:spLocks noGrp="1"/>
          </p:cNvSpPr>
          <p:nvPr>
            <p:ph type="dt" sz="quarter" idx="10"/>
          </p:nvPr>
        </p:nvSpPr>
        <p:spPr/>
        <p:txBody>
          <a:bodyPr/>
          <a:lstStyle/>
          <a:p>
            <a:pPr>
              <a:defRPr/>
            </a:pPr>
            <a:r>
              <a:rPr lang="fr-FR"/>
              <a:t>21/05/2014</a:t>
            </a:r>
          </a:p>
        </p:txBody>
      </p:sp>
      <p:sp>
        <p:nvSpPr>
          <p:cNvPr id="3" name="Espace réservé du pied de page 2"/>
          <p:cNvSpPr>
            <a:spLocks noGrp="1"/>
          </p:cNvSpPr>
          <p:nvPr>
            <p:ph type="ftr" sz="quarter" idx="11"/>
          </p:nvPr>
        </p:nvSpPr>
        <p:spPr/>
        <p:txBody>
          <a:bodyPr/>
          <a:lstStyle/>
          <a:p>
            <a:pPr>
              <a:defRPr/>
            </a:pPr>
            <a:r>
              <a:rPr lang="fr-FR"/>
              <a:t>© amue 2014</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a:xfrm>
            <a:off x="628650" y="185738"/>
            <a:ext cx="7205663" cy="1122362"/>
          </a:xfrm>
        </p:spPr>
        <p:txBody>
          <a:bodyPr/>
          <a:lstStyle/>
          <a:p>
            <a:pPr eaLnBrk="1" hangingPunct="1"/>
            <a:r>
              <a:rPr lang="fr-FR" altLang="fr-FR" smtClean="0"/>
              <a:t>Les impacts sur l’organisation interne</a:t>
            </a:r>
          </a:p>
        </p:txBody>
      </p:sp>
      <p:sp>
        <p:nvSpPr>
          <p:cNvPr id="62467" name="Rectangle 3"/>
          <p:cNvSpPr>
            <a:spLocks noGrp="1" noChangeArrowheads="1"/>
          </p:cNvSpPr>
          <p:nvPr>
            <p:ph idx="1"/>
          </p:nvPr>
        </p:nvSpPr>
        <p:spPr>
          <a:xfrm>
            <a:off x="628650" y="1481138"/>
            <a:ext cx="8191500" cy="4695825"/>
          </a:xfrm>
        </p:spPr>
        <p:txBody>
          <a:bodyPr/>
          <a:lstStyle/>
          <a:p>
            <a:pPr eaLnBrk="1" hangingPunct="1"/>
            <a:r>
              <a:rPr lang="fr-FR" altLang="fr-FR" smtClean="0"/>
              <a:t>Les dispositifs prévus par le décret GBCP nécessitent une analyse de l’organisation interne avant tout déploiement</a:t>
            </a:r>
          </a:p>
          <a:p>
            <a:pPr lvl="1" eaLnBrk="1" hangingPunct="1"/>
            <a:r>
              <a:rPr lang="fr-FR" altLang="fr-FR" smtClean="0"/>
              <a:t>Analyse des circuits de données, répartition des compétences, mise en place des outils informatisés, plan de formation</a:t>
            </a:r>
          </a:p>
          <a:p>
            <a:pPr lvl="1" eaLnBrk="1" hangingPunct="1"/>
            <a:r>
              <a:rPr lang="fr-FR" altLang="fr-FR" smtClean="0"/>
              <a:t>La place des composantes</a:t>
            </a:r>
          </a:p>
          <a:p>
            <a:pPr lvl="1" eaLnBrk="1" hangingPunct="1"/>
            <a:r>
              <a:rPr lang="fr-FR" altLang="fr-FR" smtClean="0"/>
              <a:t>Éviter le piège de la réforme bureaucratique et se concentrer sur les bénéfices attendus pour mettre en place les outils au bon niveau et selon un échéancier acceptable</a:t>
            </a:r>
          </a:p>
          <a:p>
            <a:pPr lvl="1" eaLnBrk="1" hangingPunct="1"/>
            <a:r>
              <a:rPr lang="fr-FR" altLang="fr-FR" smtClean="0"/>
              <a:t>Construire une stratégie permettant à chacun (élus, cadres et gestionnaires) de s’approprier les éléments de la réforme</a:t>
            </a:r>
          </a:p>
          <a:p>
            <a:pPr eaLnBrk="1" hangingPunct="1"/>
            <a:r>
              <a:rPr lang="fr-FR" altLang="fr-FR" smtClean="0"/>
              <a:t>Les dispositifs prévus par le décret GBCP nécessitent une adaptation en profondeur des systèmes d’information</a:t>
            </a:r>
            <a:endParaRPr lang="fr-FR" altLang="fr-FR" sz="1200" smtClean="0"/>
          </a:p>
          <a:p>
            <a:pPr eaLnBrk="1" hangingPunct="1"/>
            <a:r>
              <a:rPr lang="fr-FR" altLang="fr-FR" smtClean="0"/>
              <a:t>La GBCP impacte en conséquence l’ensemble de l’établissement et pas uniquement les services supports</a:t>
            </a:r>
          </a:p>
        </p:txBody>
      </p:sp>
      <p:sp>
        <p:nvSpPr>
          <p:cNvPr id="4" name="Espace réservé du numéro de diapositive 3"/>
          <p:cNvSpPr>
            <a:spLocks noGrp="1"/>
          </p:cNvSpPr>
          <p:nvPr>
            <p:ph type="sldNum" sz="quarter" idx="12"/>
          </p:nvPr>
        </p:nvSpPr>
        <p:spPr/>
        <p:txBody>
          <a:bodyPr/>
          <a:lstStyle/>
          <a:p>
            <a:pPr>
              <a:defRPr/>
            </a:pPr>
            <a:fld id="{E2B77772-C33A-4EA1-BB0A-B1EB617D7BA4}" type="slidenum">
              <a:rPr lang="fr-FR"/>
              <a:pPr>
                <a:defRPr/>
              </a:pPr>
              <a:t>38</a:t>
            </a:fld>
            <a:endParaRPr lang="fr-FR" dirty="0"/>
          </a:p>
        </p:txBody>
      </p:sp>
      <p:sp>
        <p:nvSpPr>
          <p:cNvPr id="2" name="Espace réservé de la date 1"/>
          <p:cNvSpPr>
            <a:spLocks noGrp="1"/>
          </p:cNvSpPr>
          <p:nvPr>
            <p:ph type="dt" sz="quarter" idx="10"/>
          </p:nvPr>
        </p:nvSpPr>
        <p:spPr/>
        <p:txBody>
          <a:bodyPr/>
          <a:lstStyle/>
          <a:p>
            <a:pPr>
              <a:defRPr/>
            </a:pPr>
            <a:r>
              <a:rPr lang="fr-FR"/>
              <a:t>21/05/2014</a:t>
            </a:r>
          </a:p>
        </p:txBody>
      </p:sp>
      <p:sp>
        <p:nvSpPr>
          <p:cNvPr id="3" name="Espace réservé du pied de page 2"/>
          <p:cNvSpPr>
            <a:spLocks noGrp="1"/>
          </p:cNvSpPr>
          <p:nvPr>
            <p:ph type="ftr" sz="quarter" idx="11"/>
          </p:nvPr>
        </p:nvSpPr>
        <p:spPr/>
        <p:txBody>
          <a:bodyPr/>
          <a:lstStyle/>
          <a:p>
            <a:pPr>
              <a:defRPr/>
            </a:pPr>
            <a:r>
              <a:rPr lang="fr-FR"/>
              <a:t>© amue 2014</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p:txBody>
          <a:bodyPr/>
          <a:lstStyle/>
          <a:p>
            <a:r>
              <a:rPr lang="fr-FR" altLang="fr-FR" smtClean="0"/>
              <a:t>Les conditions de la mise en œuvre</a:t>
            </a:r>
          </a:p>
        </p:txBody>
      </p:sp>
      <p:sp>
        <p:nvSpPr>
          <p:cNvPr id="64515" name="Rectangle 3"/>
          <p:cNvSpPr>
            <a:spLocks noGrp="1" noChangeArrowheads="1"/>
          </p:cNvSpPr>
          <p:nvPr>
            <p:ph idx="1"/>
          </p:nvPr>
        </p:nvSpPr>
        <p:spPr>
          <a:xfrm>
            <a:off x="628650" y="1481432"/>
            <a:ext cx="8119814" cy="4695533"/>
          </a:xfrm>
        </p:spPr>
        <p:txBody>
          <a:bodyPr/>
          <a:lstStyle/>
          <a:p>
            <a:r>
              <a:rPr lang="fr-FR" altLang="fr-FR" sz="2000" dirty="0" smtClean="0"/>
              <a:t>Rappel : une succession de réformes au sein des universités depuis plus de 10 ans</a:t>
            </a:r>
          </a:p>
          <a:p>
            <a:r>
              <a:rPr lang="fr-FR" altLang="fr-FR" sz="2000" dirty="0" smtClean="0"/>
              <a:t>Une continuité dans les dispositifs financiers et une préparation avancée des EPSCP</a:t>
            </a:r>
          </a:p>
          <a:p>
            <a:r>
              <a:rPr lang="fr-FR" altLang="fr-FR" sz="2000" dirty="0" smtClean="0"/>
              <a:t>Conditions :</a:t>
            </a:r>
          </a:p>
          <a:p>
            <a:pPr lvl="1"/>
            <a:r>
              <a:rPr lang="fr-FR" altLang="fr-FR" sz="1800" dirty="0" smtClean="0"/>
              <a:t>Démarche projet portée par l’établissement pour définir les choix et mettre en place des organisations</a:t>
            </a:r>
          </a:p>
          <a:p>
            <a:pPr lvl="1"/>
            <a:r>
              <a:rPr lang="fr-FR" altLang="fr-FR" sz="1800" dirty="0" smtClean="0"/>
              <a:t>Intégrer les données financières dans le processus décisionnel</a:t>
            </a:r>
          </a:p>
          <a:p>
            <a:pPr lvl="1"/>
            <a:r>
              <a:rPr lang="fr-FR" altLang="fr-FR" sz="1800" dirty="0" smtClean="0"/>
              <a:t>Vouloir rénover la politique budgétaire et se donner les moyens d’une vision pluriannuelle</a:t>
            </a:r>
          </a:p>
          <a:p>
            <a:pPr lvl="1"/>
            <a:r>
              <a:rPr lang="fr-FR" altLang="fr-FR" sz="1800" dirty="0" smtClean="0"/>
              <a:t>Ne pas considérer qu’il s’agit d’un sujet uniquement technique</a:t>
            </a:r>
          </a:p>
          <a:p>
            <a:pPr lvl="1"/>
            <a:r>
              <a:rPr lang="fr-FR" altLang="fr-FR" sz="1800" dirty="0" smtClean="0"/>
              <a:t>(</a:t>
            </a:r>
            <a:r>
              <a:rPr lang="fr-FR" altLang="fr-FR" sz="1800" dirty="0" err="1" smtClean="0"/>
              <a:t>re</a:t>
            </a:r>
            <a:r>
              <a:rPr lang="fr-FR" altLang="fr-FR" sz="1800" dirty="0" smtClean="0"/>
              <a:t>) positionner les actes à enjeux et accepter une centralisation nécessaire</a:t>
            </a:r>
          </a:p>
          <a:p>
            <a:pPr lvl="1"/>
            <a:r>
              <a:rPr lang="fr-FR" altLang="fr-FR" sz="1800" dirty="0" smtClean="0"/>
              <a:t>Casser les frontières entre ordonnateur et comptable</a:t>
            </a:r>
          </a:p>
          <a:p>
            <a:pPr lvl="1"/>
            <a:r>
              <a:rPr lang="fr-FR" altLang="fr-FR" sz="1800" dirty="0" smtClean="0"/>
              <a:t>Disposer d’un Si adapté aux nouvelles normes et objectifs</a:t>
            </a:r>
          </a:p>
          <a:p>
            <a:pPr lvl="1"/>
            <a:r>
              <a:rPr lang="fr-FR" altLang="fr-FR" sz="1800" dirty="0" smtClean="0"/>
              <a:t>Informer et former</a:t>
            </a:r>
          </a:p>
        </p:txBody>
      </p:sp>
      <p:sp>
        <p:nvSpPr>
          <p:cNvPr id="2" name="Espace réservé de la date 1"/>
          <p:cNvSpPr>
            <a:spLocks noGrp="1"/>
          </p:cNvSpPr>
          <p:nvPr>
            <p:ph type="dt" sz="quarter" idx="10"/>
          </p:nvPr>
        </p:nvSpPr>
        <p:spPr/>
        <p:txBody>
          <a:bodyPr/>
          <a:lstStyle/>
          <a:p>
            <a:r>
              <a:rPr lang="fr-FR" smtClean="0"/>
              <a:t>21/05/2014</a:t>
            </a:r>
            <a:endParaRPr lang="fr-FR"/>
          </a:p>
        </p:txBody>
      </p:sp>
      <p:sp>
        <p:nvSpPr>
          <p:cNvPr id="3" name="Espace réservé du pied de page 2"/>
          <p:cNvSpPr>
            <a:spLocks noGrp="1"/>
          </p:cNvSpPr>
          <p:nvPr>
            <p:ph type="ftr" sz="quarter" idx="11"/>
          </p:nvPr>
        </p:nvSpPr>
        <p:spPr/>
        <p:txBody>
          <a:bodyPr/>
          <a:lstStyle/>
          <a:p>
            <a:r>
              <a:rPr lang="fr-FR" smtClean="0"/>
              <a:t>© amue 2014</a:t>
            </a:r>
            <a:endParaRPr lang="fr-FR"/>
          </a:p>
        </p:txBody>
      </p:sp>
      <p:sp>
        <p:nvSpPr>
          <p:cNvPr id="4" name="Espace réservé du numéro de diapositive 3"/>
          <p:cNvSpPr>
            <a:spLocks noGrp="1"/>
          </p:cNvSpPr>
          <p:nvPr>
            <p:ph type="sldNum" sz="quarter" idx="12"/>
          </p:nvPr>
        </p:nvSpPr>
        <p:spPr/>
        <p:txBody>
          <a:bodyPr/>
          <a:lstStyle/>
          <a:p>
            <a:fld id="{EDF0B57A-C895-4790-B699-DD1B6697D55D}" type="slidenum">
              <a:rPr lang="fr-FR" smtClean="0"/>
              <a:pPr/>
              <a:t>39</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628650" y="185738"/>
            <a:ext cx="7205663" cy="1122362"/>
          </a:xfrm>
        </p:spPr>
        <p:txBody>
          <a:bodyPr/>
          <a:lstStyle/>
          <a:p>
            <a:r>
              <a:rPr lang="fr-FR" altLang="fr-FR" smtClean="0"/>
              <a:t>Le processus de la dépense</a:t>
            </a:r>
          </a:p>
        </p:txBody>
      </p:sp>
      <p:sp>
        <p:nvSpPr>
          <p:cNvPr id="4" name="Espace réservé de la date 3"/>
          <p:cNvSpPr>
            <a:spLocks noGrp="1"/>
          </p:cNvSpPr>
          <p:nvPr>
            <p:ph type="dt" sz="quarter" idx="10"/>
          </p:nvPr>
        </p:nvSpPr>
        <p:spPr>
          <a:xfrm>
            <a:off x="628650" y="6516688"/>
            <a:ext cx="890588" cy="365125"/>
          </a:xfrm>
        </p:spPr>
        <p:txBody>
          <a:bodyPr/>
          <a:lstStyle/>
          <a:p>
            <a:pPr>
              <a:defRPr/>
            </a:pPr>
            <a:r>
              <a:rPr lang="fr-FR"/>
              <a:t>21/05/2014</a:t>
            </a:r>
          </a:p>
        </p:txBody>
      </p:sp>
      <p:sp>
        <p:nvSpPr>
          <p:cNvPr id="5" name="Espace réservé du pied de page 4"/>
          <p:cNvSpPr>
            <a:spLocks noGrp="1"/>
          </p:cNvSpPr>
          <p:nvPr>
            <p:ph type="ftr" sz="quarter" idx="11"/>
          </p:nvPr>
        </p:nvSpPr>
        <p:spPr>
          <a:xfrm>
            <a:off x="1633538" y="6491288"/>
            <a:ext cx="6262687" cy="365125"/>
          </a:xfrm>
        </p:spPr>
        <p:txBody>
          <a:bodyPr/>
          <a:lstStyle/>
          <a:p>
            <a:pPr>
              <a:defRPr/>
            </a:pPr>
            <a:r>
              <a:rPr lang="fr-FR" dirty="0" smtClean="0"/>
              <a:t>© </a:t>
            </a:r>
            <a:r>
              <a:rPr lang="fr-FR" dirty="0" err="1" smtClean="0"/>
              <a:t>amue</a:t>
            </a:r>
            <a:r>
              <a:rPr lang="fr-FR" dirty="0" smtClean="0"/>
              <a:t> 2014</a:t>
            </a:r>
            <a:endParaRPr lang="fr-FR" dirty="0"/>
          </a:p>
        </p:txBody>
      </p:sp>
      <p:sp>
        <p:nvSpPr>
          <p:cNvPr id="18437" name="Espace réservé du numéro de diapositive 5"/>
          <p:cNvSpPr>
            <a:spLocks noGrp="1"/>
          </p:cNvSpPr>
          <p:nvPr>
            <p:ph type="sldNum" sz="quarter" idx="12"/>
          </p:nvPr>
        </p:nvSpPr>
        <p:spPr bwMode="auto">
          <a:xfrm>
            <a:off x="8004175" y="6508750"/>
            <a:ext cx="4953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fld id="{006D01A2-ABED-4C6A-B7A1-561E570B58CA}" type="slidenum">
              <a:rPr lang="fr-FR" altLang="fr-FR" sz="1000" smtClean="0"/>
              <a:pPr fontAlgn="base">
                <a:lnSpc>
                  <a:spcPct val="100000"/>
                </a:lnSpc>
                <a:spcBef>
                  <a:spcPct val="0"/>
                </a:spcBef>
                <a:spcAft>
                  <a:spcPct val="0"/>
                </a:spcAft>
                <a:buClrTx/>
                <a:buFontTx/>
                <a:buNone/>
              </a:pPr>
              <a:t>4</a:t>
            </a:fld>
            <a:endParaRPr lang="fr-FR" altLang="fr-FR" sz="1000" smtClean="0"/>
          </a:p>
        </p:txBody>
      </p:sp>
      <p:sp>
        <p:nvSpPr>
          <p:cNvPr id="3" name="Chevron 2" title="Formalisation d'un contrat"/>
          <p:cNvSpPr/>
          <p:nvPr/>
        </p:nvSpPr>
        <p:spPr>
          <a:xfrm>
            <a:off x="0" y="1563688"/>
            <a:ext cx="1908175" cy="1452562"/>
          </a:xfrm>
          <a:custGeom>
            <a:avLst/>
            <a:gdLst>
              <a:gd name="connsiteX0" fmla="*/ 0 w 1944216"/>
              <a:gd name="connsiteY0" fmla="*/ 0 h 1440160"/>
              <a:gd name="connsiteX1" fmla="*/ 1384771 w 1944216"/>
              <a:gd name="connsiteY1" fmla="*/ 0 h 1440160"/>
              <a:gd name="connsiteX2" fmla="*/ 1944216 w 1944216"/>
              <a:gd name="connsiteY2" fmla="*/ 720080 h 1440160"/>
              <a:gd name="connsiteX3" fmla="*/ 1384771 w 1944216"/>
              <a:gd name="connsiteY3" fmla="*/ 1440160 h 1440160"/>
              <a:gd name="connsiteX4" fmla="*/ 0 w 1944216"/>
              <a:gd name="connsiteY4" fmla="*/ 1440160 h 1440160"/>
              <a:gd name="connsiteX5" fmla="*/ 559445 w 1944216"/>
              <a:gd name="connsiteY5" fmla="*/ 720080 h 1440160"/>
              <a:gd name="connsiteX6" fmla="*/ 0 w 1944216"/>
              <a:gd name="connsiteY6" fmla="*/ 0 h 1440160"/>
              <a:gd name="connsiteX0" fmla="*/ 0 w 2141924"/>
              <a:gd name="connsiteY0" fmla="*/ 0 h 1440160"/>
              <a:gd name="connsiteX1" fmla="*/ 1582479 w 2141924"/>
              <a:gd name="connsiteY1" fmla="*/ 0 h 1440160"/>
              <a:gd name="connsiteX2" fmla="*/ 2141924 w 2141924"/>
              <a:gd name="connsiteY2" fmla="*/ 720080 h 1440160"/>
              <a:gd name="connsiteX3" fmla="*/ 1582479 w 2141924"/>
              <a:gd name="connsiteY3" fmla="*/ 1440160 h 1440160"/>
              <a:gd name="connsiteX4" fmla="*/ 197708 w 2141924"/>
              <a:gd name="connsiteY4" fmla="*/ 1440160 h 1440160"/>
              <a:gd name="connsiteX5" fmla="*/ 757153 w 2141924"/>
              <a:gd name="connsiteY5" fmla="*/ 720080 h 1440160"/>
              <a:gd name="connsiteX6" fmla="*/ 0 w 2141924"/>
              <a:gd name="connsiteY6" fmla="*/ 0 h 1440160"/>
              <a:gd name="connsiteX0" fmla="*/ 0 w 2203708"/>
              <a:gd name="connsiteY0" fmla="*/ 0 h 1452517"/>
              <a:gd name="connsiteX1" fmla="*/ 1644263 w 2203708"/>
              <a:gd name="connsiteY1" fmla="*/ 12357 h 1452517"/>
              <a:gd name="connsiteX2" fmla="*/ 2203708 w 2203708"/>
              <a:gd name="connsiteY2" fmla="*/ 732437 h 1452517"/>
              <a:gd name="connsiteX3" fmla="*/ 1644263 w 2203708"/>
              <a:gd name="connsiteY3" fmla="*/ 1452517 h 1452517"/>
              <a:gd name="connsiteX4" fmla="*/ 259492 w 2203708"/>
              <a:gd name="connsiteY4" fmla="*/ 1452517 h 1452517"/>
              <a:gd name="connsiteX5" fmla="*/ 818937 w 2203708"/>
              <a:gd name="connsiteY5" fmla="*/ 732437 h 1452517"/>
              <a:gd name="connsiteX6" fmla="*/ 0 w 2203708"/>
              <a:gd name="connsiteY6" fmla="*/ 0 h 1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708" h="1452517">
                <a:moveTo>
                  <a:pt x="0" y="0"/>
                </a:moveTo>
                <a:lnTo>
                  <a:pt x="1644263" y="12357"/>
                </a:lnTo>
                <a:lnTo>
                  <a:pt x="2203708" y="732437"/>
                </a:lnTo>
                <a:lnTo>
                  <a:pt x="1644263" y="1452517"/>
                </a:lnTo>
                <a:lnTo>
                  <a:pt x="259492" y="1452517"/>
                </a:lnTo>
                <a:lnTo>
                  <a:pt x="818937" y="732437"/>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a:defRPr/>
            </a:pPr>
            <a:r>
              <a:rPr lang="fr-FR" sz="1400" dirty="0">
                <a:solidFill>
                  <a:schemeClr val="tx1"/>
                </a:solidFill>
              </a:rPr>
              <a:t>Formalisation </a:t>
            </a:r>
          </a:p>
          <a:p>
            <a:pPr algn="ctr">
              <a:defRPr/>
            </a:pPr>
            <a:r>
              <a:rPr lang="fr-FR" sz="1400" dirty="0">
                <a:solidFill>
                  <a:schemeClr val="tx1"/>
                </a:solidFill>
              </a:rPr>
              <a:t>d’un contrat</a:t>
            </a: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r>
              <a:rPr lang="fr-FR" sz="1400" dirty="0">
                <a:solidFill>
                  <a:schemeClr val="tx1"/>
                </a:solidFill>
              </a:rPr>
              <a:t>Acheteur</a:t>
            </a:r>
          </a:p>
          <a:p>
            <a:pPr algn="ctr">
              <a:defRPr/>
            </a:pPr>
            <a:endParaRPr lang="fr-FR" sz="1400" dirty="0">
              <a:solidFill>
                <a:schemeClr val="tx1"/>
              </a:solidFill>
            </a:endParaRPr>
          </a:p>
        </p:txBody>
      </p:sp>
      <p:sp>
        <p:nvSpPr>
          <p:cNvPr id="10" name="Chevron 2" title="Formalisation d'un contrat"/>
          <p:cNvSpPr/>
          <p:nvPr/>
        </p:nvSpPr>
        <p:spPr>
          <a:xfrm>
            <a:off x="1476375" y="1574800"/>
            <a:ext cx="1871663" cy="1452563"/>
          </a:xfrm>
          <a:custGeom>
            <a:avLst/>
            <a:gdLst>
              <a:gd name="connsiteX0" fmla="*/ 0 w 1944216"/>
              <a:gd name="connsiteY0" fmla="*/ 0 h 1440160"/>
              <a:gd name="connsiteX1" fmla="*/ 1384771 w 1944216"/>
              <a:gd name="connsiteY1" fmla="*/ 0 h 1440160"/>
              <a:gd name="connsiteX2" fmla="*/ 1944216 w 1944216"/>
              <a:gd name="connsiteY2" fmla="*/ 720080 h 1440160"/>
              <a:gd name="connsiteX3" fmla="*/ 1384771 w 1944216"/>
              <a:gd name="connsiteY3" fmla="*/ 1440160 h 1440160"/>
              <a:gd name="connsiteX4" fmla="*/ 0 w 1944216"/>
              <a:gd name="connsiteY4" fmla="*/ 1440160 h 1440160"/>
              <a:gd name="connsiteX5" fmla="*/ 559445 w 1944216"/>
              <a:gd name="connsiteY5" fmla="*/ 720080 h 1440160"/>
              <a:gd name="connsiteX6" fmla="*/ 0 w 1944216"/>
              <a:gd name="connsiteY6" fmla="*/ 0 h 1440160"/>
              <a:gd name="connsiteX0" fmla="*/ 0 w 2141924"/>
              <a:gd name="connsiteY0" fmla="*/ 0 h 1440160"/>
              <a:gd name="connsiteX1" fmla="*/ 1582479 w 2141924"/>
              <a:gd name="connsiteY1" fmla="*/ 0 h 1440160"/>
              <a:gd name="connsiteX2" fmla="*/ 2141924 w 2141924"/>
              <a:gd name="connsiteY2" fmla="*/ 720080 h 1440160"/>
              <a:gd name="connsiteX3" fmla="*/ 1582479 w 2141924"/>
              <a:gd name="connsiteY3" fmla="*/ 1440160 h 1440160"/>
              <a:gd name="connsiteX4" fmla="*/ 197708 w 2141924"/>
              <a:gd name="connsiteY4" fmla="*/ 1440160 h 1440160"/>
              <a:gd name="connsiteX5" fmla="*/ 757153 w 2141924"/>
              <a:gd name="connsiteY5" fmla="*/ 720080 h 1440160"/>
              <a:gd name="connsiteX6" fmla="*/ 0 w 2141924"/>
              <a:gd name="connsiteY6" fmla="*/ 0 h 1440160"/>
              <a:gd name="connsiteX0" fmla="*/ 0 w 2203708"/>
              <a:gd name="connsiteY0" fmla="*/ 0 h 1452517"/>
              <a:gd name="connsiteX1" fmla="*/ 1644263 w 2203708"/>
              <a:gd name="connsiteY1" fmla="*/ 12357 h 1452517"/>
              <a:gd name="connsiteX2" fmla="*/ 2203708 w 2203708"/>
              <a:gd name="connsiteY2" fmla="*/ 732437 h 1452517"/>
              <a:gd name="connsiteX3" fmla="*/ 1644263 w 2203708"/>
              <a:gd name="connsiteY3" fmla="*/ 1452517 h 1452517"/>
              <a:gd name="connsiteX4" fmla="*/ 259492 w 2203708"/>
              <a:gd name="connsiteY4" fmla="*/ 1452517 h 1452517"/>
              <a:gd name="connsiteX5" fmla="*/ 818937 w 2203708"/>
              <a:gd name="connsiteY5" fmla="*/ 732437 h 1452517"/>
              <a:gd name="connsiteX6" fmla="*/ 0 w 2203708"/>
              <a:gd name="connsiteY6" fmla="*/ 0 h 1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708" h="1452517">
                <a:moveTo>
                  <a:pt x="0" y="0"/>
                </a:moveTo>
                <a:lnTo>
                  <a:pt x="1644263" y="12357"/>
                </a:lnTo>
                <a:lnTo>
                  <a:pt x="2203708" y="732437"/>
                </a:lnTo>
                <a:lnTo>
                  <a:pt x="1644263" y="1452517"/>
                </a:lnTo>
                <a:lnTo>
                  <a:pt x="259492" y="1452517"/>
                </a:lnTo>
                <a:lnTo>
                  <a:pt x="818937" y="732437"/>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a:defRPr/>
            </a:pPr>
            <a:r>
              <a:rPr lang="fr-FR" sz="1400" dirty="0">
                <a:solidFill>
                  <a:schemeClr val="tx1"/>
                </a:solidFill>
              </a:rPr>
              <a:t>Engagement </a:t>
            </a:r>
          </a:p>
          <a:p>
            <a:pPr algn="ctr">
              <a:defRPr/>
            </a:pPr>
            <a:r>
              <a:rPr lang="fr-FR" sz="1400" dirty="0">
                <a:solidFill>
                  <a:schemeClr val="tx1"/>
                </a:solidFill>
              </a:rPr>
              <a:t>juridique</a:t>
            </a: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r>
              <a:rPr lang="fr-FR" sz="1400" dirty="0">
                <a:solidFill>
                  <a:schemeClr val="tx1"/>
                </a:solidFill>
              </a:rPr>
              <a:t>Ordonnateur</a:t>
            </a:r>
          </a:p>
          <a:p>
            <a:pPr algn="ctr">
              <a:defRPr/>
            </a:pPr>
            <a:endParaRPr lang="fr-FR" sz="1400" dirty="0">
              <a:solidFill>
                <a:schemeClr val="tx1"/>
              </a:solidFill>
            </a:endParaRPr>
          </a:p>
        </p:txBody>
      </p:sp>
      <p:sp>
        <p:nvSpPr>
          <p:cNvPr id="11" name="Chevron 2" title="Formalisation d'un contrat"/>
          <p:cNvSpPr/>
          <p:nvPr/>
        </p:nvSpPr>
        <p:spPr>
          <a:xfrm>
            <a:off x="2843213" y="1574800"/>
            <a:ext cx="2016125" cy="1452563"/>
          </a:xfrm>
          <a:custGeom>
            <a:avLst/>
            <a:gdLst>
              <a:gd name="connsiteX0" fmla="*/ 0 w 1944216"/>
              <a:gd name="connsiteY0" fmla="*/ 0 h 1440160"/>
              <a:gd name="connsiteX1" fmla="*/ 1384771 w 1944216"/>
              <a:gd name="connsiteY1" fmla="*/ 0 h 1440160"/>
              <a:gd name="connsiteX2" fmla="*/ 1944216 w 1944216"/>
              <a:gd name="connsiteY2" fmla="*/ 720080 h 1440160"/>
              <a:gd name="connsiteX3" fmla="*/ 1384771 w 1944216"/>
              <a:gd name="connsiteY3" fmla="*/ 1440160 h 1440160"/>
              <a:gd name="connsiteX4" fmla="*/ 0 w 1944216"/>
              <a:gd name="connsiteY4" fmla="*/ 1440160 h 1440160"/>
              <a:gd name="connsiteX5" fmla="*/ 559445 w 1944216"/>
              <a:gd name="connsiteY5" fmla="*/ 720080 h 1440160"/>
              <a:gd name="connsiteX6" fmla="*/ 0 w 1944216"/>
              <a:gd name="connsiteY6" fmla="*/ 0 h 1440160"/>
              <a:gd name="connsiteX0" fmla="*/ 0 w 2141924"/>
              <a:gd name="connsiteY0" fmla="*/ 0 h 1440160"/>
              <a:gd name="connsiteX1" fmla="*/ 1582479 w 2141924"/>
              <a:gd name="connsiteY1" fmla="*/ 0 h 1440160"/>
              <a:gd name="connsiteX2" fmla="*/ 2141924 w 2141924"/>
              <a:gd name="connsiteY2" fmla="*/ 720080 h 1440160"/>
              <a:gd name="connsiteX3" fmla="*/ 1582479 w 2141924"/>
              <a:gd name="connsiteY3" fmla="*/ 1440160 h 1440160"/>
              <a:gd name="connsiteX4" fmla="*/ 197708 w 2141924"/>
              <a:gd name="connsiteY4" fmla="*/ 1440160 h 1440160"/>
              <a:gd name="connsiteX5" fmla="*/ 757153 w 2141924"/>
              <a:gd name="connsiteY5" fmla="*/ 720080 h 1440160"/>
              <a:gd name="connsiteX6" fmla="*/ 0 w 2141924"/>
              <a:gd name="connsiteY6" fmla="*/ 0 h 1440160"/>
              <a:gd name="connsiteX0" fmla="*/ 0 w 2203708"/>
              <a:gd name="connsiteY0" fmla="*/ 0 h 1452517"/>
              <a:gd name="connsiteX1" fmla="*/ 1644263 w 2203708"/>
              <a:gd name="connsiteY1" fmla="*/ 12357 h 1452517"/>
              <a:gd name="connsiteX2" fmla="*/ 2203708 w 2203708"/>
              <a:gd name="connsiteY2" fmla="*/ 732437 h 1452517"/>
              <a:gd name="connsiteX3" fmla="*/ 1644263 w 2203708"/>
              <a:gd name="connsiteY3" fmla="*/ 1452517 h 1452517"/>
              <a:gd name="connsiteX4" fmla="*/ 259492 w 2203708"/>
              <a:gd name="connsiteY4" fmla="*/ 1452517 h 1452517"/>
              <a:gd name="connsiteX5" fmla="*/ 818937 w 2203708"/>
              <a:gd name="connsiteY5" fmla="*/ 732437 h 1452517"/>
              <a:gd name="connsiteX6" fmla="*/ 0 w 2203708"/>
              <a:gd name="connsiteY6" fmla="*/ 0 h 1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708" h="1452517">
                <a:moveTo>
                  <a:pt x="0" y="0"/>
                </a:moveTo>
                <a:lnTo>
                  <a:pt x="1644263" y="12357"/>
                </a:lnTo>
                <a:lnTo>
                  <a:pt x="2203708" y="732437"/>
                </a:lnTo>
                <a:lnTo>
                  <a:pt x="1644263" y="1452517"/>
                </a:lnTo>
                <a:lnTo>
                  <a:pt x="259492" y="1452517"/>
                </a:lnTo>
                <a:lnTo>
                  <a:pt x="818937" y="732437"/>
                </a:lnTo>
                <a:lnTo>
                  <a:pt x="0" y="0"/>
                </a:lnTo>
                <a:close/>
              </a:path>
            </a:pathLst>
          </a:custGeom>
          <a:solidFill>
            <a:schemeClr val="accent4">
              <a:lumMod val="50000"/>
            </a:schemeClr>
          </a:solidFill>
          <a:ln w="254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a:defRPr/>
            </a:pPr>
            <a:r>
              <a:rPr lang="fr-FR" sz="1400" dirty="0">
                <a:solidFill>
                  <a:schemeClr val="tx1"/>
                </a:solidFill>
              </a:rPr>
              <a:t>Constatation </a:t>
            </a:r>
          </a:p>
          <a:p>
            <a:pPr algn="ctr">
              <a:defRPr/>
            </a:pPr>
            <a:r>
              <a:rPr lang="fr-FR" sz="1400" dirty="0">
                <a:solidFill>
                  <a:schemeClr val="tx1"/>
                </a:solidFill>
              </a:rPr>
              <a:t>du service fait</a:t>
            </a:r>
          </a:p>
          <a:p>
            <a:pPr algn="ctr">
              <a:defRPr/>
            </a:pPr>
            <a:endParaRPr lang="fr-FR" sz="1400" dirty="0">
              <a:solidFill>
                <a:schemeClr val="tx1"/>
              </a:solidFill>
            </a:endParaRPr>
          </a:p>
          <a:p>
            <a:pPr algn="ctr">
              <a:defRPr/>
            </a:pPr>
            <a:endParaRPr lang="fr-FR" sz="1400" dirty="0">
              <a:solidFill>
                <a:schemeClr val="tx1"/>
              </a:solidFill>
            </a:endParaRPr>
          </a:p>
          <a:p>
            <a:pPr algn="ctr">
              <a:defRPr/>
            </a:pPr>
            <a:r>
              <a:rPr lang="fr-FR" sz="1300" dirty="0">
                <a:solidFill>
                  <a:schemeClr val="tx1"/>
                </a:solidFill>
              </a:rPr>
              <a:t>Gestionnaire</a:t>
            </a:r>
          </a:p>
          <a:p>
            <a:pPr algn="ctr">
              <a:defRPr/>
            </a:pPr>
            <a:r>
              <a:rPr lang="fr-FR" sz="1400" dirty="0">
                <a:solidFill>
                  <a:schemeClr val="tx1"/>
                </a:solidFill>
              </a:rPr>
              <a:t>Service Métier</a:t>
            </a:r>
          </a:p>
          <a:p>
            <a:pPr algn="ctr">
              <a:defRPr/>
            </a:pPr>
            <a:endParaRPr lang="fr-FR" sz="1400" dirty="0">
              <a:solidFill>
                <a:schemeClr val="tx1"/>
              </a:solidFill>
            </a:endParaRPr>
          </a:p>
        </p:txBody>
      </p:sp>
      <p:sp>
        <p:nvSpPr>
          <p:cNvPr id="12" name="Chevron 2" title="Formalisation d'un contrat"/>
          <p:cNvSpPr/>
          <p:nvPr/>
        </p:nvSpPr>
        <p:spPr>
          <a:xfrm>
            <a:off x="4356100" y="1574800"/>
            <a:ext cx="1843088" cy="1452563"/>
          </a:xfrm>
          <a:custGeom>
            <a:avLst/>
            <a:gdLst>
              <a:gd name="connsiteX0" fmla="*/ 0 w 1944216"/>
              <a:gd name="connsiteY0" fmla="*/ 0 h 1440160"/>
              <a:gd name="connsiteX1" fmla="*/ 1384771 w 1944216"/>
              <a:gd name="connsiteY1" fmla="*/ 0 h 1440160"/>
              <a:gd name="connsiteX2" fmla="*/ 1944216 w 1944216"/>
              <a:gd name="connsiteY2" fmla="*/ 720080 h 1440160"/>
              <a:gd name="connsiteX3" fmla="*/ 1384771 w 1944216"/>
              <a:gd name="connsiteY3" fmla="*/ 1440160 h 1440160"/>
              <a:gd name="connsiteX4" fmla="*/ 0 w 1944216"/>
              <a:gd name="connsiteY4" fmla="*/ 1440160 h 1440160"/>
              <a:gd name="connsiteX5" fmla="*/ 559445 w 1944216"/>
              <a:gd name="connsiteY5" fmla="*/ 720080 h 1440160"/>
              <a:gd name="connsiteX6" fmla="*/ 0 w 1944216"/>
              <a:gd name="connsiteY6" fmla="*/ 0 h 1440160"/>
              <a:gd name="connsiteX0" fmla="*/ 0 w 2141924"/>
              <a:gd name="connsiteY0" fmla="*/ 0 h 1440160"/>
              <a:gd name="connsiteX1" fmla="*/ 1582479 w 2141924"/>
              <a:gd name="connsiteY1" fmla="*/ 0 h 1440160"/>
              <a:gd name="connsiteX2" fmla="*/ 2141924 w 2141924"/>
              <a:gd name="connsiteY2" fmla="*/ 720080 h 1440160"/>
              <a:gd name="connsiteX3" fmla="*/ 1582479 w 2141924"/>
              <a:gd name="connsiteY3" fmla="*/ 1440160 h 1440160"/>
              <a:gd name="connsiteX4" fmla="*/ 197708 w 2141924"/>
              <a:gd name="connsiteY4" fmla="*/ 1440160 h 1440160"/>
              <a:gd name="connsiteX5" fmla="*/ 757153 w 2141924"/>
              <a:gd name="connsiteY5" fmla="*/ 720080 h 1440160"/>
              <a:gd name="connsiteX6" fmla="*/ 0 w 2141924"/>
              <a:gd name="connsiteY6" fmla="*/ 0 h 1440160"/>
              <a:gd name="connsiteX0" fmla="*/ 0 w 2203708"/>
              <a:gd name="connsiteY0" fmla="*/ 0 h 1452517"/>
              <a:gd name="connsiteX1" fmla="*/ 1644263 w 2203708"/>
              <a:gd name="connsiteY1" fmla="*/ 12357 h 1452517"/>
              <a:gd name="connsiteX2" fmla="*/ 2203708 w 2203708"/>
              <a:gd name="connsiteY2" fmla="*/ 732437 h 1452517"/>
              <a:gd name="connsiteX3" fmla="*/ 1644263 w 2203708"/>
              <a:gd name="connsiteY3" fmla="*/ 1452517 h 1452517"/>
              <a:gd name="connsiteX4" fmla="*/ 259492 w 2203708"/>
              <a:gd name="connsiteY4" fmla="*/ 1452517 h 1452517"/>
              <a:gd name="connsiteX5" fmla="*/ 818937 w 2203708"/>
              <a:gd name="connsiteY5" fmla="*/ 732437 h 1452517"/>
              <a:gd name="connsiteX6" fmla="*/ 0 w 2203708"/>
              <a:gd name="connsiteY6" fmla="*/ 0 h 1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708" h="1452517">
                <a:moveTo>
                  <a:pt x="0" y="0"/>
                </a:moveTo>
                <a:lnTo>
                  <a:pt x="1644263" y="12357"/>
                </a:lnTo>
                <a:lnTo>
                  <a:pt x="2203708" y="732437"/>
                </a:lnTo>
                <a:lnTo>
                  <a:pt x="1644263" y="1452517"/>
                </a:lnTo>
                <a:lnTo>
                  <a:pt x="259492" y="1452517"/>
                </a:lnTo>
                <a:lnTo>
                  <a:pt x="818937" y="732437"/>
                </a:lnTo>
                <a:lnTo>
                  <a:pt x="0" y="0"/>
                </a:ln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a:defRPr/>
            </a:pPr>
            <a:r>
              <a:rPr lang="fr-FR" sz="1400" dirty="0">
                <a:solidFill>
                  <a:schemeClr val="tx1"/>
                </a:solidFill>
              </a:rPr>
              <a:t>Certification </a:t>
            </a:r>
          </a:p>
          <a:p>
            <a:pPr algn="ctr">
              <a:defRPr/>
            </a:pPr>
            <a:r>
              <a:rPr lang="fr-FR" sz="1400" dirty="0">
                <a:solidFill>
                  <a:schemeClr val="tx1"/>
                </a:solidFill>
              </a:rPr>
              <a:t>du service fait</a:t>
            </a: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r>
              <a:rPr lang="fr-FR" sz="1400" dirty="0">
                <a:solidFill>
                  <a:schemeClr val="tx1"/>
                </a:solidFill>
              </a:rPr>
              <a:t>Ordonnateur</a:t>
            </a:r>
          </a:p>
          <a:p>
            <a:pPr algn="ctr">
              <a:defRPr/>
            </a:pPr>
            <a:endParaRPr lang="fr-FR" sz="1400" dirty="0">
              <a:solidFill>
                <a:schemeClr val="tx1"/>
              </a:solidFill>
            </a:endParaRPr>
          </a:p>
        </p:txBody>
      </p:sp>
      <p:sp>
        <p:nvSpPr>
          <p:cNvPr id="13" name="Chevron 2" title="Formalisation d'un contrat"/>
          <p:cNvSpPr/>
          <p:nvPr/>
        </p:nvSpPr>
        <p:spPr>
          <a:xfrm>
            <a:off x="5838825" y="1574800"/>
            <a:ext cx="1828800" cy="1452563"/>
          </a:xfrm>
          <a:custGeom>
            <a:avLst/>
            <a:gdLst>
              <a:gd name="connsiteX0" fmla="*/ 0 w 1944216"/>
              <a:gd name="connsiteY0" fmla="*/ 0 h 1440160"/>
              <a:gd name="connsiteX1" fmla="*/ 1384771 w 1944216"/>
              <a:gd name="connsiteY1" fmla="*/ 0 h 1440160"/>
              <a:gd name="connsiteX2" fmla="*/ 1944216 w 1944216"/>
              <a:gd name="connsiteY2" fmla="*/ 720080 h 1440160"/>
              <a:gd name="connsiteX3" fmla="*/ 1384771 w 1944216"/>
              <a:gd name="connsiteY3" fmla="*/ 1440160 h 1440160"/>
              <a:gd name="connsiteX4" fmla="*/ 0 w 1944216"/>
              <a:gd name="connsiteY4" fmla="*/ 1440160 h 1440160"/>
              <a:gd name="connsiteX5" fmla="*/ 559445 w 1944216"/>
              <a:gd name="connsiteY5" fmla="*/ 720080 h 1440160"/>
              <a:gd name="connsiteX6" fmla="*/ 0 w 1944216"/>
              <a:gd name="connsiteY6" fmla="*/ 0 h 1440160"/>
              <a:gd name="connsiteX0" fmla="*/ 0 w 2141924"/>
              <a:gd name="connsiteY0" fmla="*/ 0 h 1440160"/>
              <a:gd name="connsiteX1" fmla="*/ 1582479 w 2141924"/>
              <a:gd name="connsiteY1" fmla="*/ 0 h 1440160"/>
              <a:gd name="connsiteX2" fmla="*/ 2141924 w 2141924"/>
              <a:gd name="connsiteY2" fmla="*/ 720080 h 1440160"/>
              <a:gd name="connsiteX3" fmla="*/ 1582479 w 2141924"/>
              <a:gd name="connsiteY3" fmla="*/ 1440160 h 1440160"/>
              <a:gd name="connsiteX4" fmla="*/ 197708 w 2141924"/>
              <a:gd name="connsiteY4" fmla="*/ 1440160 h 1440160"/>
              <a:gd name="connsiteX5" fmla="*/ 757153 w 2141924"/>
              <a:gd name="connsiteY5" fmla="*/ 720080 h 1440160"/>
              <a:gd name="connsiteX6" fmla="*/ 0 w 2141924"/>
              <a:gd name="connsiteY6" fmla="*/ 0 h 1440160"/>
              <a:gd name="connsiteX0" fmla="*/ 0 w 2203708"/>
              <a:gd name="connsiteY0" fmla="*/ 0 h 1452517"/>
              <a:gd name="connsiteX1" fmla="*/ 1644263 w 2203708"/>
              <a:gd name="connsiteY1" fmla="*/ 12357 h 1452517"/>
              <a:gd name="connsiteX2" fmla="*/ 2203708 w 2203708"/>
              <a:gd name="connsiteY2" fmla="*/ 732437 h 1452517"/>
              <a:gd name="connsiteX3" fmla="*/ 1644263 w 2203708"/>
              <a:gd name="connsiteY3" fmla="*/ 1452517 h 1452517"/>
              <a:gd name="connsiteX4" fmla="*/ 259492 w 2203708"/>
              <a:gd name="connsiteY4" fmla="*/ 1452517 h 1452517"/>
              <a:gd name="connsiteX5" fmla="*/ 818937 w 2203708"/>
              <a:gd name="connsiteY5" fmla="*/ 732437 h 1452517"/>
              <a:gd name="connsiteX6" fmla="*/ 0 w 2203708"/>
              <a:gd name="connsiteY6" fmla="*/ 0 h 1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708" h="1452517">
                <a:moveTo>
                  <a:pt x="0" y="0"/>
                </a:moveTo>
                <a:lnTo>
                  <a:pt x="1644263" y="12357"/>
                </a:lnTo>
                <a:lnTo>
                  <a:pt x="2203708" y="732437"/>
                </a:lnTo>
                <a:lnTo>
                  <a:pt x="1644263" y="1452517"/>
                </a:lnTo>
                <a:lnTo>
                  <a:pt x="259492" y="1452517"/>
                </a:lnTo>
                <a:lnTo>
                  <a:pt x="818937" y="732437"/>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a:defRPr/>
            </a:pPr>
            <a:r>
              <a:rPr lang="fr-FR" sz="1400" dirty="0">
                <a:solidFill>
                  <a:schemeClr val="tx1"/>
                </a:solidFill>
              </a:rPr>
              <a:t>Demande </a:t>
            </a:r>
          </a:p>
          <a:p>
            <a:pPr algn="ctr">
              <a:defRPr/>
            </a:pPr>
            <a:r>
              <a:rPr lang="fr-FR" sz="1400" dirty="0">
                <a:solidFill>
                  <a:schemeClr val="tx1"/>
                </a:solidFill>
              </a:rPr>
              <a:t>de paiement</a:t>
            </a: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r>
              <a:rPr lang="fr-FR" sz="1400" dirty="0">
                <a:solidFill>
                  <a:schemeClr val="tx1"/>
                </a:solidFill>
              </a:rPr>
              <a:t>Ordonnateur</a:t>
            </a:r>
          </a:p>
          <a:p>
            <a:pPr algn="ctr">
              <a:defRPr/>
            </a:pPr>
            <a:endParaRPr lang="fr-FR" sz="1400" dirty="0">
              <a:solidFill>
                <a:schemeClr val="tx1"/>
              </a:solidFill>
            </a:endParaRPr>
          </a:p>
        </p:txBody>
      </p:sp>
      <p:sp>
        <p:nvSpPr>
          <p:cNvPr id="14" name="Chevron 2" title="Formalisation d'un contrat"/>
          <p:cNvSpPr/>
          <p:nvPr/>
        </p:nvSpPr>
        <p:spPr>
          <a:xfrm>
            <a:off x="7235825" y="1574800"/>
            <a:ext cx="1873250" cy="1452563"/>
          </a:xfrm>
          <a:custGeom>
            <a:avLst/>
            <a:gdLst>
              <a:gd name="connsiteX0" fmla="*/ 0 w 1944216"/>
              <a:gd name="connsiteY0" fmla="*/ 0 h 1440160"/>
              <a:gd name="connsiteX1" fmla="*/ 1384771 w 1944216"/>
              <a:gd name="connsiteY1" fmla="*/ 0 h 1440160"/>
              <a:gd name="connsiteX2" fmla="*/ 1944216 w 1944216"/>
              <a:gd name="connsiteY2" fmla="*/ 720080 h 1440160"/>
              <a:gd name="connsiteX3" fmla="*/ 1384771 w 1944216"/>
              <a:gd name="connsiteY3" fmla="*/ 1440160 h 1440160"/>
              <a:gd name="connsiteX4" fmla="*/ 0 w 1944216"/>
              <a:gd name="connsiteY4" fmla="*/ 1440160 h 1440160"/>
              <a:gd name="connsiteX5" fmla="*/ 559445 w 1944216"/>
              <a:gd name="connsiteY5" fmla="*/ 720080 h 1440160"/>
              <a:gd name="connsiteX6" fmla="*/ 0 w 1944216"/>
              <a:gd name="connsiteY6" fmla="*/ 0 h 1440160"/>
              <a:gd name="connsiteX0" fmla="*/ 0 w 2141924"/>
              <a:gd name="connsiteY0" fmla="*/ 0 h 1440160"/>
              <a:gd name="connsiteX1" fmla="*/ 1582479 w 2141924"/>
              <a:gd name="connsiteY1" fmla="*/ 0 h 1440160"/>
              <a:gd name="connsiteX2" fmla="*/ 2141924 w 2141924"/>
              <a:gd name="connsiteY2" fmla="*/ 720080 h 1440160"/>
              <a:gd name="connsiteX3" fmla="*/ 1582479 w 2141924"/>
              <a:gd name="connsiteY3" fmla="*/ 1440160 h 1440160"/>
              <a:gd name="connsiteX4" fmla="*/ 197708 w 2141924"/>
              <a:gd name="connsiteY4" fmla="*/ 1440160 h 1440160"/>
              <a:gd name="connsiteX5" fmla="*/ 757153 w 2141924"/>
              <a:gd name="connsiteY5" fmla="*/ 720080 h 1440160"/>
              <a:gd name="connsiteX6" fmla="*/ 0 w 2141924"/>
              <a:gd name="connsiteY6" fmla="*/ 0 h 1440160"/>
              <a:gd name="connsiteX0" fmla="*/ 0 w 2203708"/>
              <a:gd name="connsiteY0" fmla="*/ 0 h 1452517"/>
              <a:gd name="connsiteX1" fmla="*/ 1644263 w 2203708"/>
              <a:gd name="connsiteY1" fmla="*/ 12357 h 1452517"/>
              <a:gd name="connsiteX2" fmla="*/ 2203708 w 2203708"/>
              <a:gd name="connsiteY2" fmla="*/ 732437 h 1452517"/>
              <a:gd name="connsiteX3" fmla="*/ 1644263 w 2203708"/>
              <a:gd name="connsiteY3" fmla="*/ 1452517 h 1452517"/>
              <a:gd name="connsiteX4" fmla="*/ 259492 w 2203708"/>
              <a:gd name="connsiteY4" fmla="*/ 1452517 h 1452517"/>
              <a:gd name="connsiteX5" fmla="*/ 818937 w 2203708"/>
              <a:gd name="connsiteY5" fmla="*/ 732437 h 1452517"/>
              <a:gd name="connsiteX6" fmla="*/ 0 w 2203708"/>
              <a:gd name="connsiteY6" fmla="*/ 0 h 145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708" h="1452517">
                <a:moveTo>
                  <a:pt x="0" y="0"/>
                </a:moveTo>
                <a:lnTo>
                  <a:pt x="1644263" y="12357"/>
                </a:lnTo>
                <a:lnTo>
                  <a:pt x="2203708" y="732437"/>
                </a:lnTo>
                <a:lnTo>
                  <a:pt x="1644263" y="1452517"/>
                </a:lnTo>
                <a:lnTo>
                  <a:pt x="259492" y="1452517"/>
                </a:lnTo>
                <a:lnTo>
                  <a:pt x="818937" y="732437"/>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a:defRPr/>
            </a:pPr>
            <a:r>
              <a:rPr lang="fr-FR" sz="1400" dirty="0">
                <a:solidFill>
                  <a:schemeClr val="tx1"/>
                </a:solidFill>
              </a:rPr>
              <a:t>Paiement</a:t>
            </a: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r>
              <a:rPr lang="fr-FR" sz="1400" dirty="0">
                <a:solidFill>
                  <a:schemeClr val="tx1"/>
                </a:solidFill>
              </a:rPr>
              <a:t>Comptable</a:t>
            </a:r>
          </a:p>
          <a:p>
            <a:pPr algn="ctr">
              <a:defRPr/>
            </a:pPr>
            <a:endParaRPr lang="fr-FR" sz="1400" dirty="0">
              <a:solidFill>
                <a:schemeClr val="tx1"/>
              </a:solidFill>
            </a:endParaRPr>
          </a:p>
        </p:txBody>
      </p:sp>
      <p:cxnSp>
        <p:nvCxnSpPr>
          <p:cNvPr id="18" name="Connecteur droit 17"/>
          <p:cNvCxnSpPr/>
          <p:nvPr/>
        </p:nvCxnSpPr>
        <p:spPr>
          <a:xfrm>
            <a:off x="179388" y="4619625"/>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79388" y="5214938"/>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377825" y="3095625"/>
            <a:ext cx="1152525" cy="146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200" b="1" dirty="0">
                <a:solidFill>
                  <a:srgbClr val="000000"/>
                </a:solidFill>
              </a:rPr>
              <a:t>Un prescripteur exprime un besoin</a:t>
            </a:r>
          </a:p>
          <a:p>
            <a:pPr algn="ctr">
              <a:defRPr/>
            </a:pPr>
            <a:endParaRPr lang="fr-FR" sz="1200" b="1" dirty="0">
              <a:solidFill>
                <a:srgbClr val="000000"/>
              </a:solidFill>
            </a:endParaRPr>
          </a:p>
          <a:p>
            <a:pPr algn="ctr">
              <a:defRPr/>
            </a:pPr>
            <a:r>
              <a:rPr lang="fr-FR" sz="1200" b="1" dirty="0">
                <a:solidFill>
                  <a:srgbClr val="000000"/>
                </a:solidFill>
              </a:rPr>
              <a:t>Contrôle éventuel par le service marché</a:t>
            </a:r>
          </a:p>
        </p:txBody>
      </p:sp>
      <p:sp>
        <p:nvSpPr>
          <p:cNvPr id="26" name="Rectangle à coins arrondis 25"/>
          <p:cNvSpPr/>
          <p:nvPr/>
        </p:nvSpPr>
        <p:spPr>
          <a:xfrm>
            <a:off x="1763713" y="3095625"/>
            <a:ext cx="1223962" cy="146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a:defRPr/>
            </a:pPr>
            <a:r>
              <a:rPr lang="fr-FR" sz="1200" b="1" dirty="0">
                <a:solidFill>
                  <a:srgbClr val="000000"/>
                </a:solidFill>
              </a:rPr>
              <a:t>Le gestionnaire saisit l’</a:t>
            </a:r>
            <a:r>
              <a:rPr lang="fr-FR" sz="1200" b="1" dirty="0" err="1">
                <a:solidFill>
                  <a:srgbClr val="000000"/>
                </a:solidFill>
              </a:rPr>
              <a:t>EJ</a:t>
            </a:r>
            <a:endParaRPr lang="fr-FR" sz="1200" b="1" dirty="0">
              <a:solidFill>
                <a:srgbClr val="000000"/>
              </a:solidFill>
            </a:endParaRPr>
          </a:p>
          <a:p>
            <a:pPr algn="ctr">
              <a:defRPr/>
            </a:pPr>
            <a:endParaRPr lang="fr-FR" sz="1200" b="1" dirty="0">
              <a:solidFill>
                <a:srgbClr val="000000"/>
              </a:solidFill>
            </a:endParaRPr>
          </a:p>
          <a:p>
            <a:pPr algn="ctr">
              <a:defRPr/>
            </a:pPr>
            <a:r>
              <a:rPr lang="fr-FR" sz="1200" b="1" dirty="0">
                <a:solidFill>
                  <a:srgbClr val="000000"/>
                </a:solidFill>
              </a:rPr>
              <a:t>L’ordonnateur le contrôle et le signe</a:t>
            </a:r>
          </a:p>
        </p:txBody>
      </p:sp>
      <p:sp>
        <p:nvSpPr>
          <p:cNvPr id="27" name="Rectangle à coins arrondis 26"/>
          <p:cNvSpPr/>
          <p:nvPr/>
        </p:nvSpPr>
        <p:spPr>
          <a:xfrm>
            <a:off x="3203575" y="3095625"/>
            <a:ext cx="1223963" cy="146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a:defRPr/>
            </a:pPr>
            <a:r>
              <a:rPr lang="fr-FR" sz="1200" b="1" dirty="0">
                <a:solidFill>
                  <a:srgbClr val="000000"/>
                </a:solidFill>
              </a:rPr>
              <a:t>Le gestionnaire vérifie la conformité de la livraison à l’</a:t>
            </a:r>
            <a:r>
              <a:rPr lang="fr-FR" sz="1200" b="1" dirty="0" err="1">
                <a:solidFill>
                  <a:srgbClr val="000000"/>
                </a:solidFill>
              </a:rPr>
              <a:t>EJ</a:t>
            </a:r>
            <a:endParaRPr lang="fr-FR" sz="1200" b="1" dirty="0">
              <a:solidFill>
                <a:srgbClr val="000000"/>
              </a:solidFill>
            </a:endParaRPr>
          </a:p>
          <a:p>
            <a:pPr algn="ctr">
              <a:defRPr/>
            </a:pPr>
            <a:endParaRPr lang="fr-FR" sz="1200" b="1" dirty="0">
              <a:solidFill>
                <a:srgbClr val="000000"/>
              </a:solidFill>
            </a:endParaRPr>
          </a:p>
        </p:txBody>
      </p:sp>
      <p:sp>
        <p:nvSpPr>
          <p:cNvPr id="28" name="Rectangle à coins arrondis 27"/>
          <p:cNvSpPr/>
          <p:nvPr/>
        </p:nvSpPr>
        <p:spPr>
          <a:xfrm>
            <a:off x="4578350" y="3095625"/>
            <a:ext cx="1223963" cy="146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a:defRPr/>
            </a:pPr>
            <a:r>
              <a:rPr lang="fr-FR" sz="1200" b="1" dirty="0">
                <a:solidFill>
                  <a:srgbClr val="000000"/>
                </a:solidFill>
              </a:rPr>
              <a:t>L’ordonnateur certifie le service fait</a:t>
            </a:r>
          </a:p>
          <a:p>
            <a:pPr algn="ctr">
              <a:defRPr/>
            </a:pPr>
            <a:endParaRPr lang="fr-FR" sz="1200" b="1" dirty="0">
              <a:solidFill>
                <a:srgbClr val="000000"/>
              </a:solidFill>
            </a:endParaRPr>
          </a:p>
        </p:txBody>
      </p:sp>
      <p:sp>
        <p:nvSpPr>
          <p:cNvPr id="29" name="Rectangle à coins arrondis 28"/>
          <p:cNvSpPr/>
          <p:nvPr/>
        </p:nvSpPr>
        <p:spPr>
          <a:xfrm>
            <a:off x="6084888" y="3095625"/>
            <a:ext cx="1223962" cy="146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a:defRPr/>
            </a:pPr>
            <a:r>
              <a:rPr lang="fr-FR" sz="1200" b="1" dirty="0">
                <a:solidFill>
                  <a:srgbClr val="000000"/>
                </a:solidFill>
              </a:rPr>
              <a:t>Le gestionnaire saisit la </a:t>
            </a:r>
            <a:r>
              <a:rPr lang="fr-FR" sz="1200" b="1" dirty="0" err="1">
                <a:solidFill>
                  <a:srgbClr val="000000"/>
                </a:solidFill>
              </a:rPr>
              <a:t>DP</a:t>
            </a:r>
            <a:endParaRPr lang="fr-FR" sz="1200" b="1" dirty="0">
              <a:solidFill>
                <a:srgbClr val="000000"/>
              </a:solidFill>
            </a:endParaRPr>
          </a:p>
          <a:p>
            <a:pPr algn="ctr">
              <a:defRPr/>
            </a:pPr>
            <a:r>
              <a:rPr lang="fr-FR" sz="1200" b="1" dirty="0">
                <a:solidFill>
                  <a:srgbClr val="000000"/>
                </a:solidFill>
              </a:rPr>
              <a:t>L’ordonnateur vise la </a:t>
            </a:r>
            <a:r>
              <a:rPr lang="fr-FR" sz="1200" b="1" dirty="0" err="1">
                <a:solidFill>
                  <a:srgbClr val="000000"/>
                </a:solidFill>
              </a:rPr>
              <a:t>DP</a:t>
            </a:r>
            <a:endParaRPr lang="fr-FR" sz="1200" b="1" dirty="0">
              <a:solidFill>
                <a:srgbClr val="000000"/>
              </a:solidFill>
            </a:endParaRPr>
          </a:p>
          <a:p>
            <a:pPr algn="ctr">
              <a:defRPr/>
            </a:pPr>
            <a:r>
              <a:rPr lang="fr-FR" sz="1200" b="1" dirty="0">
                <a:solidFill>
                  <a:srgbClr val="000000"/>
                </a:solidFill>
              </a:rPr>
              <a:t>Le comptable prend en charge</a:t>
            </a:r>
          </a:p>
          <a:p>
            <a:pPr algn="ctr">
              <a:defRPr/>
            </a:pPr>
            <a:endParaRPr lang="fr-FR" sz="1200" dirty="0">
              <a:solidFill>
                <a:srgbClr val="000000"/>
              </a:solidFill>
            </a:endParaRPr>
          </a:p>
        </p:txBody>
      </p:sp>
      <p:sp>
        <p:nvSpPr>
          <p:cNvPr id="30" name="Rectangle à coins arrondis 29"/>
          <p:cNvSpPr/>
          <p:nvPr/>
        </p:nvSpPr>
        <p:spPr>
          <a:xfrm>
            <a:off x="7524750" y="3095625"/>
            <a:ext cx="1223963" cy="146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a:defRPr/>
            </a:pPr>
            <a:r>
              <a:rPr lang="fr-FR" sz="1200" b="1" dirty="0">
                <a:solidFill>
                  <a:srgbClr val="000000"/>
                </a:solidFill>
              </a:rPr>
              <a:t>Le comptable  réalise le paiement</a:t>
            </a:r>
          </a:p>
          <a:p>
            <a:pPr algn="ctr">
              <a:defRPr/>
            </a:pPr>
            <a:endParaRPr lang="fr-FR" sz="1200" dirty="0">
              <a:solidFill>
                <a:srgbClr val="000000"/>
              </a:solidFill>
            </a:endParaRPr>
          </a:p>
        </p:txBody>
      </p:sp>
      <p:sp>
        <p:nvSpPr>
          <p:cNvPr id="22" name="Ellipse 21"/>
          <p:cNvSpPr/>
          <p:nvPr/>
        </p:nvSpPr>
        <p:spPr>
          <a:xfrm>
            <a:off x="68263" y="4710113"/>
            <a:ext cx="1284287" cy="4333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accent6"/>
                </a:solidFill>
              </a:rPr>
              <a:t>Budgétaire</a:t>
            </a:r>
          </a:p>
        </p:txBody>
      </p:sp>
      <p:sp>
        <p:nvSpPr>
          <p:cNvPr id="32" name="Ellipse 31"/>
          <p:cNvSpPr/>
          <p:nvPr/>
        </p:nvSpPr>
        <p:spPr>
          <a:xfrm>
            <a:off x="95250" y="5359400"/>
            <a:ext cx="1257300" cy="431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chemeClr val="accent6"/>
                </a:solidFill>
              </a:rPr>
              <a:t>Compta </a:t>
            </a:r>
            <a:r>
              <a:rPr lang="fr-FR" sz="1100" b="1" dirty="0" err="1">
                <a:solidFill>
                  <a:schemeClr val="accent6"/>
                </a:solidFill>
              </a:rPr>
              <a:t>géné</a:t>
            </a:r>
            <a:endParaRPr lang="fr-FR" sz="1100" b="1" dirty="0">
              <a:solidFill>
                <a:schemeClr val="accent6"/>
              </a:solidFill>
            </a:endParaRPr>
          </a:p>
        </p:txBody>
      </p:sp>
      <p:sp>
        <p:nvSpPr>
          <p:cNvPr id="23" name="Organigramme : Alternative 22"/>
          <p:cNvSpPr/>
          <p:nvPr/>
        </p:nvSpPr>
        <p:spPr>
          <a:xfrm>
            <a:off x="2195513" y="4676775"/>
            <a:ext cx="504825" cy="503238"/>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accent6"/>
                </a:solidFill>
                <a:sym typeface="Wingdings 2"/>
              </a:rPr>
              <a:t></a:t>
            </a:r>
          </a:p>
          <a:p>
            <a:pPr algn="ctr">
              <a:defRPr/>
            </a:pPr>
            <a:r>
              <a:rPr lang="fr-FR" sz="1600" b="1" dirty="0">
                <a:solidFill>
                  <a:schemeClr val="accent6"/>
                </a:solidFill>
                <a:sym typeface="Wingdings 2"/>
              </a:rPr>
              <a:t>AE</a:t>
            </a:r>
            <a:endParaRPr lang="fr-FR" sz="1600" b="1" dirty="0">
              <a:solidFill>
                <a:schemeClr val="accent6"/>
              </a:solidFill>
            </a:endParaRPr>
          </a:p>
        </p:txBody>
      </p:sp>
      <p:sp>
        <p:nvSpPr>
          <p:cNvPr id="47" name="Organigramme : Alternative 46"/>
          <p:cNvSpPr/>
          <p:nvPr/>
        </p:nvSpPr>
        <p:spPr>
          <a:xfrm>
            <a:off x="7920038" y="4676775"/>
            <a:ext cx="504825" cy="503238"/>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rgbClr val="000000"/>
                </a:solidFill>
                <a:sym typeface="Wingdings 2"/>
              </a:rPr>
              <a:t></a:t>
            </a:r>
          </a:p>
          <a:p>
            <a:pPr algn="ctr">
              <a:defRPr/>
            </a:pPr>
            <a:r>
              <a:rPr lang="fr-FR" sz="1600" b="1" dirty="0">
                <a:solidFill>
                  <a:srgbClr val="000000"/>
                </a:solidFill>
                <a:sym typeface="Wingdings 2"/>
              </a:rPr>
              <a:t>CP</a:t>
            </a:r>
            <a:endParaRPr lang="fr-FR" sz="1600" b="1" dirty="0">
              <a:solidFill>
                <a:srgbClr val="000000"/>
              </a:solidFill>
            </a:endParaRPr>
          </a:p>
        </p:txBody>
      </p:sp>
      <p:sp>
        <p:nvSpPr>
          <p:cNvPr id="48" name="Organigramme : Alternative 47"/>
          <p:cNvSpPr/>
          <p:nvPr/>
        </p:nvSpPr>
        <p:spPr>
          <a:xfrm>
            <a:off x="4908550" y="5286375"/>
            <a:ext cx="504825" cy="504825"/>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chemeClr val="accent1">
                  <a:lumMod val="75000"/>
                </a:schemeClr>
              </a:solidFill>
              <a:sym typeface="Wingdings 2"/>
            </a:endParaRPr>
          </a:p>
        </p:txBody>
      </p:sp>
      <p:sp>
        <p:nvSpPr>
          <p:cNvPr id="50" name="Organigramme : Alternative 49"/>
          <p:cNvSpPr/>
          <p:nvPr/>
        </p:nvSpPr>
        <p:spPr>
          <a:xfrm>
            <a:off x="6443663" y="5286375"/>
            <a:ext cx="504825" cy="504825"/>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chemeClr val="accent1">
                  <a:lumMod val="75000"/>
                </a:schemeClr>
              </a:solidFill>
              <a:sym typeface="Wingdings 2"/>
            </a:endParaRPr>
          </a:p>
        </p:txBody>
      </p:sp>
      <p:sp>
        <p:nvSpPr>
          <p:cNvPr id="51" name="Organigramme : Alternative 50"/>
          <p:cNvSpPr/>
          <p:nvPr/>
        </p:nvSpPr>
        <p:spPr>
          <a:xfrm>
            <a:off x="7920038" y="5272088"/>
            <a:ext cx="504825" cy="504825"/>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chemeClr val="accent1">
                  <a:lumMod val="75000"/>
                </a:schemeClr>
              </a:solidFill>
              <a:sym typeface="Wingdings 2"/>
            </a:endParaRPr>
          </a:p>
        </p:txBody>
      </p:sp>
      <p:cxnSp>
        <p:nvCxnSpPr>
          <p:cNvPr id="31" name="Connecteur droit 30"/>
          <p:cNvCxnSpPr/>
          <p:nvPr/>
        </p:nvCxnSpPr>
        <p:spPr>
          <a:xfrm>
            <a:off x="192088" y="5881688"/>
            <a:ext cx="8497887"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90488" y="5946775"/>
            <a:ext cx="1262062" cy="431800"/>
          </a:xfrm>
          <a:prstGeom prst="ellipse">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chemeClr val="accent6"/>
                </a:solidFill>
              </a:rPr>
              <a:t>Compta ana</a:t>
            </a:r>
          </a:p>
        </p:txBody>
      </p:sp>
      <p:sp>
        <p:nvSpPr>
          <p:cNvPr id="34" name="Organigramme : Alternative 33"/>
          <p:cNvSpPr/>
          <p:nvPr/>
        </p:nvSpPr>
        <p:spPr>
          <a:xfrm>
            <a:off x="4908550" y="5953125"/>
            <a:ext cx="504825" cy="504825"/>
          </a:xfrm>
          <a:prstGeom prst="flowChartAlternateProcess">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chemeClr val="accent1">
                  <a:lumMod val="75000"/>
                </a:schemeClr>
              </a:solidFill>
              <a:sym typeface="Wingdings 2"/>
            </a:endParaRPr>
          </a:p>
        </p:txBody>
      </p:sp>
      <p:sp>
        <p:nvSpPr>
          <p:cNvPr id="35" name="Organigramme : Alternative 34"/>
          <p:cNvSpPr/>
          <p:nvPr/>
        </p:nvSpPr>
        <p:spPr>
          <a:xfrm>
            <a:off x="6470650" y="5943600"/>
            <a:ext cx="504825" cy="504825"/>
          </a:xfrm>
          <a:prstGeom prst="flowChartAlternateProcess">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chemeClr val="accent1">
                  <a:lumMod val="75000"/>
                </a:schemeClr>
              </a:solidFill>
              <a:sym typeface="Wingdings 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5"/>
          <p:cNvSpPr>
            <a:spLocks noGrp="1"/>
          </p:cNvSpPr>
          <p:nvPr>
            <p:ph type="title"/>
          </p:nvPr>
        </p:nvSpPr>
        <p:spPr/>
        <p:txBody>
          <a:bodyPr/>
          <a:lstStyle/>
          <a:p>
            <a:r>
              <a:rPr lang="fr-FR" dirty="0" smtClean="0"/>
              <a:t>L’accompagnement par l’Amue</a:t>
            </a:r>
          </a:p>
        </p:txBody>
      </p:sp>
      <p:sp>
        <p:nvSpPr>
          <p:cNvPr id="27651" name="Espace réservé du texte 4"/>
          <p:cNvSpPr>
            <a:spLocks noGrp="1"/>
          </p:cNvSpPr>
          <p:nvPr>
            <p:ph idx="1"/>
          </p:nvPr>
        </p:nvSpPr>
        <p:spPr>
          <a:xfrm>
            <a:off x="628650" y="1481432"/>
            <a:ext cx="8119814" cy="4695533"/>
          </a:xfrm>
        </p:spPr>
        <p:txBody>
          <a:bodyPr/>
          <a:lstStyle/>
          <a:p>
            <a:r>
              <a:rPr lang="fr-FR" dirty="0" smtClean="0"/>
              <a:t>Les actions déjà menées et en cours :</a:t>
            </a:r>
          </a:p>
          <a:p>
            <a:pPr lvl="1"/>
            <a:r>
              <a:rPr lang="fr-FR" dirty="0" smtClean="0"/>
              <a:t>Rédaction et diffusion d’un kit de communication (sept 13)</a:t>
            </a:r>
          </a:p>
          <a:p>
            <a:pPr lvl="1"/>
            <a:r>
              <a:rPr lang="fr-FR" dirty="0" smtClean="0"/>
              <a:t>Rédaction et diffusion d’un guide de procédure d’élaboration des états budgétaires </a:t>
            </a:r>
            <a:r>
              <a:rPr lang="fr-FR" dirty="0"/>
              <a:t>(sept 13)</a:t>
            </a:r>
          </a:p>
          <a:p>
            <a:pPr lvl="1"/>
            <a:r>
              <a:rPr lang="fr-FR" dirty="0" smtClean="0"/>
              <a:t>Web conférence présentation documentation (</a:t>
            </a:r>
            <a:r>
              <a:rPr lang="fr-FR" dirty="0" err="1" smtClean="0"/>
              <a:t>nov</a:t>
            </a:r>
            <a:r>
              <a:rPr lang="fr-FR" dirty="0" smtClean="0"/>
              <a:t> </a:t>
            </a:r>
            <a:r>
              <a:rPr lang="fr-FR" dirty="0"/>
              <a:t>13</a:t>
            </a:r>
            <a:r>
              <a:rPr lang="fr-FR" dirty="0" smtClean="0"/>
              <a:t>)</a:t>
            </a:r>
          </a:p>
          <a:p>
            <a:pPr lvl="1"/>
            <a:r>
              <a:rPr lang="fr-FR" dirty="0" smtClean="0"/>
              <a:t>Création d’un dossier internet </a:t>
            </a:r>
            <a:r>
              <a:rPr lang="fr-FR" dirty="0"/>
              <a:t>GBCP (</a:t>
            </a:r>
            <a:r>
              <a:rPr lang="fr-FR" dirty="0" err="1"/>
              <a:t>nov</a:t>
            </a:r>
            <a:r>
              <a:rPr lang="fr-FR" dirty="0"/>
              <a:t> 13</a:t>
            </a:r>
            <a:r>
              <a:rPr lang="fr-FR" dirty="0" smtClean="0"/>
              <a:t>)</a:t>
            </a:r>
          </a:p>
          <a:p>
            <a:pPr lvl="1"/>
            <a:r>
              <a:rPr lang="fr-FR" dirty="0" smtClean="0"/>
              <a:t>Participation à l’ensemble des travaux pilotés par la DAF et pilotage d’un des groupes (2013-2014)</a:t>
            </a:r>
          </a:p>
          <a:p>
            <a:pPr lvl="1"/>
            <a:r>
              <a:rPr lang="fr-FR" dirty="0" smtClean="0"/>
              <a:t>Structuration d’un projet commun avec les EPST et animation des </a:t>
            </a:r>
            <a:r>
              <a:rPr lang="fr-FR" dirty="0"/>
              <a:t>travaux (2013-2014</a:t>
            </a:r>
            <a:r>
              <a:rPr lang="fr-FR" dirty="0" smtClean="0"/>
              <a:t>)</a:t>
            </a:r>
          </a:p>
          <a:p>
            <a:pPr lvl="1"/>
            <a:r>
              <a:rPr lang="fr-FR" dirty="0" smtClean="0"/>
              <a:t>Déclinaison des règles de gestion au sein des EPSCP (achevé début avril 2014, en cours de traduction dans les SI)</a:t>
            </a:r>
          </a:p>
          <a:p>
            <a:pPr lvl="1"/>
            <a:r>
              <a:rPr lang="fr-FR" dirty="0" smtClean="0"/>
              <a:t>Rédaction des contenus de formation et d’accompagnement</a:t>
            </a:r>
          </a:p>
          <a:p>
            <a:pPr lvl="1"/>
            <a:endParaRPr lang="fr-FR" dirty="0" smtClean="0"/>
          </a:p>
        </p:txBody>
      </p:sp>
      <p:sp>
        <p:nvSpPr>
          <p:cNvPr id="2" name="Espace réservé de la date 1"/>
          <p:cNvSpPr>
            <a:spLocks noGrp="1"/>
          </p:cNvSpPr>
          <p:nvPr>
            <p:ph type="dt" sz="half" idx="10"/>
          </p:nvPr>
        </p:nvSpPr>
        <p:spPr/>
        <p:txBody>
          <a:bodyPr/>
          <a:lstStyle/>
          <a:p>
            <a:pPr>
              <a:defRPr/>
            </a:pPr>
            <a:r>
              <a:rPr lang="fr-FR" smtClean="0"/>
              <a:t>03/03/2014</a:t>
            </a:r>
            <a:endParaRPr lang="fr-FR" dirty="0"/>
          </a:p>
        </p:txBody>
      </p:sp>
      <p:sp>
        <p:nvSpPr>
          <p:cNvPr id="3" name="Espace réservé du pied de page 2"/>
          <p:cNvSpPr>
            <a:spLocks noGrp="1"/>
          </p:cNvSpPr>
          <p:nvPr>
            <p:ph type="ftr" sz="quarter" idx="11"/>
          </p:nvPr>
        </p:nvSpPr>
        <p:spPr/>
        <p:txBody>
          <a:bodyPr/>
          <a:lstStyle/>
          <a:p>
            <a:pPr>
              <a:defRPr/>
            </a:pPr>
            <a:r>
              <a:rPr lang="fr-FR" smtClean="0"/>
              <a:t>© amue 2014</a:t>
            </a:r>
            <a:endParaRPr lang="fr-FR" dirty="0"/>
          </a:p>
        </p:txBody>
      </p:sp>
      <p:sp>
        <p:nvSpPr>
          <p:cNvPr id="4" name="Espace réservé du numéro de diapositive 3"/>
          <p:cNvSpPr>
            <a:spLocks noGrp="1"/>
          </p:cNvSpPr>
          <p:nvPr>
            <p:ph type="sldNum" sz="quarter" idx="12"/>
          </p:nvPr>
        </p:nvSpPr>
        <p:spPr/>
        <p:txBody>
          <a:bodyPr/>
          <a:lstStyle/>
          <a:p>
            <a:pPr>
              <a:defRPr/>
            </a:pPr>
            <a:fld id="{9C438449-F6E2-4078-8448-7832E71E5656}" type="slidenum">
              <a:rPr lang="fr-FR" smtClean="0"/>
              <a:pPr>
                <a:defRPr/>
              </a:pPr>
              <a:t>40</a:t>
            </a:fld>
            <a:endParaRPr lang="fr-FR" dirty="0"/>
          </a:p>
        </p:txBody>
      </p:sp>
    </p:spTree>
    <p:extLst>
      <p:ext uri="{BB962C8B-B14F-4D97-AF65-F5344CB8AC3E}">
        <p14:creationId xmlns:p14="http://schemas.microsoft.com/office/powerpoint/2010/main" val="3588000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36"/>
          <p:cNvSpPr>
            <a:spLocks noGrp="1"/>
          </p:cNvSpPr>
          <p:nvPr>
            <p:ph type="title"/>
          </p:nvPr>
        </p:nvSpPr>
        <p:spPr>
          <a:xfrm>
            <a:off x="628650" y="185738"/>
            <a:ext cx="7205663" cy="1122362"/>
          </a:xfrm>
        </p:spPr>
        <p:txBody>
          <a:bodyPr/>
          <a:lstStyle/>
          <a:p>
            <a:r>
              <a:rPr lang="fr-FR" altLang="fr-FR" smtClean="0"/>
              <a:t>Macro calendrier projet GBCP</a:t>
            </a:r>
          </a:p>
        </p:txBody>
      </p:sp>
      <p:sp>
        <p:nvSpPr>
          <p:cNvPr id="50" name="Espace réservé de la date 49"/>
          <p:cNvSpPr>
            <a:spLocks noGrp="1"/>
          </p:cNvSpPr>
          <p:nvPr>
            <p:ph type="dt" sz="quarter" idx="10"/>
          </p:nvPr>
        </p:nvSpPr>
        <p:spPr/>
        <p:txBody>
          <a:bodyPr/>
          <a:lstStyle/>
          <a:p>
            <a:pPr>
              <a:defRPr/>
            </a:pPr>
            <a:r>
              <a:rPr lang="fr-FR"/>
              <a:t>19/03/2014</a:t>
            </a:r>
            <a:endParaRPr lang="fr-FR" dirty="0"/>
          </a:p>
        </p:txBody>
      </p:sp>
      <p:sp>
        <p:nvSpPr>
          <p:cNvPr id="51" name="Espace réservé du pied de page 50"/>
          <p:cNvSpPr>
            <a:spLocks noGrp="1"/>
          </p:cNvSpPr>
          <p:nvPr>
            <p:ph type="ftr" sz="quarter" idx="11"/>
          </p:nvPr>
        </p:nvSpPr>
        <p:spPr/>
        <p:txBody>
          <a:bodyPr/>
          <a:lstStyle/>
          <a:p>
            <a:pPr>
              <a:defRPr/>
            </a:pPr>
            <a:r>
              <a:rPr lang="fr-FR" smtClean="0"/>
              <a:t>© amue 2014</a:t>
            </a:r>
            <a:endParaRPr lang="fr-FR" dirty="0"/>
          </a:p>
        </p:txBody>
      </p:sp>
      <p:sp>
        <p:nvSpPr>
          <p:cNvPr id="126" name="Espace réservé du numéro de diapositive 125"/>
          <p:cNvSpPr>
            <a:spLocks noGrp="1"/>
          </p:cNvSpPr>
          <p:nvPr>
            <p:ph type="sldNum" sz="quarter" idx="12"/>
          </p:nvPr>
        </p:nvSpPr>
        <p:spPr/>
        <p:txBody>
          <a:bodyPr/>
          <a:lstStyle/>
          <a:p>
            <a:pPr>
              <a:defRPr/>
            </a:pPr>
            <a:fld id="{732BB729-B0CA-4C2B-BE55-F3A0A4F2AF0A}" type="slidenum">
              <a:rPr lang="fr-FR" smtClean="0"/>
              <a:pPr>
                <a:defRPr/>
              </a:pPr>
              <a:t>41</a:t>
            </a:fld>
            <a:endParaRPr lang="fr-FR" dirty="0"/>
          </a:p>
        </p:txBody>
      </p:sp>
      <p:pic>
        <p:nvPicPr>
          <p:cNvPr id="66566"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1077913"/>
            <a:ext cx="9096375"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5"/>
          <p:cNvSpPr>
            <a:spLocks noGrp="1"/>
          </p:cNvSpPr>
          <p:nvPr>
            <p:ph type="title"/>
          </p:nvPr>
        </p:nvSpPr>
        <p:spPr>
          <a:xfrm>
            <a:off x="758825" y="1700213"/>
            <a:ext cx="7269163" cy="3522662"/>
          </a:xfrm>
        </p:spPr>
        <p:txBody>
          <a:bodyPr/>
          <a:lstStyle/>
          <a:p>
            <a:pPr eaLnBrk="1" hangingPunct="1"/>
            <a:r>
              <a:rPr lang="fr-FR" altLang="fr-FR" smtClean="0"/>
              <a:t>merci de votre attention</a:t>
            </a:r>
            <a:br>
              <a:rPr lang="fr-FR" altLang="fr-FR" smtClean="0"/>
            </a:br>
            <a:r>
              <a:rPr lang="fr-FR" altLang="fr-FR" smtClean="0"/>
              <a:t/>
            </a:r>
            <a:br>
              <a:rPr lang="fr-FR" altLang="fr-FR" smtClean="0"/>
            </a:br>
            <a:r>
              <a:rPr lang="fr-FR" altLang="fr-FR" smtClean="0"/>
              <a:t/>
            </a:r>
            <a:br>
              <a:rPr lang="fr-FR" altLang="fr-FR" smtClean="0"/>
            </a:br>
            <a:r>
              <a:rPr lang="fr-FR" altLang="fr-FR" smtClean="0"/>
              <a:t/>
            </a:r>
            <a:br>
              <a:rPr lang="fr-FR" altLang="fr-FR" smtClean="0"/>
            </a:br>
            <a:r>
              <a:rPr lang="fr-FR" altLang="fr-FR" smtClean="0"/>
              <a:t/>
            </a:r>
            <a:br>
              <a:rPr lang="fr-FR" altLang="fr-FR" smtClean="0"/>
            </a:br>
            <a:r>
              <a:rPr lang="fr-FR" altLang="fr-FR" smtClean="0"/>
              <a:t/>
            </a:r>
            <a:br>
              <a:rPr lang="fr-FR" altLang="fr-FR" smtClean="0"/>
            </a:br>
            <a:r>
              <a:rPr lang="fr-FR" altLang="fr-FR" smtClean="0"/>
              <a:t>pour tout complément d’information</a:t>
            </a:r>
            <a:br>
              <a:rPr lang="fr-FR" altLang="fr-FR" smtClean="0"/>
            </a:br>
            <a:r>
              <a:rPr lang="fr-FR" altLang="fr-FR" smtClean="0"/>
              <a:t>Serge Bourgine – chargé de domaine finances</a:t>
            </a:r>
            <a:br>
              <a:rPr lang="fr-FR" altLang="fr-FR" smtClean="0"/>
            </a:br>
            <a:r>
              <a:rPr lang="fr-FR" altLang="fr-FR" smtClean="0">
                <a:hlinkClick r:id="rId3"/>
              </a:rPr>
              <a:t>serge.bourgine@amue.fr</a:t>
            </a:r>
            <a:r>
              <a:rPr lang="fr-FR" altLang="fr-FR" smtClean="0"/>
              <a:t/>
            </a:r>
            <a:br>
              <a:rPr lang="fr-FR" altLang="fr-FR" smtClean="0"/>
            </a:br>
            <a:r>
              <a:rPr lang="fr-FR" altLang="fr-FR" smtClean="0"/>
              <a:t>01 44 32 90 91</a:t>
            </a:r>
          </a:p>
        </p:txBody>
      </p:sp>
      <p:sp>
        <p:nvSpPr>
          <p:cNvPr id="68611" name="Espace réservé du pied de page 2"/>
          <p:cNvSpPr>
            <a:spLocks noGrp="1"/>
          </p:cNvSpPr>
          <p:nvPr>
            <p:ph type="ftr" sz="quarter" idx="4294967295"/>
          </p:nvPr>
        </p:nvSpPr>
        <p:spPr bwMode="auto">
          <a:xfrm>
            <a:off x="2881313" y="6356350"/>
            <a:ext cx="6262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r>
              <a:rPr lang="en-US" altLang="fr-FR" sz="1000" smtClean="0"/>
              <a:t>© amue 2014</a:t>
            </a:r>
          </a:p>
        </p:txBody>
      </p:sp>
      <p:sp>
        <p:nvSpPr>
          <p:cNvPr id="68612" name="Espace réservé du numéro de diapositive 3"/>
          <p:cNvSpPr>
            <a:spLocks noGrp="1"/>
          </p:cNvSpPr>
          <p:nvPr>
            <p:ph type="sldNum" sz="quarter" idx="4294967295"/>
          </p:nvPr>
        </p:nvSpPr>
        <p:spPr bwMode="auto">
          <a:xfrm>
            <a:off x="8648700" y="6356350"/>
            <a:ext cx="4953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fld id="{E3957AAC-B7A4-4E30-9457-BB64D9563F49}" type="slidenum">
              <a:rPr lang="fr-FR" altLang="fr-FR" sz="1000" smtClean="0"/>
              <a:pPr fontAlgn="base">
                <a:lnSpc>
                  <a:spcPct val="100000"/>
                </a:lnSpc>
                <a:spcBef>
                  <a:spcPct val="0"/>
                </a:spcBef>
                <a:spcAft>
                  <a:spcPct val="0"/>
                </a:spcAft>
                <a:buClrTx/>
                <a:buFontTx/>
                <a:buNone/>
              </a:pPr>
              <a:t>42</a:t>
            </a:fld>
            <a:endParaRPr lang="fr-FR" altLang="fr-FR" sz="1000" smtClean="0"/>
          </a:p>
        </p:txBody>
      </p:sp>
      <p:sp>
        <p:nvSpPr>
          <p:cNvPr id="68613" name="Espace réservé de la date 9"/>
          <p:cNvSpPr>
            <a:spLocks noGrp="1"/>
          </p:cNvSpPr>
          <p:nvPr>
            <p:ph type="dt" sz="quarter" idx="4294967295"/>
          </p:nvPr>
        </p:nvSpPr>
        <p:spPr bwMode="auto">
          <a:xfrm>
            <a:off x="0" y="6356350"/>
            <a:ext cx="8905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r>
              <a:rPr lang="fr-FR" altLang="fr-FR" sz="1000"/>
              <a:t>21/05/2014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628650" y="185738"/>
            <a:ext cx="7205663" cy="1122362"/>
          </a:xfrm>
        </p:spPr>
        <p:txBody>
          <a:bodyPr/>
          <a:lstStyle/>
          <a:p>
            <a:r>
              <a:rPr lang="fr-FR" altLang="fr-FR" smtClean="0"/>
              <a:t>Le budget en dépenses</a:t>
            </a:r>
          </a:p>
        </p:txBody>
      </p:sp>
      <p:sp>
        <p:nvSpPr>
          <p:cNvPr id="19459" name="Espace réservé du contenu 2"/>
          <p:cNvSpPr>
            <a:spLocks noGrp="1"/>
          </p:cNvSpPr>
          <p:nvPr>
            <p:ph idx="1"/>
          </p:nvPr>
        </p:nvSpPr>
        <p:spPr>
          <a:xfrm>
            <a:off x="628650" y="1481138"/>
            <a:ext cx="7886700" cy="4695825"/>
          </a:xfrm>
        </p:spPr>
        <p:txBody>
          <a:bodyPr/>
          <a:lstStyle/>
          <a:p>
            <a:pPr>
              <a:spcBef>
                <a:spcPct val="0"/>
              </a:spcBef>
            </a:pPr>
            <a:r>
              <a:rPr lang="fr-FR" altLang="fr-FR" smtClean="0"/>
              <a:t>Le décalage entre les AE et les CP</a:t>
            </a:r>
          </a:p>
          <a:p>
            <a:pPr lvl="1">
              <a:spcBef>
                <a:spcPct val="0"/>
              </a:spcBef>
            </a:pPr>
            <a:r>
              <a:rPr lang="fr-FR" altLang="fr-FR" smtClean="0"/>
              <a:t>Les AE ayant une portée pluriannuelle, le montant des AE peut être supérieur au montant des CP lorsqu’un engagement pris un exercice déterminé donnera lieu à des paiements échelonnés sur plusieurs exercices</a:t>
            </a:r>
          </a:p>
          <a:p>
            <a:pPr lvl="1">
              <a:spcBef>
                <a:spcPct val="0"/>
              </a:spcBef>
            </a:pPr>
            <a:r>
              <a:rPr lang="fr-FR" altLang="fr-FR" smtClean="0"/>
              <a:t>Pour les dépenses de personnel la norme est AE = CP</a:t>
            </a:r>
          </a:p>
          <a:p>
            <a:pPr lvl="1">
              <a:spcBef>
                <a:spcPct val="0"/>
              </a:spcBef>
            </a:pPr>
            <a:r>
              <a:rPr lang="fr-FR" altLang="fr-FR" smtClean="0"/>
              <a:t>Pour les autres opérations c’est leur nature qui détermine leur régime</a:t>
            </a:r>
          </a:p>
          <a:p>
            <a:pPr lvl="2">
              <a:spcBef>
                <a:spcPct val="0"/>
              </a:spcBef>
            </a:pPr>
            <a:r>
              <a:rPr lang="fr-FR" altLang="fr-FR" smtClean="0"/>
              <a:t>Opérations d’investissement : souvent pluri annuelles</a:t>
            </a:r>
          </a:p>
          <a:p>
            <a:pPr lvl="2">
              <a:spcBef>
                <a:spcPct val="0"/>
              </a:spcBef>
            </a:pPr>
            <a:r>
              <a:rPr lang="fr-FR" altLang="fr-FR" smtClean="0"/>
              <a:t>Contrats de recherche : souvent pluri annuels</a:t>
            </a:r>
          </a:p>
          <a:p>
            <a:pPr lvl="2">
              <a:spcBef>
                <a:spcPct val="0"/>
              </a:spcBef>
            </a:pPr>
            <a:r>
              <a:rPr lang="fr-FR" altLang="fr-FR" smtClean="0"/>
              <a:t>Contrats de maintenance : souvent pluri annuels</a:t>
            </a:r>
          </a:p>
          <a:p>
            <a:pPr lvl="2">
              <a:spcBef>
                <a:spcPct val="0"/>
              </a:spcBef>
            </a:pPr>
            <a:r>
              <a:rPr lang="fr-FR" altLang="fr-FR" smtClean="0"/>
              <a:t>…</a:t>
            </a:r>
          </a:p>
          <a:p>
            <a:pPr lvl="1">
              <a:spcBef>
                <a:spcPct val="0"/>
              </a:spcBef>
            </a:pPr>
            <a:r>
              <a:rPr lang="fr-FR" altLang="fr-FR" smtClean="0"/>
              <a:t>La gestion de la pluriannualité introduit un degré de complexité dans la budgétisation (AE d’une part et CP d’autre part) et dans le suivi des opérations concernées</a:t>
            </a:r>
          </a:p>
        </p:txBody>
      </p:sp>
      <p:sp>
        <p:nvSpPr>
          <p:cNvPr id="31747" name="Espace réservé de la date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ltLang="fr-FR">
                <a:cs typeface="Arial" charset="0"/>
              </a:rPr>
              <a:t>21/05/2014</a:t>
            </a:r>
          </a:p>
        </p:txBody>
      </p:sp>
      <p:sp>
        <p:nvSpPr>
          <p:cNvPr id="31748" name="Espace réservé du pied de page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ltLang="fr-FR" smtClean="0">
                <a:cs typeface="Arial" charset="0"/>
              </a:rPr>
              <a:t>© amue 2014</a:t>
            </a:r>
          </a:p>
        </p:txBody>
      </p:sp>
      <p:sp>
        <p:nvSpPr>
          <p:cNvPr id="31749" name="Espace réservé du numéro de diapositive 5"/>
          <p:cNvSpPr>
            <a:spLocks noGrp="1"/>
          </p:cNvSpPr>
          <p:nvPr>
            <p:ph type="sldNum" sz="quarter" idx="12"/>
          </p:nvPr>
        </p:nvSpPr>
        <p:spPr bwMode="auto">
          <a:ln>
            <a:miter lim="800000"/>
            <a:headEnd/>
            <a:tailEnd/>
          </a:ln>
        </p:spPr>
        <p:txBody>
          <a:bodyPr/>
          <a:lstStyle/>
          <a:p>
            <a:pPr fontAlgn="base">
              <a:lnSpc>
                <a:spcPct val="90000"/>
              </a:lnSpc>
              <a:spcBef>
                <a:spcPts val="1000"/>
              </a:spcBef>
              <a:spcAft>
                <a:spcPct val="0"/>
              </a:spcAft>
              <a:buClr>
                <a:schemeClr val="accent1"/>
              </a:buClr>
              <a:buFont typeface="Calibri" pitchFamily="34" charset="0"/>
              <a:buChar char="+"/>
              <a:defRPr/>
            </a:pPr>
            <a:fld id="{419B640C-A8DD-4F38-99F4-7BCB82CF597D}" type="slidenum">
              <a:rPr lang="fr-FR" altLang="fr-FR" smtClean="0">
                <a:cs typeface="Arial" charset="0"/>
              </a:rPr>
              <a:pPr fontAlgn="base">
                <a:lnSpc>
                  <a:spcPct val="90000"/>
                </a:lnSpc>
                <a:spcBef>
                  <a:spcPts val="1000"/>
                </a:spcBef>
                <a:spcAft>
                  <a:spcPct val="0"/>
                </a:spcAft>
                <a:buClr>
                  <a:schemeClr val="accent1"/>
                </a:buClr>
                <a:buFont typeface="Calibri" pitchFamily="34" charset="0"/>
                <a:buChar char="+"/>
                <a:defRPr/>
              </a:pPr>
              <a:t>5</a:t>
            </a:fld>
            <a:endParaRPr lang="fr-FR" altLang="fr-FR"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628650" y="185738"/>
            <a:ext cx="7205663" cy="1122362"/>
          </a:xfrm>
        </p:spPr>
        <p:txBody>
          <a:bodyPr/>
          <a:lstStyle/>
          <a:p>
            <a:r>
              <a:rPr lang="fr-FR" altLang="fr-FR" smtClean="0"/>
              <a:t>Le processus recette</a:t>
            </a:r>
          </a:p>
        </p:txBody>
      </p:sp>
      <p:sp>
        <p:nvSpPr>
          <p:cNvPr id="21507" name="Espace réservé du contenu 2"/>
          <p:cNvSpPr>
            <a:spLocks noGrp="1"/>
          </p:cNvSpPr>
          <p:nvPr>
            <p:ph idx="1"/>
          </p:nvPr>
        </p:nvSpPr>
        <p:spPr>
          <a:xfrm>
            <a:off x="628650" y="1481138"/>
            <a:ext cx="7886700" cy="4695825"/>
          </a:xfrm>
        </p:spPr>
        <p:txBody>
          <a:bodyPr/>
          <a:lstStyle/>
          <a:p>
            <a:r>
              <a:rPr lang="fr-FR" altLang="fr-FR" smtClean="0"/>
              <a:t>Profiter de la réforme pour améliorer le processus</a:t>
            </a:r>
          </a:p>
          <a:p>
            <a:pPr lvl="1"/>
            <a:r>
              <a:rPr lang="fr-FR" altLang="fr-FR" sz="2000" smtClean="0"/>
              <a:t>Un enjeu pour les EPSCP : la gestion des recettes contractuelles (chiffre d’affaires) nécessitent un suivi renforcé</a:t>
            </a:r>
          </a:p>
          <a:p>
            <a:pPr lvl="1"/>
            <a:r>
              <a:rPr lang="fr-FR" altLang="fr-FR" sz="2000" smtClean="0"/>
              <a:t>Etre capable de suivre la recette dès son initiation et ne pas attendre son impact budgétaire GBCP</a:t>
            </a:r>
          </a:p>
          <a:p>
            <a:pPr lvl="1"/>
            <a:r>
              <a:rPr lang="fr-FR" altLang="fr-FR" sz="2000" smtClean="0"/>
              <a:t>Compléter le dispositif prévu par une traduction de la pluriannualité des recettes</a:t>
            </a:r>
          </a:p>
          <a:p>
            <a:pPr lvl="1"/>
            <a:r>
              <a:rPr lang="fr-FR" altLang="fr-FR" sz="2000" smtClean="0"/>
              <a:t>Aller vers une spécialisation et une professionnalisation renforcée des acteurs du processus de la recette (recentrer les acteurs métier vers leurs missions premières)</a:t>
            </a:r>
          </a:p>
          <a:p>
            <a:pPr lvl="1"/>
            <a:r>
              <a:rPr lang="fr-FR" altLang="fr-FR" sz="2000" smtClean="0"/>
              <a:t>Réfléchir à l’organisation du flux et des services pour :</a:t>
            </a:r>
          </a:p>
          <a:p>
            <a:pPr lvl="2"/>
            <a:r>
              <a:rPr lang="fr-FR" altLang="fr-FR" sz="1800" smtClean="0"/>
              <a:t>Être en capacité de laisser l’initiative à l’enseignant-chercheur (car c’est lui qui est à l’origine)</a:t>
            </a:r>
          </a:p>
          <a:p>
            <a:pPr lvl="2"/>
            <a:r>
              <a:rPr lang="fr-FR" altLang="fr-FR" sz="1800" smtClean="0"/>
              <a:t>Tout en structurant le pilotage de la recette par des services dédiés </a:t>
            </a:r>
          </a:p>
          <a:p>
            <a:pPr lvl="1"/>
            <a:endParaRPr lang="fr-FR" altLang="fr-FR" sz="2000" smtClean="0"/>
          </a:p>
          <a:p>
            <a:pPr lvl="1"/>
            <a:endParaRPr lang="fr-FR" altLang="fr-FR" sz="2000" smtClean="0"/>
          </a:p>
        </p:txBody>
      </p:sp>
      <p:sp>
        <p:nvSpPr>
          <p:cNvPr id="2150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r>
              <a:rPr lang="fr-FR" altLang="fr-FR" sz="1000"/>
              <a:t>21/05/2014</a:t>
            </a:r>
          </a:p>
        </p:txBody>
      </p:sp>
      <p:sp>
        <p:nvSpPr>
          <p:cNvPr id="2150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r>
              <a:rPr lang="fr-FR" altLang="fr-FR" sz="1000" smtClean="0"/>
              <a:t>© amue 2014</a:t>
            </a:r>
          </a:p>
        </p:txBody>
      </p:sp>
      <p:sp>
        <p:nvSpPr>
          <p:cNvPr id="2151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spcAft>
                <a:spcPct val="0"/>
              </a:spcAft>
            </a:pPr>
            <a:fld id="{920DD1A0-979D-4E7C-B3BE-E99466E3BA06}" type="slidenum">
              <a:rPr lang="fr-FR" altLang="fr-FR" smtClean="0"/>
              <a:pPr fontAlgn="base">
                <a:spcAft>
                  <a:spcPct val="0"/>
                </a:spcAft>
              </a:pPr>
              <a:t>6</a:t>
            </a:fld>
            <a:endParaRPr lang="fr-FR" altLang="fr-F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628650" y="185738"/>
            <a:ext cx="7205663" cy="1122362"/>
          </a:xfrm>
        </p:spPr>
        <p:txBody>
          <a:bodyPr/>
          <a:lstStyle/>
          <a:p>
            <a:r>
              <a:rPr lang="fr-FR" altLang="fr-FR" smtClean="0"/>
              <a:t>Le processus recette enrichi</a:t>
            </a:r>
          </a:p>
        </p:txBody>
      </p:sp>
      <p:sp>
        <p:nvSpPr>
          <p:cNvPr id="23555" name="Espace réservé du contenu 2"/>
          <p:cNvSpPr>
            <a:spLocks noGrp="1"/>
          </p:cNvSpPr>
          <p:nvPr>
            <p:ph idx="1"/>
          </p:nvPr>
        </p:nvSpPr>
        <p:spPr>
          <a:xfrm>
            <a:off x="628650" y="1484313"/>
            <a:ext cx="7886700" cy="4695825"/>
          </a:xfrm>
        </p:spPr>
        <p:txBody>
          <a:bodyPr/>
          <a:lstStyle/>
          <a:p>
            <a:pPr marL="0" indent="0">
              <a:buFont typeface="Calibri" panose="020F0502020204030204" pitchFamily="34" charset="0"/>
              <a:buNone/>
              <a:defRPr/>
            </a:pPr>
            <a:endParaRPr lang="fr-FR" altLang="fr-FR" b="1" dirty="0" smtClean="0"/>
          </a:p>
          <a:p>
            <a:pPr>
              <a:defRPr/>
            </a:pPr>
            <a:endParaRPr lang="fr-FR" altLang="fr-FR" sz="2200" b="1" dirty="0" smtClean="0"/>
          </a:p>
        </p:txBody>
      </p:sp>
      <p:sp>
        <p:nvSpPr>
          <p:cNvPr id="22532"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r>
              <a:rPr lang="fr-FR" altLang="fr-FR" sz="1000"/>
              <a:t>21/05/2014</a:t>
            </a:r>
          </a:p>
        </p:txBody>
      </p:sp>
      <p:sp>
        <p:nvSpPr>
          <p:cNvPr id="22533"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r>
              <a:rPr lang="fr-FR" altLang="fr-FR" sz="1000" smtClean="0"/>
              <a:t>© amue 2014</a:t>
            </a:r>
          </a:p>
        </p:txBody>
      </p:sp>
      <p:sp>
        <p:nvSpPr>
          <p:cNvPr id="22534"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fld id="{089DF58B-098E-49FF-B320-31B9820059B7}" type="slidenum">
              <a:rPr lang="fr-FR" altLang="fr-FR" sz="1000" smtClean="0"/>
              <a:pPr fontAlgn="base">
                <a:lnSpc>
                  <a:spcPct val="100000"/>
                </a:lnSpc>
                <a:spcBef>
                  <a:spcPct val="0"/>
                </a:spcBef>
                <a:spcAft>
                  <a:spcPct val="0"/>
                </a:spcAft>
                <a:buClrTx/>
                <a:buFontTx/>
                <a:buNone/>
              </a:pPr>
              <a:t>7</a:t>
            </a:fld>
            <a:endParaRPr lang="fr-FR" altLang="fr-FR" sz="1000" smtClean="0"/>
          </a:p>
        </p:txBody>
      </p:sp>
      <p:cxnSp>
        <p:nvCxnSpPr>
          <p:cNvPr id="18" name="Connecteur droit 17"/>
          <p:cNvCxnSpPr/>
          <p:nvPr/>
        </p:nvCxnSpPr>
        <p:spPr>
          <a:xfrm>
            <a:off x="179388" y="4259263"/>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79388" y="485457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250825" y="2781300"/>
            <a:ext cx="982663" cy="1416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200" b="1" dirty="0">
                <a:solidFill>
                  <a:srgbClr val="000000"/>
                </a:solidFill>
              </a:rPr>
              <a:t>Prévision de recette globalisée ou fléchées</a:t>
            </a:r>
          </a:p>
        </p:txBody>
      </p:sp>
      <p:sp>
        <p:nvSpPr>
          <p:cNvPr id="22" name="Ellipse 21"/>
          <p:cNvSpPr/>
          <p:nvPr/>
        </p:nvSpPr>
        <p:spPr>
          <a:xfrm>
            <a:off x="68263" y="4349750"/>
            <a:ext cx="1284287" cy="4333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rgbClr val="411051"/>
                </a:solidFill>
              </a:rPr>
              <a:t>Budgétaire</a:t>
            </a:r>
          </a:p>
        </p:txBody>
      </p:sp>
      <p:sp>
        <p:nvSpPr>
          <p:cNvPr id="32" name="Ellipse 31"/>
          <p:cNvSpPr/>
          <p:nvPr/>
        </p:nvSpPr>
        <p:spPr>
          <a:xfrm>
            <a:off x="95250" y="4999038"/>
            <a:ext cx="1257300" cy="431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411051"/>
                </a:solidFill>
              </a:rPr>
              <a:t>Compta </a:t>
            </a:r>
            <a:r>
              <a:rPr lang="fr-FR" sz="1100" b="1" dirty="0" err="1">
                <a:solidFill>
                  <a:srgbClr val="411051"/>
                </a:solidFill>
              </a:rPr>
              <a:t>géné</a:t>
            </a:r>
            <a:endParaRPr lang="fr-FR" sz="1100" b="1" dirty="0">
              <a:solidFill>
                <a:srgbClr val="411051"/>
              </a:solidFill>
            </a:endParaRPr>
          </a:p>
        </p:txBody>
      </p:sp>
      <p:sp>
        <p:nvSpPr>
          <p:cNvPr id="47" name="Organigramme : Alternative 46"/>
          <p:cNvSpPr/>
          <p:nvPr/>
        </p:nvSpPr>
        <p:spPr>
          <a:xfrm>
            <a:off x="8135938" y="4316413"/>
            <a:ext cx="504825" cy="503237"/>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rgbClr val="000000"/>
                </a:solidFill>
                <a:sym typeface="Wingdings 2"/>
              </a:rPr>
              <a:t></a:t>
            </a:r>
          </a:p>
          <a:p>
            <a:pPr algn="ctr">
              <a:defRPr/>
            </a:pPr>
            <a:r>
              <a:rPr lang="fr-FR" sz="1600" b="1" dirty="0" smtClean="0">
                <a:solidFill>
                  <a:srgbClr val="000000"/>
                </a:solidFill>
                <a:sym typeface="Wingdings 2"/>
              </a:rPr>
              <a:t>RE</a:t>
            </a:r>
            <a:endParaRPr lang="fr-FR" sz="1600" b="1" dirty="0">
              <a:solidFill>
                <a:srgbClr val="000000"/>
              </a:solidFill>
            </a:endParaRPr>
          </a:p>
        </p:txBody>
      </p:sp>
      <p:sp>
        <p:nvSpPr>
          <p:cNvPr id="48" name="Organigramme : Alternative 47"/>
          <p:cNvSpPr/>
          <p:nvPr/>
        </p:nvSpPr>
        <p:spPr>
          <a:xfrm>
            <a:off x="2987675" y="4926013"/>
            <a:ext cx="720725" cy="504825"/>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sym typeface="Wingdings 2"/>
              </a:rPr>
              <a:t>D418</a:t>
            </a:r>
          </a:p>
          <a:p>
            <a:pPr algn="ctr">
              <a:defRPr/>
            </a:pPr>
            <a:r>
              <a:rPr lang="fr-FR" sz="1200" b="1" dirty="0">
                <a:solidFill>
                  <a:schemeClr val="bg1"/>
                </a:solidFill>
                <a:sym typeface="Wingdings 2"/>
              </a:rPr>
              <a:t>C7</a:t>
            </a:r>
          </a:p>
        </p:txBody>
      </p:sp>
      <p:cxnSp>
        <p:nvCxnSpPr>
          <p:cNvPr id="31" name="Connecteur droit 30"/>
          <p:cNvCxnSpPr/>
          <p:nvPr/>
        </p:nvCxnSpPr>
        <p:spPr>
          <a:xfrm>
            <a:off x="192088" y="5521325"/>
            <a:ext cx="8497887"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90488" y="5586413"/>
            <a:ext cx="1262062" cy="431800"/>
          </a:xfrm>
          <a:prstGeom prst="ellipse">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411051"/>
                </a:solidFill>
              </a:rPr>
              <a:t>Compta ana</a:t>
            </a:r>
          </a:p>
        </p:txBody>
      </p:sp>
      <p:sp>
        <p:nvSpPr>
          <p:cNvPr id="34" name="Organigramme : Alternative 33"/>
          <p:cNvSpPr/>
          <p:nvPr/>
        </p:nvSpPr>
        <p:spPr>
          <a:xfrm>
            <a:off x="3125788" y="5592763"/>
            <a:ext cx="504825" cy="504825"/>
          </a:xfrm>
          <a:prstGeom prst="flowChartAlternateProcess">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rgbClr val="EF8903">
                  <a:lumMod val="75000"/>
                </a:srgbClr>
              </a:solidFill>
              <a:sym typeface="Wingdings 2"/>
            </a:endParaRPr>
          </a:p>
        </p:txBody>
      </p:sp>
      <p:sp>
        <p:nvSpPr>
          <p:cNvPr id="35" name="Organigramme : Alternative 34"/>
          <p:cNvSpPr/>
          <p:nvPr/>
        </p:nvSpPr>
        <p:spPr>
          <a:xfrm>
            <a:off x="5580063" y="5583238"/>
            <a:ext cx="504825" cy="504825"/>
          </a:xfrm>
          <a:prstGeom prst="flowChartAlternateProcess">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rgbClr val="EF8903">
                  <a:lumMod val="75000"/>
                </a:srgbClr>
              </a:solidFill>
              <a:sym typeface="Wingdings 2"/>
            </a:endParaRPr>
          </a:p>
        </p:txBody>
      </p:sp>
      <p:graphicFrame>
        <p:nvGraphicFramePr>
          <p:cNvPr id="2" name="Diagramme 1"/>
          <p:cNvGraphicFramePr/>
          <p:nvPr/>
        </p:nvGraphicFramePr>
        <p:xfrm>
          <a:off x="-11430" y="1484784"/>
          <a:ext cx="9155430"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Rectangle à coins arrondis 36"/>
          <p:cNvSpPr/>
          <p:nvPr/>
        </p:nvSpPr>
        <p:spPr>
          <a:xfrm>
            <a:off x="1547813" y="2781300"/>
            <a:ext cx="936625" cy="1416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200" b="1" dirty="0">
                <a:solidFill>
                  <a:srgbClr val="000000"/>
                </a:solidFill>
              </a:rPr>
              <a:t>Constatation de la naissance de la créance</a:t>
            </a:r>
          </a:p>
        </p:txBody>
      </p:sp>
      <p:sp>
        <p:nvSpPr>
          <p:cNvPr id="38" name="Rectangle à coins arrondis 37"/>
          <p:cNvSpPr/>
          <p:nvPr/>
        </p:nvSpPr>
        <p:spPr>
          <a:xfrm>
            <a:off x="2843213" y="2781300"/>
            <a:ext cx="936625" cy="1416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200" b="1" dirty="0">
                <a:solidFill>
                  <a:srgbClr val="000000"/>
                </a:solidFill>
              </a:rPr>
              <a:t>Constatation du caractère acquis de la créance</a:t>
            </a:r>
          </a:p>
        </p:txBody>
      </p:sp>
      <p:sp>
        <p:nvSpPr>
          <p:cNvPr id="39" name="Rectangle à coins arrondis 38"/>
          <p:cNvSpPr/>
          <p:nvPr/>
        </p:nvSpPr>
        <p:spPr>
          <a:xfrm>
            <a:off x="4067175" y="2781300"/>
            <a:ext cx="936625" cy="1416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200" b="1" dirty="0">
                <a:solidFill>
                  <a:srgbClr val="000000"/>
                </a:solidFill>
              </a:rPr>
              <a:t>Création de la facture de vente</a:t>
            </a:r>
          </a:p>
        </p:txBody>
      </p:sp>
      <p:sp>
        <p:nvSpPr>
          <p:cNvPr id="40" name="Rectangle à coins arrondis 39"/>
          <p:cNvSpPr/>
          <p:nvPr/>
        </p:nvSpPr>
        <p:spPr>
          <a:xfrm>
            <a:off x="5292725" y="2781300"/>
            <a:ext cx="947738" cy="1416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a:defRPr/>
            </a:pPr>
            <a:r>
              <a:rPr lang="fr-FR" sz="1200" b="1" dirty="0">
                <a:solidFill>
                  <a:srgbClr val="000000"/>
                </a:solidFill>
              </a:rPr>
              <a:t>Le comptable prend en charge la facture de vente</a:t>
            </a:r>
          </a:p>
          <a:p>
            <a:pPr algn="ctr">
              <a:defRPr/>
            </a:pPr>
            <a:endParaRPr lang="fr-FR" sz="1200" b="1" dirty="0">
              <a:solidFill>
                <a:srgbClr val="000000"/>
              </a:solidFill>
            </a:endParaRPr>
          </a:p>
        </p:txBody>
      </p:sp>
      <p:sp>
        <p:nvSpPr>
          <p:cNvPr id="41" name="Rectangle à coins arrondis 40"/>
          <p:cNvSpPr/>
          <p:nvPr/>
        </p:nvSpPr>
        <p:spPr>
          <a:xfrm>
            <a:off x="6588125" y="2781300"/>
            <a:ext cx="949325" cy="1416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a:defRPr/>
            </a:pPr>
            <a:r>
              <a:rPr lang="fr-FR" sz="1100" b="1" dirty="0">
                <a:solidFill>
                  <a:srgbClr val="000000"/>
                </a:solidFill>
              </a:rPr>
              <a:t>La créance est suivi par le comptable qui mène les actions de recouvrement adaptées</a:t>
            </a:r>
          </a:p>
          <a:p>
            <a:pPr algn="ctr">
              <a:defRPr/>
            </a:pPr>
            <a:endParaRPr lang="fr-FR" sz="1200" dirty="0">
              <a:solidFill>
                <a:srgbClr val="000000"/>
              </a:solidFill>
            </a:endParaRPr>
          </a:p>
        </p:txBody>
      </p:sp>
      <p:sp>
        <p:nvSpPr>
          <p:cNvPr id="42" name="Rectangle à coins arrondis 41"/>
          <p:cNvSpPr/>
          <p:nvPr/>
        </p:nvSpPr>
        <p:spPr>
          <a:xfrm>
            <a:off x="7943850" y="2781300"/>
            <a:ext cx="949325" cy="1416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a:defRPr/>
            </a:pPr>
            <a:r>
              <a:rPr lang="fr-FR" sz="1200" b="1" dirty="0">
                <a:solidFill>
                  <a:srgbClr val="000000"/>
                </a:solidFill>
              </a:rPr>
              <a:t>L’encaissement est rapproché de la facture de vente</a:t>
            </a:r>
          </a:p>
          <a:p>
            <a:pPr algn="ctr">
              <a:defRPr/>
            </a:pPr>
            <a:endParaRPr lang="fr-FR" sz="1200" dirty="0">
              <a:solidFill>
                <a:srgbClr val="000000"/>
              </a:solidFill>
            </a:endParaRPr>
          </a:p>
        </p:txBody>
      </p:sp>
      <p:sp>
        <p:nvSpPr>
          <p:cNvPr id="43" name="Organigramme : Alternative 42"/>
          <p:cNvSpPr/>
          <p:nvPr/>
        </p:nvSpPr>
        <p:spPr>
          <a:xfrm>
            <a:off x="5508625" y="4941888"/>
            <a:ext cx="720725" cy="504825"/>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sym typeface="Wingdings 2"/>
              </a:rPr>
              <a:t>D411</a:t>
            </a:r>
          </a:p>
          <a:p>
            <a:pPr algn="ctr">
              <a:defRPr/>
            </a:pPr>
            <a:r>
              <a:rPr lang="fr-FR" sz="1200" b="1" dirty="0">
                <a:solidFill>
                  <a:schemeClr val="bg1"/>
                </a:solidFill>
                <a:sym typeface="Wingdings 2"/>
              </a:rPr>
              <a:t>C418</a:t>
            </a:r>
          </a:p>
        </p:txBody>
      </p:sp>
      <p:sp>
        <p:nvSpPr>
          <p:cNvPr id="44" name="Organigramme : Alternative 43"/>
          <p:cNvSpPr/>
          <p:nvPr/>
        </p:nvSpPr>
        <p:spPr>
          <a:xfrm>
            <a:off x="8027988" y="4941888"/>
            <a:ext cx="720725" cy="504825"/>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sym typeface="Wingdings 2"/>
              </a:rPr>
              <a:t>D5</a:t>
            </a:r>
          </a:p>
          <a:p>
            <a:pPr algn="ctr">
              <a:defRPr/>
            </a:pPr>
            <a:r>
              <a:rPr lang="fr-FR" sz="1200" b="1" dirty="0">
                <a:solidFill>
                  <a:schemeClr val="bg1"/>
                </a:solidFill>
                <a:sym typeface="Wingdings 2"/>
              </a:rPr>
              <a:t>C411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628650" y="185738"/>
            <a:ext cx="7205663" cy="1122362"/>
          </a:xfrm>
        </p:spPr>
        <p:txBody>
          <a:bodyPr/>
          <a:lstStyle/>
          <a:p>
            <a:r>
              <a:rPr lang="fr-FR" altLang="fr-FR" smtClean="0"/>
              <a:t>Les processus recette et dépense</a:t>
            </a:r>
          </a:p>
        </p:txBody>
      </p:sp>
      <p:sp>
        <p:nvSpPr>
          <p:cNvPr id="23555" name="Espace réservé du contenu 2"/>
          <p:cNvSpPr>
            <a:spLocks noGrp="1"/>
          </p:cNvSpPr>
          <p:nvPr>
            <p:ph idx="1"/>
          </p:nvPr>
        </p:nvSpPr>
        <p:spPr>
          <a:xfrm>
            <a:off x="628650" y="1481138"/>
            <a:ext cx="7886700" cy="4695825"/>
          </a:xfrm>
        </p:spPr>
        <p:txBody>
          <a:bodyPr/>
          <a:lstStyle/>
          <a:p>
            <a:r>
              <a:rPr lang="fr-FR" altLang="fr-FR" b="1" smtClean="0"/>
              <a:t>Mise en parallèle des processus</a:t>
            </a:r>
            <a:endParaRPr lang="fr-FR" altLang="fr-FR" sz="2200" b="1" smtClean="0"/>
          </a:p>
        </p:txBody>
      </p:sp>
      <p:sp>
        <p:nvSpPr>
          <p:cNvPr id="23556"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r>
              <a:rPr lang="fr-FR" altLang="fr-FR" sz="1000"/>
              <a:t>21/05/2014</a:t>
            </a:r>
          </a:p>
        </p:txBody>
      </p:sp>
      <p:sp>
        <p:nvSpPr>
          <p:cNvPr id="23557"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r>
              <a:rPr lang="fr-FR" altLang="fr-FR" sz="1000" smtClean="0"/>
              <a:t>© amue 2014</a:t>
            </a:r>
          </a:p>
        </p:txBody>
      </p:sp>
      <p:sp>
        <p:nvSpPr>
          <p:cNvPr id="23558"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chemeClr val="accent1"/>
              </a:buClr>
              <a:buFont typeface="Calibri" panose="020F0502020204030204" pitchFamily="34" charset="0"/>
              <a:buChar char="+"/>
              <a:defRPr sz="2400">
                <a:solidFill>
                  <a:srgbClr val="715E6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2200">
                <a:solidFill>
                  <a:srgbClr val="715E61"/>
                </a:solidFill>
                <a:latin typeface="Calibri" panose="020F0502020204030204" pitchFamily="34" charset="0"/>
              </a:defRPr>
            </a:lvl2pPr>
            <a:lvl3pPr marL="1143000" indent="-228600">
              <a:lnSpc>
                <a:spcPct val="90000"/>
              </a:lnSpc>
              <a:spcBef>
                <a:spcPts val="500"/>
              </a:spcBef>
              <a:buClr>
                <a:schemeClr val="accent1"/>
              </a:buClr>
              <a:buFont typeface="Courier New" panose="02070309020205020404" pitchFamily="49" charset="0"/>
              <a:buChar char="o"/>
              <a:defRPr sz="2000">
                <a:solidFill>
                  <a:srgbClr val="715E61"/>
                </a:solidFill>
                <a:latin typeface="Calibri" panose="020F0502020204030204" pitchFamily="34" charset="0"/>
              </a:defRPr>
            </a:lvl3pPr>
            <a:lvl4pPr marL="1600200" indent="-228600">
              <a:lnSpc>
                <a:spcPct val="90000"/>
              </a:lnSpc>
              <a:spcBef>
                <a:spcPts val="500"/>
              </a:spcBef>
              <a:buClr>
                <a:schemeClr val="accent1"/>
              </a:buClr>
              <a:buFont typeface="Calibri" panose="020F0502020204030204" pitchFamily="34" charset="0"/>
              <a:buChar char="-"/>
              <a:defRPr>
                <a:solidFill>
                  <a:srgbClr val="715E61"/>
                </a:solidFill>
                <a:latin typeface="Calibri" panose="020F0502020204030204" pitchFamily="34" charset="0"/>
              </a:defRPr>
            </a:lvl4pPr>
            <a:lvl5pPr marL="2057400" indent="-228600">
              <a:lnSpc>
                <a:spcPct val="90000"/>
              </a:lnSpc>
              <a:spcBef>
                <a:spcPts val="500"/>
              </a:spcBef>
              <a:buClr>
                <a:schemeClr val="accent1"/>
              </a:buClr>
              <a:buFont typeface="Wingdings" panose="05000000000000000000" pitchFamily="2" charset="2"/>
              <a:buChar char="§"/>
              <a:defRPr>
                <a:solidFill>
                  <a:srgbClr val="715E61"/>
                </a:solidFill>
                <a:latin typeface="Calibri" panose="020F0502020204030204" pitchFamily="34" charset="0"/>
              </a:defRPr>
            </a:lvl5pPr>
            <a:lvl6pPr marL="25146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6pPr>
            <a:lvl7pPr marL="29718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7pPr>
            <a:lvl8pPr marL="34290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8pPr>
            <a:lvl9pPr marL="3886200" indent="-228600" eaLnBrk="0" fontAlgn="base" hangingPunct="0">
              <a:lnSpc>
                <a:spcPct val="90000"/>
              </a:lnSpc>
              <a:spcBef>
                <a:spcPts val="500"/>
              </a:spcBef>
              <a:spcAft>
                <a:spcPct val="0"/>
              </a:spcAft>
              <a:buClr>
                <a:schemeClr val="accent1"/>
              </a:buClr>
              <a:buFont typeface="Wingdings" panose="05000000000000000000" pitchFamily="2" charset="2"/>
              <a:buChar char="§"/>
              <a:defRPr>
                <a:solidFill>
                  <a:srgbClr val="715E61"/>
                </a:solidFill>
                <a:latin typeface="Calibri" panose="020F0502020204030204" pitchFamily="34" charset="0"/>
              </a:defRPr>
            </a:lvl9pPr>
          </a:lstStyle>
          <a:p>
            <a:pPr fontAlgn="base">
              <a:lnSpc>
                <a:spcPct val="100000"/>
              </a:lnSpc>
              <a:spcBef>
                <a:spcPct val="0"/>
              </a:spcBef>
              <a:spcAft>
                <a:spcPct val="0"/>
              </a:spcAft>
              <a:buClrTx/>
              <a:buFontTx/>
              <a:buNone/>
            </a:pPr>
            <a:fld id="{AF4F5E0B-D7F9-48C8-B29D-34C9E006EFBF}" type="slidenum">
              <a:rPr lang="fr-FR" altLang="fr-FR" sz="1000" smtClean="0"/>
              <a:pPr fontAlgn="base">
                <a:lnSpc>
                  <a:spcPct val="100000"/>
                </a:lnSpc>
                <a:spcBef>
                  <a:spcPct val="0"/>
                </a:spcBef>
                <a:spcAft>
                  <a:spcPct val="0"/>
                </a:spcAft>
                <a:buClrTx/>
                <a:buFontTx/>
                <a:buNone/>
              </a:pPr>
              <a:t>8</a:t>
            </a:fld>
            <a:endParaRPr lang="fr-FR" altLang="fr-FR" sz="1000" smtClean="0"/>
          </a:p>
        </p:txBody>
      </p:sp>
      <p:cxnSp>
        <p:nvCxnSpPr>
          <p:cNvPr id="18" name="Connecteur droit 17"/>
          <p:cNvCxnSpPr/>
          <p:nvPr/>
        </p:nvCxnSpPr>
        <p:spPr>
          <a:xfrm>
            <a:off x="179388" y="4221163"/>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93675" y="481647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68263" y="4311650"/>
            <a:ext cx="1284287" cy="4333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rgbClr val="411051"/>
                </a:solidFill>
              </a:rPr>
              <a:t>Budgétaire</a:t>
            </a:r>
          </a:p>
        </p:txBody>
      </p:sp>
      <p:sp>
        <p:nvSpPr>
          <p:cNvPr id="32" name="Ellipse 31"/>
          <p:cNvSpPr/>
          <p:nvPr/>
        </p:nvSpPr>
        <p:spPr>
          <a:xfrm>
            <a:off x="95250" y="4960938"/>
            <a:ext cx="1257300" cy="431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411051"/>
                </a:solidFill>
              </a:rPr>
              <a:t>Compta </a:t>
            </a:r>
            <a:r>
              <a:rPr lang="fr-FR" sz="1100" b="1" dirty="0" err="1">
                <a:solidFill>
                  <a:srgbClr val="411051"/>
                </a:solidFill>
              </a:rPr>
              <a:t>géné</a:t>
            </a:r>
            <a:endParaRPr lang="fr-FR" sz="1100" b="1" dirty="0">
              <a:solidFill>
                <a:srgbClr val="411051"/>
              </a:solidFill>
            </a:endParaRPr>
          </a:p>
        </p:txBody>
      </p:sp>
      <p:sp>
        <p:nvSpPr>
          <p:cNvPr id="23" name="Organigramme : Alternative 22"/>
          <p:cNvSpPr/>
          <p:nvPr/>
        </p:nvSpPr>
        <p:spPr>
          <a:xfrm>
            <a:off x="1979613" y="4278313"/>
            <a:ext cx="504825" cy="503237"/>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rgbClr val="411051"/>
                </a:solidFill>
                <a:sym typeface="Wingdings 2"/>
              </a:rPr>
              <a:t></a:t>
            </a:r>
          </a:p>
          <a:p>
            <a:pPr algn="ctr">
              <a:defRPr/>
            </a:pPr>
            <a:r>
              <a:rPr lang="fr-FR" sz="1600" b="1" dirty="0">
                <a:solidFill>
                  <a:srgbClr val="411051"/>
                </a:solidFill>
                <a:sym typeface="Wingdings 2"/>
              </a:rPr>
              <a:t>AE</a:t>
            </a:r>
            <a:endParaRPr lang="fr-FR" sz="1600" b="1" dirty="0">
              <a:solidFill>
                <a:srgbClr val="411051"/>
              </a:solidFill>
            </a:endParaRPr>
          </a:p>
        </p:txBody>
      </p:sp>
      <p:sp>
        <p:nvSpPr>
          <p:cNvPr id="47" name="Organigramme : Alternative 46"/>
          <p:cNvSpPr/>
          <p:nvPr/>
        </p:nvSpPr>
        <p:spPr>
          <a:xfrm>
            <a:off x="7920038" y="4278313"/>
            <a:ext cx="504825" cy="503237"/>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rgbClr val="000000"/>
                </a:solidFill>
                <a:sym typeface="Wingdings 2"/>
              </a:rPr>
              <a:t></a:t>
            </a:r>
          </a:p>
          <a:p>
            <a:pPr algn="ctr">
              <a:defRPr/>
            </a:pPr>
            <a:r>
              <a:rPr lang="fr-FR" sz="1600" b="1" dirty="0">
                <a:solidFill>
                  <a:srgbClr val="000000"/>
                </a:solidFill>
                <a:sym typeface="Wingdings 2"/>
              </a:rPr>
              <a:t>CP</a:t>
            </a:r>
            <a:endParaRPr lang="fr-FR" sz="1600" b="1" dirty="0">
              <a:solidFill>
                <a:srgbClr val="000000"/>
              </a:solidFill>
            </a:endParaRPr>
          </a:p>
        </p:txBody>
      </p:sp>
      <p:sp>
        <p:nvSpPr>
          <p:cNvPr id="48" name="Organigramme : Alternative 47"/>
          <p:cNvSpPr/>
          <p:nvPr/>
        </p:nvSpPr>
        <p:spPr>
          <a:xfrm>
            <a:off x="3276600" y="4887913"/>
            <a:ext cx="647700" cy="504825"/>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sym typeface="Wingdings 2"/>
              </a:rPr>
              <a:t>408 418</a:t>
            </a:r>
          </a:p>
          <a:p>
            <a:pPr algn="ctr">
              <a:defRPr/>
            </a:pPr>
            <a:r>
              <a:rPr lang="fr-FR" sz="1200" b="1" dirty="0">
                <a:solidFill>
                  <a:schemeClr val="bg1"/>
                </a:solidFill>
                <a:sym typeface="Wingdings 2"/>
              </a:rPr>
              <a:t>6 et 7</a:t>
            </a:r>
          </a:p>
        </p:txBody>
      </p:sp>
      <p:sp>
        <p:nvSpPr>
          <p:cNvPr id="51" name="Organigramme : Alternative 50"/>
          <p:cNvSpPr/>
          <p:nvPr/>
        </p:nvSpPr>
        <p:spPr>
          <a:xfrm>
            <a:off x="8172450" y="4873625"/>
            <a:ext cx="504825" cy="504825"/>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bg1"/>
                </a:solidFill>
                <a:sym typeface="Wingdings 2"/>
              </a:rPr>
              <a:t>5</a:t>
            </a:r>
          </a:p>
        </p:txBody>
      </p:sp>
      <p:cxnSp>
        <p:nvCxnSpPr>
          <p:cNvPr id="31" name="Connecteur droit 30"/>
          <p:cNvCxnSpPr/>
          <p:nvPr/>
        </p:nvCxnSpPr>
        <p:spPr>
          <a:xfrm>
            <a:off x="192088" y="5483225"/>
            <a:ext cx="8497887"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90488" y="5548313"/>
            <a:ext cx="1262062" cy="431800"/>
          </a:xfrm>
          <a:prstGeom prst="ellipse">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411051"/>
                </a:solidFill>
              </a:rPr>
              <a:t>Compta ana</a:t>
            </a:r>
          </a:p>
        </p:txBody>
      </p:sp>
      <p:sp>
        <p:nvSpPr>
          <p:cNvPr id="34" name="Organigramme : Alternative 33"/>
          <p:cNvSpPr/>
          <p:nvPr/>
        </p:nvSpPr>
        <p:spPr>
          <a:xfrm>
            <a:off x="3276600" y="5554663"/>
            <a:ext cx="504825" cy="504825"/>
          </a:xfrm>
          <a:prstGeom prst="flowChartAlternateProcess">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rgbClr val="EF8903">
                  <a:lumMod val="75000"/>
                </a:srgbClr>
              </a:solidFill>
              <a:sym typeface="Wingdings 2"/>
            </a:endParaRPr>
          </a:p>
        </p:txBody>
      </p:sp>
      <p:sp>
        <p:nvSpPr>
          <p:cNvPr id="35" name="Organigramme : Alternative 34"/>
          <p:cNvSpPr/>
          <p:nvPr/>
        </p:nvSpPr>
        <p:spPr>
          <a:xfrm>
            <a:off x="5651500" y="5545138"/>
            <a:ext cx="504825" cy="504825"/>
          </a:xfrm>
          <a:prstGeom prst="flowChartAlternateProcess">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rgbClr val="EF8903">
                  <a:lumMod val="75000"/>
                </a:srgbClr>
              </a:solidFill>
              <a:sym typeface="Wingdings 2"/>
            </a:endParaRPr>
          </a:p>
        </p:txBody>
      </p:sp>
      <p:graphicFrame>
        <p:nvGraphicFramePr>
          <p:cNvPr id="2" name="Diagramme 1"/>
          <p:cNvGraphicFramePr/>
          <p:nvPr/>
        </p:nvGraphicFramePr>
        <p:xfrm>
          <a:off x="139020" y="2996952"/>
          <a:ext cx="9004980" cy="1053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Diagramme 35"/>
          <p:cNvGraphicFramePr/>
          <p:nvPr/>
        </p:nvGraphicFramePr>
        <p:xfrm>
          <a:off x="68263" y="1916832"/>
          <a:ext cx="9075737"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7" name="Organigramme : Alternative 36"/>
          <p:cNvSpPr/>
          <p:nvPr/>
        </p:nvSpPr>
        <p:spPr>
          <a:xfrm>
            <a:off x="5651500" y="4902200"/>
            <a:ext cx="504825" cy="504825"/>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fr-FR" sz="1400" b="1" dirty="0">
                <a:solidFill>
                  <a:schemeClr val="bg1"/>
                </a:solidFill>
                <a:sym typeface="Wingdings 2"/>
              </a:rPr>
              <a:t>4</a:t>
            </a:r>
          </a:p>
        </p:txBody>
      </p:sp>
      <p:sp>
        <p:nvSpPr>
          <p:cNvPr id="24" name="Organigramme : Alternative 23"/>
          <p:cNvSpPr/>
          <p:nvPr/>
        </p:nvSpPr>
        <p:spPr>
          <a:xfrm>
            <a:off x="8459788" y="4292600"/>
            <a:ext cx="504825" cy="503238"/>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rgbClr val="000000"/>
                </a:solidFill>
                <a:sym typeface="Wingdings 2"/>
              </a:rPr>
              <a:t></a:t>
            </a:r>
          </a:p>
          <a:p>
            <a:pPr algn="ctr">
              <a:defRPr/>
            </a:pPr>
            <a:r>
              <a:rPr lang="fr-FR" sz="1600" b="1" dirty="0">
                <a:solidFill>
                  <a:srgbClr val="000000"/>
                </a:solidFill>
                <a:sym typeface="Wingdings 2"/>
              </a:rPr>
              <a:t>RE</a:t>
            </a:r>
            <a:endParaRPr lang="fr-FR" sz="1600" b="1"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628650" y="185738"/>
            <a:ext cx="7205663" cy="1122362"/>
          </a:xfrm>
        </p:spPr>
        <p:txBody>
          <a:bodyPr/>
          <a:lstStyle/>
          <a:p>
            <a:r>
              <a:rPr lang="fr-FR" altLang="fr-FR" smtClean="0"/>
              <a:t>Les trois comptabilités</a:t>
            </a:r>
          </a:p>
        </p:txBody>
      </p:sp>
      <p:sp>
        <p:nvSpPr>
          <p:cNvPr id="20483" name="Espace réservé du contenu 2"/>
          <p:cNvSpPr>
            <a:spLocks noGrp="1"/>
          </p:cNvSpPr>
          <p:nvPr>
            <p:ph idx="1"/>
          </p:nvPr>
        </p:nvSpPr>
        <p:spPr>
          <a:xfrm>
            <a:off x="395288" y="1481138"/>
            <a:ext cx="8640762" cy="4695825"/>
          </a:xfrm>
        </p:spPr>
        <p:txBody>
          <a:bodyPr/>
          <a:lstStyle/>
          <a:p>
            <a:pPr>
              <a:spcBef>
                <a:spcPct val="0"/>
              </a:spcBef>
            </a:pPr>
            <a:r>
              <a:rPr lang="fr-FR" altLang="fr-FR" smtClean="0"/>
              <a:t>La GBCP redéfinit la comptabilité budgétaire pour aboutir à une complémentarité entre les comptabilités qui offrent chacune des informations différentes et éclairent la décision :</a:t>
            </a:r>
          </a:p>
          <a:p>
            <a:pPr lvl="1">
              <a:spcBef>
                <a:spcPct val="0"/>
              </a:spcBef>
            </a:pPr>
            <a:r>
              <a:rPr lang="fr-FR" altLang="fr-FR" smtClean="0"/>
              <a:t>Comptabilité budgétaire :</a:t>
            </a:r>
          </a:p>
          <a:p>
            <a:pPr lvl="2">
              <a:spcBef>
                <a:spcPct val="0"/>
              </a:spcBef>
            </a:pPr>
            <a:r>
              <a:rPr lang="fr-FR" altLang="fr-FR" smtClean="0"/>
              <a:t>autorisation, capacité à prendre des engagements vis-à-vis des tiers : autorisations d’engagement</a:t>
            </a:r>
          </a:p>
          <a:p>
            <a:pPr lvl="2">
              <a:spcBef>
                <a:spcPct val="0"/>
              </a:spcBef>
            </a:pPr>
            <a:r>
              <a:rPr lang="fr-FR" altLang="fr-FR" smtClean="0"/>
              <a:t>capacité à les honorer : trésorerie nécessaire via les crédits de paiement</a:t>
            </a:r>
          </a:p>
          <a:p>
            <a:pPr lvl="2">
              <a:spcBef>
                <a:spcPct val="0"/>
              </a:spcBef>
            </a:pPr>
            <a:r>
              <a:rPr lang="fr-FR" altLang="fr-FR" smtClean="0"/>
              <a:t>Moyens de leur financement : trésorerie encaissée via les recettes</a:t>
            </a:r>
          </a:p>
          <a:p>
            <a:pPr lvl="1">
              <a:spcBef>
                <a:spcPct val="0"/>
              </a:spcBef>
            </a:pPr>
            <a:r>
              <a:rPr lang="fr-FR" altLang="fr-FR" smtClean="0"/>
              <a:t>Comptabilité générale : situation financière et patrimoniale</a:t>
            </a:r>
          </a:p>
          <a:p>
            <a:pPr lvl="1">
              <a:spcBef>
                <a:spcPct val="0"/>
              </a:spcBef>
            </a:pPr>
            <a:r>
              <a:rPr lang="fr-FR" altLang="fr-FR" smtClean="0"/>
              <a:t>Comptabilité analytique : calcul des coûts pour aider à la décision</a:t>
            </a:r>
          </a:p>
          <a:p>
            <a:pPr>
              <a:spcBef>
                <a:spcPct val="0"/>
              </a:spcBef>
            </a:pPr>
            <a:r>
              <a:rPr lang="fr-FR" altLang="fr-FR" smtClean="0"/>
              <a:t>Les charges et produits non décaissables ne sont plus budgétaires (amortissement, provision, PI, répartitions de charges)</a:t>
            </a:r>
          </a:p>
          <a:p>
            <a:pPr lvl="1">
              <a:spcBef>
                <a:spcPct val="0"/>
              </a:spcBef>
            </a:pPr>
            <a:r>
              <a:rPr lang="fr-FR" altLang="fr-FR" smtClean="0"/>
              <a:t>Traitement via la comptabilité générale et analytique</a:t>
            </a:r>
          </a:p>
          <a:p>
            <a:pPr lvl="1">
              <a:spcBef>
                <a:spcPct val="0"/>
              </a:spcBef>
            </a:pPr>
            <a:r>
              <a:rPr lang="fr-FR" altLang="fr-FR" smtClean="0"/>
              <a:t>Donner une lecture consolidée des moyens consommés</a:t>
            </a:r>
          </a:p>
          <a:p>
            <a:pPr lvl="2">
              <a:spcBef>
                <a:spcPct val="0"/>
              </a:spcBef>
            </a:pPr>
            <a:endParaRPr lang="fr-FR" altLang="fr-FR" smtClean="0"/>
          </a:p>
        </p:txBody>
      </p:sp>
      <p:sp>
        <p:nvSpPr>
          <p:cNvPr id="36867" name="Espace réservé de la date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ltLang="fr-FR">
                <a:cs typeface="Arial" charset="0"/>
              </a:rPr>
              <a:t>21/05/2014</a:t>
            </a:r>
          </a:p>
        </p:txBody>
      </p:sp>
      <p:sp>
        <p:nvSpPr>
          <p:cNvPr id="36868" name="Espace réservé du pied de page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ltLang="fr-FR" smtClean="0">
                <a:cs typeface="Arial" charset="0"/>
              </a:rPr>
              <a:t>© amue 2014</a:t>
            </a:r>
          </a:p>
        </p:txBody>
      </p:sp>
      <p:sp>
        <p:nvSpPr>
          <p:cNvPr id="36869" name="Espace réservé du numéro de diapositive 5"/>
          <p:cNvSpPr>
            <a:spLocks noGrp="1"/>
          </p:cNvSpPr>
          <p:nvPr>
            <p:ph type="sldNum" sz="quarter" idx="12"/>
          </p:nvPr>
        </p:nvSpPr>
        <p:spPr bwMode="auto">
          <a:ln>
            <a:miter lim="800000"/>
            <a:headEnd/>
            <a:tailEnd/>
          </a:ln>
        </p:spPr>
        <p:txBody>
          <a:bodyPr/>
          <a:lstStyle/>
          <a:p>
            <a:pPr fontAlgn="base">
              <a:lnSpc>
                <a:spcPct val="90000"/>
              </a:lnSpc>
              <a:spcBef>
                <a:spcPts val="1000"/>
              </a:spcBef>
              <a:spcAft>
                <a:spcPct val="0"/>
              </a:spcAft>
              <a:buClr>
                <a:schemeClr val="accent1"/>
              </a:buClr>
              <a:buFont typeface="Calibri" pitchFamily="34" charset="0"/>
              <a:buChar char="+"/>
              <a:defRPr/>
            </a:pPr>
            <a:fld id="{0F730E04-3173-4409-A587-74CB2C47801D}" type="slidenum">
              <a:rPr lang="fr-FR" altLang="fr-FR" smtClean="0">
                <a:cs typeface="Arial" charset="0"/>
              </a:rPr>
              <a:pPr fontAlgn="base">
                <a:lnSpc>
                  <a:spcPct val="90000"/>
                </a:lnSpc>
                <a:spcBef>
                  <a:spcPts val="1000"/>
                </a:spcBef>
                <a:spcAft>
                  <a:spcPct val="0"/>
                </a:spcAft>
                <a:buClr>
                  <a:schemeClr val="accent1"/>
                </a:buClr>
                <a:buFont typeface="Calibri" pitchFamily="34" charset="0"/>
                <a:buChar char="+"/>
                <a:defRPr/>
              </a:pPr>
              <a:t>9</a:t>
            </a:fld>
            <a:endParaRPr lang="fr-FR" altLang="fr-FR" smtClean="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1">
  <a:themeElements>
    <a:clrScheme name="Amue Finances">
      <a:dk1>
        <a:srgbClr val="FFFFFF"/>
      </a:dk1>
      <a:lt1>
        <a:sysClr val="window" lastClr="FFFFFF"/>
      </a:lt1>
      <a:dk2>
        <a:srgbClr val="FFFFFF"/>
      </a:dk2>
      <a:lt2>
        <a:srgbClr val="FFFFFF"/>
      </a:lt2>
      <a:accent1>
        <a:srgbClr val="EF8903"/>
      </a:accent1>
      <a:accent2>
        <a:srgbClr val="004F9F"/>
      </a:accent2>
      <a:accent3>
        <a:srgbClr val="00ABE9"/>
      </a:accent3>
      <a:accent4>
        <a:srgbClr val="83D0F5"/>
      </a:accent4>
      <a:accent5>
        <a:srgbClr val="715E61"/>
      </a:accent5>
      <a:accent6>
        <a:srgbClr val="411051"/>
      </a:accent6>
      <a:hlink>
        <a:srgbClr val="004F9F"/>
      </a:hlink>
      <a:folHlink>
        <a:srgbClr val="83D0F5"/>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23AA99AB-F6C7-4798-967F-1AFCA3FF0C26}" vid="{BF638BD6-CB9D-4B1D-8418-1555F16AFDC5}"/>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Diaporama - formation_Budget_v2</Template>
  <TotalTime>26827</TotalTime>
  <Words>3609</Words>
  <Application>Microsoft Office PowerPoint</Application>
  <PresentationFormat>Affichage à l'écran (4:3)</PresentationFormat>
  <Paragraphs>560</Paragraphs>
  <Slides>42</Slides>
  <Notes>23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44" baseType="lpstr">
      <vt:lpstr>Thème1</vt:lpstr>
      <vt:lpstr>Feuille de calcul</vt:lpstr>
      <vt:lpstr>La Gestion Budgétaire et Comptable Publique</vt:lpstr>
      <vt:lpstr>La GBCP :  Impacts organisationnels et apports</vt:lpstr>
      <vt:lpstr>GBCP : processus dépense, recette  et clôture</vt:lpstr>
      <vt:lpstr>Le processus de la dépense</vt:lpstr>
      <vt:lpstr>Le budget en dépenses</vt:lpstr>
      <vt:lpstr>Le processus recette</vt:lpstr>
      <vt:lpstr>Le processus recette enrichi</vt:lpstr>
      <vt:lpstr>Les processus recette et dépense</vt:lpstr>
      <vt:lpstr>Les trois comptabilités</vt:lpstr>
      <vt:lpstr>Le lien entre équilibre budgétaire et trésorerie</vt:lpstr>
      <vt:lpstr>Le processus clôture</vt:lpstr>
      <vt:lpstr>Les structures et les acteurs</vt:lpstr>
      <vt:lpstr>L’organisation budgétaire </vt:lpstr>
      <vt:lpstr>L’organisation budgétaire </vt:lpstr>
      <vt:lpstr>L’organisation budgétaire </vt:lpstr>
      <vt:lpstr>L’organisation budgétaire (exemple) </vt:lpstr>
      <vt:lpstr>Les acteurs : l’ordonnateur</vt:lpstr>
      <vt:lpstr>Les acteurs : le centre de services partagés</vt:lpstr>
      <vt:lpstr>Les acteurs : l’agent comptable et la comptabilité budgétaire</vt:lpstr>
      <vt:lpstr>L’ordonnateur et l’agent comptable</vt:lpstr>
      <vt:lpstr>GBCP : les outils de modernisation</vt:lpstr>
      <vt:lpstr>Le service facturier</vt:lpstr>
      <vt:lpstr>La dématérialisation en dépense</vt:lpstr>
      <vt:lpstr>La dématérialisation dans le processus de la dépense</vt:lpstr>
      <vt:lpstr>Les impacts organisationnels</vt:lpstr>
      <vt:lpstr>Le contrôle interne</vt:lpstr>
      <vt:lpstr>Les dispositifs de contrôle</vt:lpstr>
      <vt:lpstr>Les dispositifs de contrôle</vt:lpstr>
      <vt:lpstr>Les dispositifs de contrôle</vt:lpstr>
      <vt:lpstr>Le contrôle interne budgétaire</vt:lpstr>
      <vt:lpstr>L’audit interne</vt:lpstr>
      <vt:lpstr>GBCP : les apports attendus</vt:lpstr>
      <vt:lpstr>Les apports attendus de la réforme</vt:lpstr>
      <vt:lpstr>Moderniser et enrichir l’information</vt:lpstr>
      <vt:lpstr>Renforcer la capacité de pilotage</vt:lpstr>
      <vt:lpstr>Impacts organisationnels</vt:lpstr>
      <vt:lpstr>GBCP : la préparation au changement</vt:lpstr>
      <vt:lpstr>Les impacts sur l’organisation interne</vt:lpstr>
      <vt:lpstr>Les conditions de la mise en œuvre</vt:lpstr>
      <vt:lpstr>L’accompagnement par l’Amue</vt:lpstr>
      <vt:lpstr>Macro calendrier projet GBCP</vt:lpstr>
      <vt:lpstr>merci de votre attention      pour tout complément d’information Serge Bourgine – chargé de domaine finances serge.bourgine@amue.fr 01 44 32 90 91</vt:lpstr>
    </vt:vector>
  </TitlesOfParts>
  <Company>amue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Information</dc:subject>
  <dc:creator>ms.bourgine@free.fr</dc:creator>
  <cp:lastModifiedBy>Guy Levaillant</cp:lastModifiedBy>
  <cp:revision>2042</cp:revision>
  <cp:lastPrinted>2014-02-12T17:09:42Z</cp:lastPrinted>
  <dcterms:created xsi:type="dcterms:W3CDTF">2004-09-08T13:56:18Z</dcterms:created>
  <dcterms:modified xsi:type="dcterms:W3CDTF">2014-05-20T13:10:44Z</dcterms:modified>
  <cp:category>Modèles</cp:category>
</cp:coreProperties>
</file>