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33"/>
  </p:notesMasterIdLst>
  <p:sldIdLst>
    <p:sldId id="331" r:id="rId5"/>
    <p:sldId id="327" r:id="rId6"/>
    <p:sldId id="328" r:id="rId7"/>
    <p:sldId id="332" r:id="rId8"/>
    <p:sldId id="333" r:id="rId9"/>
    <p:sldId id="345" r:id="rId10"/>
    <p:sldId id="342" r:id="rId11"/>
    <p:sldId id="343" r:id="rId12"/>
    <p:sldId id="354" r:id="rId13"/>
    <p:sldId id="374" r:id="rId14"/>
    <p:sldId id="357" r:id="rId15"/>
    <p:sldId id="337" r:id="rId16"/>
    <p:sldId id="360" r:id="rId17"/>
    <p:sldId id="339" r:id="rId18"/>
    <p:sldId id="348" r:id="rId19"/>
    <p:sldId id="350" r:id="rId20"/>
    <p:sldId id="346" r:id="rId21"/>
    <p:sldId id="359" r:id="rId22"/>
    <p:sldId id="344" r:id="rId23"/>
    <p:sldId id="362" r:id="rId24"/>
    <p:sldId id="372" r:id="rId25"/>
    <p:sldId id="367" r:id="rId26"/>
    <p:sldId id="365" r:id="rId27"/>
    <p:sldId id="351" r:id="rId28"/>
    <p:sldId id="373" r:id="rId29"/>
    <p:sldId id="363" r:id="rId30"/>
    <p:sldId id="358" r:id="rId31"/>
    <p:sldId id="353" r:id="rId32"/>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27"/>
            <p14:sldId id="328"/>
            <p14:sldId id="332"/>
            <p14:sldId id="333"/>
            <p14:sldId id="345"/>
            <p14:sldId id="342"/>
            <p14:sldId id="343"/>
            <p14:sldId id="354"/>
            <p14:sldId id="374"/>
            <p14:sldId id="357"/>
            <p14:sldId id="337"/>
            <p14:sldId id="360"/>
            <p14:sldId id="339"/>
            <p14:sldId id="348"/>
            <p14:sldId id="350"/>
            <p14:sldId id="346"/>
            <p14:sldId id="359"/>
          </p14:sldIdLst>
        </p14:section>
        <p14:section name="MÉTHODOLOGIE" id="{EB03BDE6-D677-4574-A7BF-9721F91BDEB8}">
          <p14:sldIdLst>
            <p14:sldId id="344"/>
            <p14:sldId id="362"/>
            <p14:sldId id="372"/>
            <p14:sldId id="367"/>
            <p14:sldId id="365"/>
            <p14:sldId id="351"/>
            <p14:sldId id="373"/>
            <p14:sldId id="363"/>
            <p14:sldId id="358"/>
            <p14:sldId id="353"/>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94660"/>
  </p:normalViewPr>
  <p:slideViewPr>
    <p:cSldViewPr showGuides="1">
      <p:cViewPr varScale="1">
        <p:scale>
          <a:sx n="91" d="100"/>
          <a:sy n="91" d="100"/>
        </p:scale>
        <p:origin x="540" y="56"/>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52901" units="1/cm"/>
          <inkml:channelProperty channel="Y" name="resolution" value="65.45454" units="1/cm"/>
          <inkml:channelProperty channel="T" name="resolution" value="1" units="1/dev"/>
        </inkml:channelProperties>
      </inkml:inkSource>
      <inkml:timestamp xml:id="ts0" timeString="2021-05-28T14:28:06.749"/>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BCBC4BC7-2BBF-4042-B546-77D57E69A913}" emma:medium="tactile" emma:mode="ink">
          <msink:context xmlns:msink="http://schemas.microsoft.com/ink/2010/main" type="writingRegion" rotatedBoundingBox="15396,5359 22221,5471 22196,6989 15371,6878"/>
        </emma:interpretation>
      </emma:emma>
    </inkml:annotationXML>
    <inkml:traceGroup>
      <inkml:annotationXML>
        <emma:emma xmlns:emma="http://www.w3.org/2003/04/emma" version="1.0">
          <emma:interpretation id="{D08B00A6-2090-4581-BA13-E23C37CAC18C}" emma:medium="tactile" emma:mode="ink">
            <msink:context xmlns:msink="http://schemas.microsoft.com/ink/2010/main" type="paragraph" rotatedBoundingBox="15396,5359 22221,5471 22196,6989 15371,6878" alignmentLevel="1"/>
          </emma:interpretation>
        </emma:emma>
      </inkml:annotationXML>
      <inkml:traceGroup>
        <inkml:annotationXML>
          <emma:emma xmlns:emma="http://www.w3.org/2003/04/emma" version="1.0">
            <emma:interpretation id="{07661E9A-99AC-4E3A-A367-2ED2931FF1E0}" emma:medium="tactile" emma:mode="ink">
              <msink:context xmlns:msink="http://schemas.microsoft.com/ink/2010/main" type="line" rotatedBoundingBox="15396,5359 22221,5471 22219,5606 15394,5494"/>
            </emma:interpretation>
          </emma:emma>
        </inkml:annotationXML>
        <inkml:traceGroup>
          <inkml:annotationXML>
            <emma:emma xmlns:emma="http://www.w3.org/2003/04/emma" version="1.0">
              <emma:interpretation id="{E3B8D27E-584A-4CA3-9F40-6131C50EAD5E}" emma:medium="tactile" emma:mode="ink">
                <msink:context xmlns:msink="http://schemas.microsoft.com/ink/2010/main" type="inkWord" rotatedBoundingBox="15396,5359 18342,5407 18340,5539 15394,5491"/>
              </emma:interpretation>
              <emma:one-of disjunction-type="recognition" id="oneOf0">
                <emma:interpretation id="interp0" emma:lang="" emma:confidence="1">
                  <emma:literal/>
                </emma:interpretation>
              </emma:one-of>
            </emma:emma>
          </inkml:annotationXML>
          <inkml:trace contextRef="#ctx0" brushRef="#br0">-3451-6430 0,'19'0'78,"0"0"-63,40 0-15,-40 0 16,20 0-16,-1 0 16,59 0-16,-58 0 15,19 0-15,20 0 16,-39 0-16,38 0 16,-38 0-1,0 0-15,0 0 16,-20 0-16,20 0 15,-20 0-15,39 20 16,-19-1-16,39-19 16,-40 0-1,21 0-15,-1 0 16,-19 0-16,-1 0 16,-18 0-16,18 0 15,-18 0 1,19 0 15,-1 0-31,-18 0 16,-1 0-16,39 0 15,-38 0-15,-1 0 16,20 0-16,-20 0 16,1 0 15,18 0-16,-18 0-15,-1 0 16,1 0 0,-1 0-1,20 0 1,-20 0-16,20 0 16,0 0-16,0 0 15,-1 0 1,-18 0-16,-1 0 15,0 0 17,1 0-17,-1 0-15,1 0 16,18 0-16,-18 0 16,-1 0 15,20 0-16,0 0 1,-20 0-16,39 0 16,-38 0-16,18 0 15,1 0 1,-19 0-16,18 0 16,-18 0-16,-1 0 15,20 0-15,0 0 16,-20 0-16,20 0 15,-20 0-15,1 0 63,38 0-32,-39 0-15,1 0 46,18 0-62,-18 0 172,-1 0-47,1 0-94,18 0 1,-18 0-17</inkml:trace>
          <inkml:trace contextRef="#ctx0" brushRef="#br0" timeOffset="96199.2299">-3393-6410 0,'39'0'172,"-1"0"-94,1 0-63,-20 0 1,20 0-16,0 0 16,-20 0-16,1 0 15,19 0 1,-20 0-16,0 0 15,1 0-15,19 0 16,-20 0 15,0 0-31,20 0 16,-20 0-16,1 0 16,19 0 15,-20 0-16,0 0 1,1 0-16,19 0 16,-1 0 31,1 0-32,-19 0 1,-1 0-16,0 0 15,20 0-15,-20 0 16,40 0 0,-21 0-16,-18 0 15,38 0-15,-39 0 16,40 0-16,-40 0 156,0 0-156,39 0 16,-38 0-16,38 0 15,-39 0-15,1 0 47,38 0-31,-19 0-16,19 0 16,-19-20-1,-1 1-15,-18 19 16,19-20 46,-1 20-62,-18 0 16,19-19-16,-1 19 16,-18 0-16,-1 0 62,20 0 110,-20 0-156,1 0-1,-1 0-15,20 0 16,-20 0-16,1 0 15,18 0 1,-18 0-16,-1 0 31,1 0-15,-1 0 0,0 0-1,1 0 1,-1 0 31,20 0-47,-20 0 15,1 0 1,18 0 46,-18 0-62,-1 0 16,1 0-16,18 0 16,-18 0 31,-1 0-32,20 19 1,-20-19-16,1 0 15,-1 0 1,20 0 62,-20 0-47,40 0-15,-21 0-16,20 0 16,-19 0-16,58 0 15,-58 0-15,0 0 16,-39 20 453,-39-20-454,20 0 1,-20 0-16,0 19 16,-19-19-16,19 0 15,20 0 1,-1 0 156,-18 0-172,-1 0 15,-78 0-15,40 0 16,-40 0-16,59 0 16,-19 0-16,19 0 15,-20 0-15,20 0 16,38 0-16,1 0 15,0 0 1,-1 0 0,-18 0 140,-1 0-140,0 0-1,-19 0-15,19 0 16,-19 0-16,19 0 15,-19 0-15,39 0 16,-1 0 15,1 0-15,-20 0 0,20 0-16,-1 0 109,-19 0-78,20 0-31,0 0 16,-1 0-16,-38 0 15,19 0 1,20 0-16,0 0 16,-1 0 15,1 0 0,-1 0-15,1 0-16,-20 0 15,20 0-15,-1 0 16,1 0 125,0 0-141,-1-19 15,-19-1-15,1 20 16,-1 0 0,20 0-16,-1-19 15,1 19 63,-39-19-62,38 19 0,1 0-1,-1 0 141,1 0-140,0 0-16,-1 0 16,-38 0-16,39 0 15,-20 0 1,20 0-16,-1 0 16,1 0-16,-20 0 15,20 0 1,-1 0 46,-38 0-46,39 0 265,-1 0-46,-19 0-32,117 0 62,-39 0-249,38 0-16,-18 0 16,-40 0-16,0 0 31,1 0-16,18 0-15,1 0 16,-19 0-16,-1 0 16,0 0-1,1 0-15,-1 0 16,39 0-16,-19 0 16,19 0-16,20 0 15,-39 0-15,38 0 16,-57 0-1,-1 0 32,20 0-31,0 0-16,-20 0 16,39 0-16,-39 0 15,20 0 16,-19 0 16,-1 0 0,39 0-47,-19 0 16,0 0-16,19 0 15,-39 0-15,1 0 16,-1 0-16,0 0 47,40 0-47,-21 0 16,21 0-16,-40 0 15,20 0 1,0 0-16,-20 0 15</inkml:trace>
        </inkml:traceGroup>
        <inkml:traceGroup>
          <inkml:annotationXML>
            <emma:emma xmlns:emma="http://www.w3.org/2003/04/emma" version="1.0">
              <emma:interpretation id="{71FB1E5A-6B41-40FA-82D4-AE11FB38B12E}" emma:medium="tactile" emma:mode="ink">
                <msink:context xmlns:msink="http://schemas.microsoft.com/ink/2010/main" type="inkWord" rotatedBoundingBox="20843,5502 22220,5525 22219,5606 20842,5583"/>
              </emma:interpretation>
              <emma:one-of disjunction-type="recognition" id="oneOf1">
                <emma:interpretation id="interp1" emma:lang="" emma:confidence="1">
                  <emma:literal/>
                </emma:interpretation>
              </emma:one-of>
            </emma:emma>
          </inkml:annotationXML>
          <inkml:trace contextRef="#ctx0" brushRef="#br0" timeOffset="24279.8878">2016-6313 0,'0'-20'94,"39"20"-78,58 0-1,-19 0-15,19 0 16,19 0-16,0 0 16,1 0-1,-1 0-15,0 0 16,20 0-16,-78 0 16,20 0-16,-20 0 15,-39 0-15,20 0 16,0 0-1,-20-19 110,1 19 219</inkml:trace>
          <inkml:trace contextRef="#ctx0" brushRef="#br0" timeOffset="85056.4819">1997-6372 0,'39'0'156,"0"0"-156,19 0 16,39 0-16,19 0 15,-58 0-15,20 0 16,19 0-16,-39 0 15,0 0-15,39 0 16,-20 0-16,-38 0 16,58 0-1,-39 0-15,-19 0 16,-19 0-16,-1 0 16,0 0-16,1 0 15,-1 0-15,20 0 16,-20 0-1,1 0 1,18 0-16,-18 0 16,-1 0 77</inkml:trace>
        </inkml:traceGroup>
      </inkml:traceGroup>
      <inkml:traceGroup>
        <inkml:annotationXML>
          <emma:emma xmlns:emma="http://www.w3.org/2003/04/emma" version="1.0">
            <emma:interpretation id="{975A906C-9916-495A-8875-B5149027D1F5}" emma:medium="tactile" emma:mode="ink">
              <msink:context xmlns:msink="http://schemas.microsoft.com/ink/2010/main" type="line" rotatedBoundingBox="16152,6698 18385,6769 18380,6951 16146,6880"/>
            </emma:interpretation>
          </emma:emma>
        </inkml:annotationXML>
        <inkml:traceGroup>
          <inkml:annotationXML>
            <emma:emma xmlns:emma="http://www.w3.org/2003/04/emma" version="1.0">
              <emma:interpretation id="{C14ED164-82DB-4741-B5EC-F3E47517A0BF}" emma:medium="tactile" emma:mode="ink">
                <msink:context xmlns:msink="http://schemas.microsoft.com/ink/2010/main" type="inkWord" rotatedBoundingBox="16152,6698 18385,6769 18380,6951 16146,6880"/>
              </emma:interpretation>
              <emma:one-of disjunction-type="recognition" id="oneOf2">
                <emma:interpretation id="interp2" emma:lang="" emma:confidence="1">
                  <emma:literal/>
                </emma:interpretation>
              </emma:one-of>
            </emma:emma>
          </inkml:annotationXML>
          <inkml:trace contextRef="#ctx0" brushRef="#br0" timeOffset="101462.9481">-2695-5092 0,'0'19'344,"77"-19"-328,20 0-1,-58 0-15,19 39 16,-19-39-16,0 0 15,-20 0 1,20 0 0,0 0-1,-1 0 1,1 0-16,0 0 16,19 0-16,-19 0 15,-20 0-15,20 0 16,-19 0-16,-1 0 15,20 0 1,-1 0-16,-18 0 16,19 0-16,-1 20 15,-18-20-15,38 0 16,-19 0 0,0 0-16,-1 0 15,1 0-15,-20 0 16,1 0-16,-1 0 15,1 0 1,-1 0-16,0 0 16,1 0-16,19 0 15,-1 0-15,21 0 16,-21 0-16,20 0 16,-19 0-16,-19 0 15,18 0 1,-18 0 15,-1 0-15,20 0-1,-20 0-15,1 0 94,-1 0-78,1 0 93,-1 0-93,0 0 15,1 0 0,19 0-31,-20 0 16,0 0 31,20 0-32,-20 0 79,1 0-16,-1 0-15,1 0 46,-1 0-31,0 0-62,1 0 93,19 0-15,-20-20-16</inkml:trace>
          <inkml:trace contextRef="#ctx0" brushRef="#br0" timeOffset="105935.9557">-2676-5073 0,'58'0'78,"20"0"-78,-39 0 16,19 0-16,-19 0 16,-20 0-16,0 0 156,1 0-140,19 0-16,-1 0 15,1 0-15,-20 0 16,20 0 15,-19 0-15,18 0-16,1 0 15,-19 0-15,-1 0 16,39 0-16,-38 0 16,18 0-1,-18 0-15,-1 0 16,0 0 31,1 0-32,-1 0 1,1 0-16,-1 0 16,20 0-1,-20 0 1,1 0 31,38 20-32,-19-20 1,38 19-16,-77 1 16,19-20-16,20 0 15,-19 0-15,-1 0 47,0 0-31,40 19-16,-40-19 78,20 0-78,-20 0 15,1 0-15,-1 0 16,0 0-16,1 0 16,-1 0 46,0 0-62,20 0 16,-19 0-16,-1 0 15,20 0 17,-20 0 15,1 0-32,-1 0 110,20 0-78,0 0-31,-1 0 15,-18 0 110,-1 0-63,20-19-47,-20 19-15,1 0-1,-1 0 79,0-20-78,1 20 15,-1 0 63,1-19-63,-1 19 109,0 0 126</inkml:trace>
          <inkml:trace contextRef="#ctx0" brushRef="#br0" timeOffset="117111.0567">-2055-5111 0,'19'0'62,"20"0"-62,-20 0 16,59 0-16,38 0 16,0 0-16,39 0 15,-19 58-15,0-39 16,-20-19-16,-38 0 15,19 20-15,-58-20 16,19 38-16,-39-38 16,39 0-16,-38 0 15,-1 0 1,20 0-16,0 0 16,38 0-1,-57 0 1,-1 0-16,20 0 422,-20 0-407,1 0 1,-20-19 218,0 0-187,0-20 31,-20 19-78,1 1 16,-1 19-16,1-19 16,0-1-1,-1 20 110,-19 0-109,20 0 78,-20 0-79,0 0 1,-19 0-16,20 20 15,-1-20-15,-58 0 16,58 0-16,0 19 16,20-19-16,-1 0 15,-18 0 79,18 0-63,1 0 110,-39 0-141,19 0 16,-19 0-16,19 0 15,0 0-15,20 0 16,-1 0 31,1 0-47,-20 0 15,20 0-15,-20 0 16,0 0-16,20 0 16,-59 0 155,59 0-155,0 0-16,-20 0 16,0 0-16,20-19 15,-20 19 1,19 0-16,1 0 16,-39 0-1,19 0-15,-19 0 16,19 0-16,0 0 15,20 0-15,0 0 16,-1 0 47,1 0-48,-1 0 1,1 0 15,0 0-15,-39 0-1,38 0-15,1 0 16,-1 0-16,-38-39 16,19 39 124,20 0 79,0 0-203,-1 0-16,-38 0 15,39 0-15,-20 0 31,20 0-15,-1 0 78,1 0 234,19 19-266,0 1 1,19-1 124,1 0-62,-1 1-109,-19-1 0,19 1 15,1-20-15,-1 0 15,0 0-16,20 0-15,-19 0 16,-1 0 31,39 0-31,-38 0 15</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52901" units="1/cm"/>
          <inkml:channelProperty channel="Y" name="resolution" value="65.45454" units="1/cm"/>
          <inkml:channelProperty channel="T" name="resolution" value="1" units="1/dev"/>
        </inkml:channelProperties>
      </inkml:inkSource>
      <inkml:timestamp xml:id="ts0" timeString="2021-06-02T18:36:22.961"/>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0,'0'-19'313,"116"19"-298,0 39-15,39-39 16,-19 19-16,58 0 16,-39-19-16,20 59 15,-20-21-15,-58-38 16,-20 20-16,20-20 16,-39 0-16,1 19 15,-21-19-15,21 0 16,-40 0-1,39 0-15,-19 39 16,38-39 0,-57 0-16,77 19 15,-78-19-15,39 0 16,-19 0-16,39 0 16,-40 0-16,59 0 15,-38 0-15,-1 0 16,0 0-16,-19 0 15,58 0-15,-39 0 16,0 0-16,39 0 16,-20 0-16,20 0 15,-38 0-15,18 0 16,20 0-16,-19 0 16,38 0-16,-19 0 15,-20 0-15,40 0 16,-1 0-16,0 0 15,20 0-15,-58 0 16,38 0-16,-58 0 16,20 0-16,-20 0 15,-19 0-15,19 0 16,19 0 0,-38 0-16,19 0 15,20 0-15,0 0 16,18 0-16,-18 0 15,-20 0-15,39 0 16,-39 0-16,39 0 16,-39 0-16,1 0 15,-1 20-15,0-20 16,-19 0-16,-1 19 16,40-19-16,-20 0 15,-19 0-15,19 0 16,-19 0-16,19 0 15,-39 0-15,40 0 16,-1 0-16,19 0 16,20 0-16,20 0 15,-1 0-15,0 0 16,20 0-16,-20 0 16,1 0-16,-1 0 15,-77 0-15,38 0 16,20 0-16,-58 0 15,39 0 1,-1 0-16,-19 0 16,20 0-16,-20 0 15,20 0-15,-20 0 16,0 0-16,0 0 16,-38 0-16,38 0 15,-19 0-15,19 0 16,-39 0-16,0 0 15,20 0-15,0 19 16,-20 1 0,1-20-1,-1 0-15,1 0 16,-1 0-16,20 0 16,-20 0-16,1 0 15,18 0-15,-18 0 16,-1 0-16,0 0 15,20 0 1,-19 0 93,-1 0-93,20 0 0,-20 0-16,1 0 15,-1 0-15,0 0 16,1 0-16,-1 0 16,1 0 15,18 0-16,-18 0-15,-1 0 32,20 0-17,-20 0 1,1 0-16,-1 0 16,20 0-16,-20 0 15,20-20 1,-20 20-16,1 0 15,-1 0 1,1 0-16,-1 0 16,0 0-16,1 0 15,-1 0 1,20 0 46,-20 0 95,39-38-126,-38 38 63,-1-20-79</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52901" units="1/cm"/>
          <inkml:channelProperty channel="Y" name="resolution" value="65.45454" units="1/cm"/>
          <inkml:channelProperty channel="T" name="resolution" value="1" units="1/dev"/>
        </inkml:channelProperties>
      </inkml:inkSource>
      <inkml:timestamp xml:id="ts0" timeString="2021-06-02T18:36:46.344"/>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94697297-1C40-42BC-A1C9-7BE44CB9D677}" emma:medium="tactile" emma:mode="ink">
          <msink:context xmlns:msink="http://schemas.microsoft.com/ink/2010/main" type="writingRegion" rotatedBoundingBox="19734,3618 22872,3747 22641,9387 19503,9259"/>
        </emma:interpretation>
      </emma:emma>
    </inkml:annotationXML>
    <inkml:traceGroup>
      <inkml:annotationXML>
        <emma:emma xmlns:emma="http://www.w3.org/2003/04/emma" version="1.0">
          <emma:interpretation id="{7AD8E3D4-450E-4DB3-8AB2-7425535B0878}" emma:medium="tactile" emma:mode="ink">
            <msink:context xmlns:msink="http://schemas.microsoft.com/ink/2010/main" type="paragraph" rotatedBoundingBox="19841,3875 22032,3546 22080,3867 19889,4196" alignmentLevel="1"/>
          </emma:interpretation>
        </emma:emma>
      </inkml:annotationXML>
      <inkml:traceGroup>
        <inkml:annotationXML>
          <emma:emma xmlns:emma="http://www.w3.org/2003/04/emma" version="1.0">
            <emma:interpretation id="{346484B2-B879-4F67-82AE-4AD3BEDA50DA}" emma:medium="tactile" emma:mode="ink">
              <msink:context xmlns:msink="http://schemas.microsoft.com/ink/2010/main" type="inkBullet" rotatedBoundingBox="19874,4090 20634,3976 20650,4082 19889,4196"/>
            </emma:interpretation>
            <emma:one-of disjunction-type="recognition" id="oneOf0">
              <emma:interpretation id="interp0" emma:lang="" emma:confidence="0">
                <emma:literal>-</emma:literal>
              </emma:interpretation>
            </emma:one-of>
          </emma:emma>
        </inkml:annotationXML>
        <inkml:trace contextRef="#ctx0" brushRef="#br0">5856 1787 0,'77'0'187,"1"0"-171,19 0 0,19 0-16,-58 0 15,39 0-15,-19 0 16,-40 0-16,1 0 16,-19 0 187,-1 0-172,-19-20 31,39 20-46,-20 0 62</inkml:trace>
      </inkml:traceGroup>
      <inkml:traceGroup>
        <inkml:annotationXML>
          <emma:emma xmlns:emma="http://www.w3.org/2003/04/emma" version="1.0">
            <emma:interpretation id="{E8FC4943-0A58-484E-94C6-7A906AA36AF0}" emma:medium="tactile" emma:mode="ink">
              <msink:context xmlns:msink="http://schemas.microsoft.com/ink/2010/main" type="line" rotatedBoundingBox="20826,3727 22032,3546 22073,3817 20866,3998"/>
            </emma:interpretation>
          </emma:emma>
        </inkml:annotationXML>
        <inkml:traceGroup>
          <inkml:annotationXML>
            <emma:emma xmlns:emma="http://www.w3.org/2003/04/emma" version="1.0">
              <emma:interpretation id="{D2EC5636-1626-404F-948E-6566A7041259}" emma:medium="tactile" emma:mode="ink">
                <msink:context xmlns:msink="http://schemas.microsoft.com/ink/2010/main" type="inkWord" rotatedBoundingBox="20849,3666 22067,3713 22060,3885 20842,3839"/>
              </emma:interpretation>
            </emma:emma>
          </inkml:annotationXML>
          <inkml:trace contextRef="#ctx0" brushRef="#br0" timeOffset="-8255.3392">6825 1535 0,'19'0'141,"40"0"-125,57 0-16,-19 0 15,-39 0-15,39 0 16,0 0-16,0 0 16,-20 0-16,-38 0 15,39 0-15,-39 0 16,-1 0 218,-18 0-203,-1 0 1,1 0-1,18 0-15</inkml:trace>
          <inkml:trace contextRef="#ctx0" brushRef="#br0" timeOffset="-5774.0401">6844 1457 0,'0'-39'187,"20"39"-171,-1 0-16,1 0 15,-1 0-15,39 0 16,-19 0-16,19 0 16,-38 0-16,18 0 15,1 0-15,-20 0 16,40 0 187,-21 0-203,-18 0 16,19 0-16,-1 0 15,-18 0-15,38 0 16,-39 0-1,20 0 1,-20 0-16,1 0 31,-1 0 204,20 0-220,-20 0 1,1 0 15,19 0-15,-20 0 15,0 0 0,1 0 1,-1-19-17</inkml:trace>
          <inkml:trace contextRef="#ctx0" brushRef="#br0" timeOffset="-3687.4871">6883 1457 0,'20'0'94,"135"0"-78,-39 0-16,39 0 15,39 0-15,-39 0 16,-38 0-16,18 0 15,-57 0-15,-59 0 16,1 0 156,-20 19 109,-20-19-265,1 0 15,-20 39-15,20-39 31,-20 20-32,19-20 266,1 0-281,0 0 16,-1 0-16,1 0 16,0 0-16,-1 0 62,1 0 48</inkml:trace>
        </inkml:traceGroup>
      </inkml:traceGroup>
    </inkml:traceGroup>
    <inkml:traceGroup>
      <inkml:annotationXML>
        <emma:emma xmlns:emma="http://www.w3.org/2003/04/emma" version="1.0">
          <emma:interpretation id="{CD2280E1-0AA1-4152-995A-967ABE85AED8}" emma:medium="tactile" emma:mode="ink">
            <msink:context xmlns:msink="http://schemas.microsoft.com/ink/2010/main" type="paragraph" rotatedBoundingBox="19853,4380 22899,4848 22755,5780 19710,5312" alignmentLevel="1"/>
          </emma:interpretation>
        </emma:emma>
      </inkml:annotationXML>
      <inkml:traceGroup>
        <inkml:annotationXML>
          <emma:emma xmlns:emma="http://www.w3.org/2003/04/emma" version="1.0">
            <emma:interpretation id="{E8413CA7-7696-4329-99D6-C19364E2809A}" emma:medium="tactile" emma:mode="ink">
              <msink:context xmlns:msink="http://schemas.microsoft.com/ink/2010/main" type="line" rotatedBoundingBox="19853,4380 22899,4848 22755,5780 19710,5312"/>
            </emma:interpretation>
          </emma:emma>
        </inkml:annotationXML>
        <inkml:traceGroup>
          <inkml:annotationXML>
            <emma:emma xmlns:emma="http://www.w3.org/2003/04/emma" version="1.0">
              <emma:interpretation id="{13B74BD8-E60E-4843-84DC-9530A6683998}" emma:medium="tactile" emma:mode="ink">
                <msink:context xmlns:msink="http://schemas.microsoft.com/ink/2010/main" type="inkWord" rotatedBoundingBox="19853,4380 22899,4848 22755,5780 19710,5312"/>
              </emma:interpretation>
              <emma:one-of disjunction-type="recognition" id="oneOf1">
                <emma:interpretation id="interp1" emma:lang="" emma:confidence="1">
                  <emma:literal/>
                </emma:interpretation>
              </emma:one-of>
            </emma:emma>
          </inkml:annotationXML>
          <inkml:trace contextRef="#ctx0" brushRef="#br0" timeOffset="19528.397">5817 2620 0,'19'20'47,"1"-20"-31,18 0-16,1 0 15,39 0 1,-1 0-16,-38 0 16,77 0-16,-38 0 15,38 0-15,20 0 16,-58 0-16,19 0 15,19 0-15,-39 0 16,40 0-16,-59 0 16,39 0-16,-58 0 15,-1 0 1,-18 0 0,-1 0-16,1 0 78,18 0-63,-18 0 1,-1 0-16,20 0 47</inkml:trace>
          <inkml:trace contextRef="#ctx0" brushRef="#br0" timeOffset="21431.6429">5817 3028 0,'19'0'62,"20"0"-46,39 0-16,77 0 16,-78 0-16,40 0 15,-1 0-15,58 0 16,-96 19-1,174 0-15,-136-19 16,-19 0-16,-19 0 16,19 58-16,-39-58 15,39 20-15,-39-20 16,0 0-16,-38 0 16,38 19-16,-19-19 15,-20 0-15,20 0 16,-20 0-16,1 0 31,-1 20-31,0-20 16,1 0-16,18 0 15,1 0-15,0 0 16,0 0 0,-20 0-16,1 0 15,38 0-15,-39 0 16,1 0-1,18 0-15,-18 0 266,-1 0-250,0 0-1,20 0 1,-19 0 0,38 0-16,-39 0 15,1 0-15,38 0 16,-19 0-16,38 0 15,-38 0-15,19 0 16,39 0-16,-78 0 16</inkml:trace>
          <inkml:trace contextRef="#ctx0" brushRef="#br0" timeOffset="30112.5101">5933 2911 0,'39'0'78,"77"0"-63,1 0-15,57 0 16,-58 0-16,40 0 16,-40 0-16,-19 0 15,-20 0-15,-57 0 16,-1 0-16,20 0 16,-20 0-1,1 0 1,19 0-1,-1 0-15,-18 0 16,18 0-16,-18 0 16,-1 0-16,20 0 15,-20 0 1,1 0 0,-1 0-1,1 0 1,-1 0-16,0 0 15,1 0-15,38 0 16,-39 0-16,39 0 16,-38 0-16,-1 0 15,59 0-15,-59 0 16,20 0 31,-20 0-32,20 0-15,58 0 16,-39 0-16,0 0 16,1 0-1,-21 0-15,21 0 0,-21 0 16,1 0 0,0 20-16,-20-20 31,20 0-16,0 0 1,19 0-16,-39 19 16,20-19-16,0 0 15,0 0-15,-1 19 344,1 20-328,-39-19 15,20-1-31,-1 0 31,0 1-15,1-20 15,-78 0 282,19 0-298,19 0 1,1 0-1,0 0 1,-1 0 0,1-20-1,-39 1 1,38 0 0,1-1 46,-39 1-46,38 19-1,-18-20-15,18 20 16,1 0 0,-1 0-1,-38 0-15,39 0 16,-39 0-1,-20-38-15,59 38 16,-1 0-16,-38 0 16,19 0-16,-19 0 15,39 0-15,-20 0 16,-19 0-16,19 0 16,-19 0-16,19 0 15,-19 0-15,39 0 16,-39 0-16,38 0 15,1 0-15,-1 0 16,-18 0 15,-1 0 1,0 0-1,0 0-16,20 0 17,-20 0-17,20 0 1,-1 0 15,-18 0-15,18 0-1,1 0 1,-1 0 0,1 19-16,0-19 62,-1 0-62,1 0 16,-20 0-1,0 0-15,20 0 16,-1 0-16,-18 0 16,18 0-16,-18 0 15,18 0-15,1 0 16,-1 0 0,1 0-1,0 0 1,-1 0-1,1 0-15,-59 19 16,59-19-16,-39 20 16,38-1-16,-18-19 31,18 0-31,1 0 16,-1 0-1,-18 0 16,18 0 48,1 0-64,-20 0 1,20 0-16,-1 0 15,1 0 95,-1 0-95,1 0 17,0 0 15,-1 0-32,-19 0 1,20 0 31,97 0 437,-40 0-484,59 0 16,-19 0-1,19 0-15,-20 0 16,40 0-16,-40 0 16,40 0-16,-40 0 15,40 0-15,-40 0 16,39 0-16,-77 0 15,58 0-15,-39 0 16,-19 0-16,39 0 16,-59 0-16,39 0 15,-38 0-15,-1 0 16,0 0 0,20 0-1,-19 0 32,-1 0-31,39 0-16,-19 0 15,19 0-15,-39 0 16,1 0-16,19 0 16,-20 0 62,39 0-47,0 0-15,39 0-16,-19 0 15,19 0-15,-39 0 16,0 0-16,-19 0 15,0 0-15,-136 0 375,-20 0-375,20 0 16,20 20-16,-20-20 16,39 0-16,-20 0 15,59 0-15,-39 0 16,38 0-16,1 0 16,-20 0-1,20 0 79,-1 0-78,-18 0-16,18 0 15,1 0-15,-39 0 16,38 0-1,1 0-15,-20 0 16,20 0 93,-1 19-93,1-19 0,0 0-1,-1 0 1,78 19 281,0-19-282,59 39-15,-40-39 16,-18 0-16,18 19 16,-38-19-16,0 0 15,-20 0-15,20 0 16,-20 0 0,1 0-1,18 0 48,1 0-48,19 0 1,-38 0 0,18 0 124,1 0-124,-19 0-16,-1 0 219,0 0-204,1 0 63,-1 0-62,1 0 46,-1 0 1,20 0 93,-78 0 297,0 0-453,-58 0 16,58 0-16,-38 0 16,-20 0-16,19 0 15,40 0-15,-59 0 16,58 0-16,-19 0 15,38 0-15,-38 0 16,39 0 0,-1 0-16,-18 0 15,18 0 1,1 0 31,-20 0-32,20 0 1,-1 0 109,-18 0-125,-1 0 16,19 0-16,-18 0 15,18 0 1,1 0 0,-1 0-16</inkml:trace>
          <inkml:trace contextRef="#ctx0" brushRef="#br0" timeOffset="13281.626">5797 2329 0,'97'0'141,"20"0"-125,-20 0-16,-20 0 15,1 0-15,-1 0 16,-18 0-16,-1 0 15,39 0-15,-20 0 16,-38 0 0,39 0-16,-59 0 15,78 0-15,-78 0 16,59 20-16,-59-20 16,59 0-16,-59 0 15,20 0-15,0 0 16,38 0-16,-57 0 31,18 0-31,-18 0 16,-1 0-16,1 0 15,18 0-15,-18 0 47,-1 0-16,20 0-31,-20 0 16,1 0-16,18 0 31,-18 19-31,19-19 47,19 0-31,-19 20-16,-1-20 15,-18 0 1,19 0-16,-1 0 16,-18 0-16,-1 19 15,20-19 1,-20 0 0,1 0 15,-1 0 47,0 0 266</inkml:trace>
          <inkml:trace contextRef="#ctx0" brushRef="#br0" timeOffset="2696.1304">5797 2426 0,'0'-19'203,"59"19"-188,-21 0-15,79 0 16,-1 0-16,0 0 16,-19 0-16,20 0 15,-40 0-15,40 0 16,-59 0-16,39 0 15,-39 0-15,-19 0 16,19 0-16,-19 0 16,19 0-16,-39 0 15,1 0-15,-1 0 16,20 0-16,-20 0 31,0 0-31,20 0 16,-19 0 15,-1 0-15,0 0-1,40 0 1,-1 0 0,-39 0-16,1 0 31,-1 0-31,20 0 31,-20 0 32,0 0-32,20 0-16,-19 0-15,-1 0 16,0 0 0,1 0 249,-1 0-249,20 0 15,0 0-15,-20 0-1,1 0 1,-1 0 15,0 0 1,1 0-1,-1 0 47,0 0-31,20 0-32,-19 0 48</inkml:trace>
          <inkml:trace contextRef="#ctx0" brushRef="#br0" timeOffset="16248.061">5797 2698 0,'20'0'140,"19"0"-140,38 0 16,20 0-16,19 0 16,1 0-16,-1 0 15,0 0-15,1 0 16,19 0-16,-20 0 15,0 0-15,-38 0 16,-39 0-16,57 0 16,-57 0-16,0 0 15,-20 0-15,1 0 16,19 0 93,-20 0 173</inkml:trace>
        </inkml:traceGroup>
      </inkml:traceGroup>
    </inkml:traceGroup>
    <inkml:traceGroup>
      <inkml:annotationXML>
        <emma:emma xmlns:emma="http://www.w3.org/2003/04/emma" version="1.0">
          <emma:interpretation id="{70C21A20-EFAE-449B-81FF-AD5A8B630CD7}" emma:medium="tactile" emma:mode="ink">
            <msink:context xmlns:msink="http://schemas.microsoft.com/ink/2010/main" type="paragraph" rotatedBoundingBox="19510,9105 20456,9143 20450,9297 19503,9259" alignmentLevel="1"/>
          </emma:interpretation>
        </emma:emma>
      </inkml:annotationXML>
      <inkml:traceGroup>
        <inkml:annotationXML>
          <emma:emma xmlns:emma="http://www.w3.org/2003/04/emma" version="1.0">
            <emma:interpretation id="{DEDA345E-D64E-4CF8-B271-1DAFF8B6AFAD}" emma:medium="tactile" emma:mode="ink">
              <msink:context xmlns:msink="http://schemas.microsoft.com/ink/2010/main" type="line" rotatedBoundingBox="19510,9105 20456,9143 20450,9297 19503,9259"/>
            </emma:interpretation>
          </emma:emma>
        </inkml:annotationXML>
        <inkml:traceGroup>
          <inkml:annotationXML>
            <emma:emma xmlns:emma="http://www.w3.org/2003/04/emma" version="1.0">
              <emma:interpretation id="{AC18F011-8C6E-44ED-A31B-6E1CB19A34EC}" emma:medium="tactile" emma:mode="ink">
                <msink:context xmlns:msink="http://schemas.microsoft.com/ink/2010/main" type="inkWord" rotatedBoundingBox="19510,9105 20456,9143 20450,9297 19503,9259"/>
              </emma:interpretation>
            </emma:emma>
          </inkml:annotationXML>
          <inkml:trace contextRef="#ctx0" brushRef="#br0" timeOffset="43007.6775">5545 6828 0,'39'0'156,"-19"0"-140,-1 0-16,20 0 15,-20 0-15,0 0 16,1 0-16,38 0 16,-39 0-1,1 0 1,-1 0 15,1 0-31,-1 0 16,0 0-1,20 0 1,-19 0 0,-1 0 31,0 0-47,1 0 15,-1 0-15,0 0 16,1 0-1,-1 0 32,1 0-47,-1 0 16,0 0 15,20 39 16,-19-39-31,-1 0-1,20 0 17,-20 0-17,1 0 16,-1 0 1,20 0 93,-20 19-94,1-19 78,18 0-77</inkml:trace>
          <inkml:trace contextRef="#ctx0" brushRef="#br0" timeOffset="44746.1495">5487 6925 0,'20'0'125,"-1"0"-109,0 0-1,1 0 1,-1 0-16,20 0 16,-20 0-16,1 0 31,18 0-31,-18 0 16,-1 0-16,1 0 15,-1 0-15,0 0 16,1 0-1,19 39-15,-1-39 16,-18 0 0,-1 0-1,20 0 63,-20 0-62,1 0 0,18 0 15,-18 0-15,-1 0-1,20 0 16,0 19 1,-20-19 46,20 0-63,-20 0 1,1 0 0,-1 0-1,1 0 32,-1 0-47,0 0 16,1 0-1,19 0 1,-20 0 15</inkml:trace>
        </inkml:traceGroup>
        <inkml:traceGroup>
          <inkml:annotationXML>
            <emma:emma xmlns:emma="http://www.w3.org/2003/04/emma" version="1.0">
              <emma:interpretation id="{301DFA32-1EB2-46A8-8C17-02680DAAEC85}" emma:medium="tactile" emma:mode="ink">
                <msink:context xmlns:msink="http://schemas.microsoft.com/ink/2010/main" type="inkWord" rotatedBoundingBox="19623,9176 20417,9209 20415,9241 19621,9208"/>
              </emma:interpretation>
            </emma:emma>
          </inkml:annotationXML>
          <inkml:trace contextRef="#ctx0" brushRef="#br0" timeOffset="47408.3093">5759 6905 0,'19'0'157,"0"0"-142,1 0-15,38 0 16,-39 0-16,1 0 15,19 0-15,-1 0 16,-18 0 0,18 0-16,-18 0 15,-1 0-15,1 0 32,-1 0-17,0 0-15,1 0 16,-1 0-16,20 0 15,-20 0 1,1 0 0,19 0 15,-20 0-31,0 0 16,1 0 15,19 0 0,-117 0 407,59 0-423,-59 0-15,39 0 16,-38 0-1,18 0-15,21 0 16,-59 0-16,77 0 16,1 0-16,0 0 15,-1 0-15,1 0 157,-1 0-157,1 0 31,0 0 63,-1 0-79,1 0 1,-20 0-16,20 0 31,-1 0-15,-18 0 93</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52901" units="1/cm"/>
          <inkml:channelProperty channel="Y" name="resolution" value="65.45454" units="1/cm"/>
          <inkml:channelProperty channel="T" name="resolution" value="1" units="1/dev"/>
        </inkml:channelProperties>
      </inkml:inkSource>
      <inkml:timestamp xml:id="ts0" timeString="2021-06-03T21:00:56.576"/>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9E490E4C-4FB2-41D9-95CE-187228DB0117}" emma:medium="tactile" emma:mode="ink">
          <msink:context xmlns:msink="http://schemas.microsoft.com/ink/2010/main" type="inkDrawing" rotatedBoundingBox="14134,2404 16636,2404 16636,2419 14134,2419" shapeName="Other"/>
        </emma:interpretation>
      </emma:emma>
    </inkml:annotationXML>
    <inkml:trace contextRef="#ctx0" brushRef="#br0">0 0 0,'59'0'140,"37"0"-140,-57 0 16,39 0-16,38 0 16,-38 0-16,38 0 15,20 0-15,19 0 16,-39 0-16,78 0 15,-78 0-15,1 0 16,19 0-16,-59 0 16,-19 0-16,-19 0 15,19 0-15,-19 0 16,39 0-16,-20 0 16,0 0-16,19 0 15,-38 0-15,-19 0 16,18 0-16,-18 0 62,-1 0-46,1 0 0,18 0-16,-18 0 15,38 0-15,-39 0 16,1 0-16,-1 0 31,20 0-31,-20 0 31,1 0-15</inkml:trace>
  </inkml:traceGroup>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52901" units="1/cm"/>
          <inkml:channelProperty channel="Y" name="resolution" value="65.45454" units="1/cm"/>
          <inkml:channelProperty channel="T" name="resolution" value="1" units="1/dev"/>
        </inkml:channelProperties>
      </inkml:inkSource>
      <inkml:timestamp xml:id="ts0" timeString="2021-06-03T21:00:59.610"/>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2CD1AD96-B7AA-444F-872B-6819D974163B}" emma:medium="tactile" emma:mode="ink">
          <msink:context xmlns:msink="http://schemas.microsoft.com/ink/2010/main" type="inkDrawing" rotatedBoundingBox="14076,2256 16577,2312 16575,2382 14075,2325" shapeName="Other"/>
        </emma:interpretation>
      </emma:emma>
    </inkml:annotationXML>
    <inkml:trace contextRef="#ctx0" brushRef="#br0">22 65 0,'-20'-19'16,"20"-1"-16,39 20 31,-20 0-31,1-19 31,-1 19 141,39 0-172,-38 0 16,18 0-16,40 0 16,-20 0-16,-19 0 15,19 0-15,-19 0 16,0 0-16,-1 19 15,-18-19-15,38 0 16,-19 0-16,-20 0 16,59 20-16,-20-20 15,-39 0-15,39 0 16,-19 0-16,0 0 16,-20 0-1,20 0-15,0 0 16,-20 0-16,20 0 15,-19 0-15,-1 0 16,0 0 0,1 0-1,19 0 17,-20 0-32,20 0 15,38 0-15,-19 0 16,-19 0-1,58 0-15,-58 0 16,-20 0-16,1 0 16,-1 19-16,0-19 62,20 0-46,0 0 140,19 0-140,-19 0-16,19 0 15,-19 0-15,19 0 16,-39 0 0,1 0-16,38 0 234,0 0-234,0 0 16,39 0-16,-58 0 15,39 0-15,-59 0 16,0 0-16</inkml:trace>
  </inkml:traceGroup>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52901" units="1/cm"/>
          <inkml:channelProperty channel="Y" name="resolution" value="65.45454" units="1/cm"/>
          <inkml:channelProperty channel="T" name="resolution" value="1" units="1/dev"/>
        </inkml:channelProperties>
      </inkml:inkSource>
      <inkml:timestamp xml:id="ts0" timeString="2021-06-03T21:01:05.969"/>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AE08F91D-8ABF-4AC4-A63B-2E7452C444B6}" emma:medium="tactile" emma:mode="ink">
          <msink:context xmlns:msink="http://schemas.microsoft.com/ink/2010/main" type="inkDrawing" rotatedBoundingBox="14077,2306 16561,2394 16554,2591 14070,2504" shapeName="Other"/>
        </emma:interpretation>
      </emma:emma>
    </inkml:annotationXML>
    <inkml:trace contextRef="#ctx0" brushRef="#br0">155 20 0,'97'0'172,"-39"0"-156,1 0-16,38 0 15,-59 0 1,-18 0-16,-1 0 15,-58 0 220,1 0-220,-21 0-15,21 0 16,-40 0-16,0 0 16,40 0-16,-20 0 15,19 0-15,19 0 16,-18 0-16,18 20 719,20-1-641,0 0-63,20-19 298,-1 20-297,20-20-16,-20 0 15,59 0-15,-59 0 16,59 0-16,38 0 15,-77 0-15,38 0 16,-19 0-16,-19 0 16,19 0-16,-19 0 15,-19 0-15,38 0 16,-19 0-16,-1 0 16,1 0-16,-20 0 15,1 0-15,-1 0 16,20 0-16,0 0 15,-20 0 1,1 0-16,-1 0 16,0 0-16,20 0 15,-19 0 1,18 0-16,-18 0 16,-1 0-16,1 0 15,-1 0-15,0 0 16,1 0-16,-1 0 15,20 0 1,-20 0 0,1 0-1,38 0 1,-39 0-16,1 0 16,18 0-16,-18 0 15,-1 0 1,20 0-16,-20 0 15,1 0-15,-1 0 16,20 0-16,0 0 16,19 0-1,-39 0-15,1 0 16,18 0-16,-18 0 47,-1 0-32,39 19 1,-38 1 0,-1-20-16,39 0 15,-19 0-15,0 19 16,0-19-16,-20 0 16,0 0-1,1 19 188,-1-19-171,1 0-17,18 0 1,-18 0-1,-1 0 1,20 0 15,-20 0-31,1 0 47,-1 20 172,-58-20-188,0 38-31,20-38 16,-39 0-16,0 0 15,-20 0-15,1 0 16,18 0-16,-18 0 16,38 0-1,-19 0-15,39 0 16,-20 0-16,0 0 16,20 0 30,-1 0-46,1 0 16,-1 0 0,1 0-16,0 0 15,-1 0-15,-18 0 16,18 0 0,1 0-1,-20 0 1,20 0-1,-1 0-15,1 0 16,-20 0-16,20 0 16,-40 0-1,40 0-15,0 0 16,-1 0-16,1 0 16,0 0-1,-1 0 32,1 0-31,-20 0-16,20 0 15,-1 0-15,-38 0 16,39 0 0,-1 0-16,-19 0 15,20 0 1,0-19-1,-20 19 1,0 0-16,-19 0 16,39 0-16,-20 0 15,0 0-15,20 0 16,-1 0-16,-19 0 31,20 0-15,0 0 31,-1 0-32,-38-19 17,39 19 46,-20 0-63,20 0 1,-1 0-16,-19-39 16,20 39-1,-20 0-15,20 0 16,-1 0-16,-38-19 15,19 19 1,20 0-16,0 0 16,-1 0 15,-18 0 31,18 0-30,1 0-17,38 0 204,20 0-203,38 0-16,20 0 15,-19 0-15,38 0 16,-77 0-16,19 0 16,-19 0-16,-20 0 15,20 0 1,-19 0 15,-1 0-15,20 0-1,-20 0-15,1 0 16,-1 0 0,39 0-16,-39 0 15,40 0 1,-21 0-16,21 0 15,38 0-15,-59 0 16,21 0-16,-40 0 16,0 0-16,20 0 31,-20 0-15,1 0-16,38 0 15,-39 0-15,1 0 16,19 0-1,-20 0 17,0 0-17,1 0 17,19 0-32,-20 0 15,39 0 1,-39 0-1,1 0-15,-1 0 32,20 0-17,0 0 1,0 0-16,-20 0 16,0 0-16,1 0 15,19 0-15,-20 0 16,0 0-16,20 0 15,-20 0-15,1 0 16,-1 0 0,20 0-16,-20 0 109,40 0 172,-40 0-265,0 0-16,1 0 16,-1 0-1</inkml:trace>
  </inkml:traceGroup>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52901" units="1/cm"/>
          <inkml:channelProperty channel="Y" name="resolution" value="65.45454" units="1/cm"/>
          <inkml:channelProperty channel="T" name="resolution" value="1" units="1/dev"/>
        </inkml:channelProperties>
      </inkml:inkSource>
      <inkml:timestamp xml:id="ts0" timeString="2021-06-03T21:01:19.415"/>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4D56B620-167A-440D-98DE-BD7517EED7BC}" emma:medium="tactile" emma:mode="ink">
          <msink:context xmlns:msink="http://schemas.microsoft.com/ink/2010/main" type="writingRegion" rotatedBoundingBox="19909,1531 22236,1254 22301,1802 19974,2079"/>
        </emma:interpretation>
      </emma:emma>
    </inkml:annotationXML>
    <inkml:traceGroup>
      <inkml:annotationXML>
        <emma:emma xmlns:emma="http://www.w3.org/2003/04/emma" version="1.0">
          <emma:interpretation id="{7D287756-0F41-4B64-A5AC-4393DD1503EC}" emma:medium="tactile" emma:mode="ink">
            <msink:context xmlns:msink="http://schemas.microsoft.com/ink/2010/main" type="paragraph" rotatedBoundingBox="19909,1531 22236,1254 22301,1802 19974,2079" alignmentLevel="1"/>
          </emma:interpretation>
        </emma:emma>
      </inkml:annotationXML>
      <inkml:traceGroup>
        <inkml:annotationXML>
          <emma:emma xmlns:emma="http://www.w3.org/2003/04/emma" version="1.0">
            <emma:interpretation id="{C26E8B87-A9C9-432A-A8C9-8C2B68889E68}" emma:medium="tactile" emma:mode="ink">
              <msink:context xmlns:msink="http://schemas.microsoft.com/ink/2010/main" type="line" rotatedBoundingBox="19909,1531 22236,1254 22301,1802 19974,2079"/>
            </emma:interpretation>
          </emma:emma>
        </inkml:annotationXML>
        <inkml:traceGroup>
          <inkml:annotationXML>
            <emma:emma xmlns:emma="http://www.w3.org/2003/04/emma" version="1.0">
              <emma:interpretation id="{843D8EB4-0A18-42CE-8615-98AF9C6F5F82}" emma:medium="tactile" emma:mode="ink">
                <msink:context xmlns:msink="http://schemas.microsoft.com/ink/2010/main" type="inkWord" rotatedBoundingBox="19909,1531 22236,1254 22301,1802 19974,2079"/>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I</emma:literal>
                </emma:interpretation>
                <emma:interpretation id="interp4" emma:lang="" emma:confidence="0">
                  <emma:literal>*</emma:literal>
                </emma:interpretation>
              </emma:one-of>
            </emma:emma>
          </inkml:annotationXML>
          <inkml:trace contextRef="#ctx0" brushRef="#br0">117 58 0,'19'0'125,"0"0"-125,20 0 15,0 0 1,-20 0-16,20 0 16,-19 0-16,57 0 15,20 0-15,-39 20 16,0-20 0,39 0-16,-58 0 15,19 0-15,-19 0 16,0 0-16,0 0 15,-20 0 1,20 0 15,-20 0-31,20 0 32,0 0-1,-20 0-31,1 0 15,18 0 1,-18 0-16,-1 0 16,1 0-1,-1 0 1,0 0-16,1 0 16,38 0-1,-39 0-15,1 0 16,-1 0-1,0 0-15,1 0 16,-1 0-16,1 0 16,18 0-1,-18 0 1,-1 0-16,20 0 31,-20 0-15,1 0-16,-1 0 15,20 0 1,-20 0 15,1 0-15,18 0 0,-18 0-1,-1 0-15,1 0 16,-1 0-1,0 0-15,1 0 16,-1 0-16,20 0 16,-20 0 46,1 0-46,18 0-1,-18 0-15,19 0 16,-1 0-16,-18 0 47,-1 0 156,20 0-187,-20 0-1,1 0 1,19 0 31,-20 0-16,20 19-15,-20 1 359,0 18-360,1-18 32,-1 38 47,-19-39-63,0 1 157,-19-20-63,-39 0-125,19 0 15,-19 0-15,19 0 16,-58 0 0,78 0-16,-59 0 15,20 0 1,39 0-16,-1 0 15,1 0-15,-20 0 16,20 0-16,-1 0 16,-19 0-1,20 0-15,0 0 16,-20 0-16,0 0 16,20 0-16,-20 0 31,20 0 31,-1 0-62,1 0 16,-20 0-16,20 0 16,-1 0-1,-19 0-15,20 0 16,0 0-1,-1 0 17,1 0-32,-1 0 15,1 0-15,-20 0 16,1 0-16,18 0 16,1 0-16,-1 0 15,-18 0-15,18 0 16,-38 0-16,39 0 15,-1 0-15,-19 0 16,20 0 0,0 0-16,-20 0 15,20 0-15,-1 0 16,-19 0 15,20 0-31,0 0 16,-1-20-16,-19 20 15,20 0-15,0 0 16,-20 0 0,19 0-1,1 0-15,0 0 16,-1 0 0,1 0-16,0-19 15,-1 19 1,-19 0-1,20 0-15,0-20 79,-20 20-48,19 0 0,1 0-15,0 0-16,-20 0 15,19 0 17,-18-19-17,18 19 16,1 0-31,-1 0 32,-18-19 405,38-1-421,-20 1-1,1 0 1,0-1 0,19 1 46,-20-1-46,1 1-1,-1 0 1,20-1 312,20 20-281,19 0-47,-1 0 16,-18 0-16,38 0 15,-19 0-15,-20 20 16,0-20 0,1 0 62,-1 0-63,20 0 1,-20 0 0,20 19-16,-19-19 15,-1 0 1,0 0-1,1 0 1,19 0-16,-1 0 16,1 39-16,0-39 15,-20 0-15,59 0 16,-39 0-16,19 0 16,-19 0-16,19 0 15,-39 0-15,39 0 16,-19 0-16,19 0 15,39 0 1,-58 0-16,19 0 16,0 0-1,-19 0-15,-20 0 16,1 0-16,-1 0 16,1 0 46,18 0-46,-18 0-1,38 0-15,-39 0 16,1 0-16,18 0 16,-18 0 62,-1 0-63,20 0-15,-20 0 16,20 19-16,19-19 16,-38 0-16,38 20 15,-39-20 1,1 0-16,18 0 187,-18 19-187,-1-19 47,1 19-31,-1-19-16,0 0 31,1 0 0,-1 0 1,1 20-32,-1-20 93,0 0-61,1 0 93,-20 19-125,39-19 156,-20 0-156,0 0 469,1 0-423,-59 0 189,-39 0-220,40 0-15,-40 0 16,59 0-16,-59 0 16,20 0-1,39 0-15,-1 0 16,1 0-16,-20 0 78,20 0 0,-1 0-47,-19 0 16,20 0-31,0 0-16,-1 19 16,-38-19-16,0 39 15,39-39 1,-1 0-1,1 0 17,-20 0-17,20 0 1,-1 0-16,1 20 16,-20-20-1,20 0 16,-1 0-15,-19 0-16,20 0 16,0 0-16,-20 0 15,20 0 1,-1 0-16,1 0 16,-20 0-16,20 0 15,-1 0-15,-19 0 16,20 0-16,0 0 15,-1 0-15,-19 0 16,1 0 0,-1 0-1,20 0-15,-1 0 16,-38 0-16,39 0 16,-1 0-1,-19 0 48,1 0-63,-1 0 15,0 0-15,0 0 16,-19 0 0,19 0-16,-58-20 15,78 20-15,-39 0 16,-20-19-16,39 19 15,20 0-15,0 0 16,-1 0-16,1-20 203,19 1-172,0 0 16,0-20-15,19 20 30,1-1 204,18 20-251,-18 0 1,-1 0 0,39 0-16,-38 0 15,38 0-15,-19 0 16,-20 0-1,1 0 95,-1 0-110,0 0 15,40 0-15,-40 0 16,20 0-16,-1 0 16,-18 0-1,-1 0 17,20 0-17,-20 0 1,20 0-16,-19 0 15,18 0-15,40 0 16,-39 0-16,19 0 16,-19 0-16,19 0 15,-39 0 1,1 0-16,18 0 16,-18 0-16,-1 0 15,20 0 1,0 0-16,19 0 15,-39 0-15,1 0 16,-1 0-16,20 0 16,-20 0-1,1 0 17,18 0 61,1 0-77,-19 0-16,18 0 16,-18 0-16,-1 0 312,0 0-265,-19 20-16,-19-20-31,0 0 16,-20 19 15,20 0-31,-1-19 16,1 0-16,-1 0 15,-38 20-15,19-20 32,20 0-32,0 0 15,-1 0 1,1 0 46,-39 0-62,38 0 16,1 0 0,0 0-16,-1 0 15,-19 0 63,1 0-78,-1 0 16,-19 0-16,19 0 16,-58 0-16,78 0 15,-78 0-15,38 0 16,1 0-16,-19 0 15,19 0 1,38 0-16,1 0 16,-1 0-16,-18 0 15,-1 0-15,0 0 16,20 0 0,-1 0-1,59 0 313,0 0-312,19 0-16,0 0 16,-38 0-16,57 0 15,-38 0-15,19 0 16,-19 0-1,19 0-15,-19 0 16,0 0-16,19 0 16,0 0-16,-19 0 15,58 0-15,-20 0 16,-38 0-16,19 0 16,-19 0-16,38 0 15,-18 0-15,-21 0 16,1 0-16,-19 0 15,18 0-15,-18 0 47,18 0-31,-18 0-16,-1 0 16,39 0-16,-38 0 15,-1 0-15,1 0 16,-1 0-16,0 0 15</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52901" units="1/cm"/>
          <inkml:channelProperty channel="Y" name="resolution" value="65.45454" units="1/cm"/>
          <inkml:channelProperty channel="T" name="resolution" value="1" units="1/dev"/>
        </inkml:channelProperties>
      </inkml:inkSource>
      <inkml:timestamp xml:id="ts0" timeString="2021-05-28T14:30:12.716"/>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D492609B-644E-4E27-8971-6123A6481006}" emma:medium="tactile" emma:mode="ink">
          <msink:context xmlns:msink="http://schemas.microsoft.com/ink/2010/main" type="writingRegion" rotatedBoundingBox="17140,11420 21739,4562 22845,5303 18245,12161"/>
        </emma:interpretation>
      </emma:emma>
    </inkml:annotationXML>
    <inkml:traceGroup>
      <inkml:annotationXML>
        <emma:emma xmlns:emma="http://www.w3.org/2003/04/emma" version="1.0">
          <emma:interpretation id="{79258727-0A3F-40CD-B98D-CE09B6F551AA}" emma:medium="tactile" emma:mode="ink">
            <msink:context xmlns:msink="http://schemas.microsoft.com/ink/2010/main" type="paragraph" rotatedBoundingBox="17140,11420 21739,4562 22845,5303 18245,12161" alignmentLevel="1"/>
          </emma:interpretation>
        </emma:emma>
      </inkml:annotationXML>
      <inkml:traceGroup>
        <inkml:annotationXML>
          <emma:emma xmlns:emma="http://www.w3.org/2003/04/emma" version="1.0">
            <emma:interpretation id="{77EAFACB-DB09-401F-A70F-F6943D44AFE0}" emma:medium="tactile" emma:mode="ink">
              <msink:context xmlns:msink="http://schemas.microsoft.com/ink/2010/main" type="line" rotatedBoundingBox="17140,11420 21739,4562 22845,5303 18245,12161"/>
            </emma:interpretation>
          </emma:emma>
        </inkml:annotationXML>
        <inkml:traceGroup>
          <inkml:annotationXML>
            <emma:emma xmlns:emma="http://www.w3.org/2003/04/emma" version="1.0">
              <emma:interpretation id="{586ADFE7-0873-4F4C-B3CD-B79EA0FA9972}" emma:medium="tactile" emma:mode="ink">
                <msink:context xmlns:msink="http://schemas.microsoft.com/ink/2010/main" type="inkWord" rotatedBoundingBox="17139,11420 17618,10706 18710,11439 18231,12152"/>
              </emma:interpretation>
              <emma:one-of disjunction-type="recognition" id="oneOf0">
                <emma:interpretation id="interp0" emma:lang="" emma:confidence="1">
                  <emma:literal/>
                </emma:interpretation>
              </emma:one-of>
            </emma:emma>
          </inkml:annotationXML>
          <inkml:trace contextRef="#ctx0" brushRef="#br0">-1706-477 0,'38'0'125,"1"0"-109,0 0-16,19 0 15,-19 0-15,19 0 16,39 0-16,-58 0 15,77 0-15,-38 0 16,-40 0-16,59 0 16,-38 0-16,-1 19 15,-19 1-15,-1-20 16,-18 0-16,38 19 16,-19-19-1,-1 0 1,-18 0-16,-1 0 15,20 0-15,0 0 16,-20 0-16,20 0 16,-20 0-16,1 0 31,18 0 141,1 0-141,-19 0-15,-1-19-1,0 19-15,1 0 16,-1 0 15,20 0-15,-20-20-16,1 20 15,-1 0 1</inkml:trace>
        </inkml:traceGroup>
        <inkml:traceGroup>
          <inkml:annotationXML>
            <emma:emma xmlns:emma="http://www.w3.org/2003/04/emma" version="1.0">
              <emma:interpretation id="{B469BA62-06EA-45BA-BC00-8F582BCD8592}" emma:medium="tactile" emma:mode="ink">
                <msink:context xmlns:msink="http://schemas.microsoft.com/ink/2010/main" type="inkWord" rotatedBoundingBox="21327,5293 21788,4606 22840,5312 22379,5998"/>
              </emma:interpretation>
              <emma:one-of disjunction-type="recognition" id="oneOf1">
                <emma:interpretation id="interp1" emma:lang="" emma:confidence="0">
                  <emma:literal>q</emma:literal>
                </emma:interpretation>
                <emma:interpretation id="interp2" emma:lang="" emma:confidence="0">
                  <emma:literal>.</emma:literal>
                </emma:interpretation>
                <emma:interpretation id="interp3" emma:lang="" emma:confidence="0">
                  <emma:literal>n</emma:literal>
                </emma:interpretation>
                <emma:interpretation id="interp4" emma:lang="" emma:confidence="0">
                  <emma:literal>H</emma:literal>
                </emma:interpretation>
                <emma:interpretation id="interp5" emma:lang="" emma:confidence="0">
                  <emma:literal>R</emma:literal>
                </emma:interpretation>
              </emma:one-of>
            </emma:emma>
          </inkml:annotationXML>
          <inkml:trace contextRef="#ctx0" brushRef="#br0" timeOffset="17201.0708">2482-6604 0,'38'19'125,"21"-19"-125,96 0 16,0 0-16,39 0 16,-39 0-16,-39 0 15,-19 0-15,-39 0 16,-19 0-16,-20 0 187,1 0-171,19 0 0,-20 0-16,20 0 15,19 0-15,-19 0 16,19 0-16,-19 0 16,-1 0-1,-18 0-15,19 0 16,-20 0 15,-58 0 297,0 0-328,-19 0 16,20 0-16,-59 0 15,77 0-15,-38 0 16,58-19 156,-58 19-156,-20-20-16,20 20 15,-58 0 1,19 0-16,-19 0 15,38 0 1,20 0-16,-20 0 16,1-19-16,-1 0 15,59 19-15,-1 0 16,1 0-16,-39 0 16,38 0-1,1 0-15,0 0 16,-1 0-1,40 0 220,18 0-235,21 0 15,-40 0-15,0 0 16,40 0-16,-40 0 16,20 0 77,-1 0-93,1 0 16,0 0 0,0 0-16,-20 0 15,20 0-15,-20 0 16,1 0 0,77 0-16,-39 0 15,-19 0-15,38 0 16,-57 0-16,38 0 15,-39 0-15,1 0 16,-1 0 187,20 0-203,-20 0 31,0 0-31,40 0 16,-21 0-16,1 0 16,-19 0-16,-1 0 15,59 0-15,-59 0 16</inkml:trace>
        </inkml:traceGroup>
        <inkml:traceGroup>
          <inkml:annotationXML>
            <emma:emma xmlns:emma="http://www.w3.org/2003/04/emma" version="1.0">
              <emma:interpretation id="{C779D1EB-CE0A-4E1D-83DF-EFBBA65A7567}" emma:medium="tactile" emma:mode="ink">
                <msink:context xmlns:msink="http://schemas.microsoft.com/ink/2010/main" type="inkWord" rotatedBoundingBox="21328,5235 21767,4580 22787,5264 22348,5919"/>
              </emma:interpretation>
              <emma:one-of disjunction-type="recognition" id="oneOf2">
                <emma:interpretation id="interp6" emma:lang="" emma:confidence="1">
                  <emma:literal/>
                </emma:interpretation>
              </emma:one-of>
            </emma:emma>
          </inkml:annotationXML>
          <inkml:trace contextRef="#ctx0" brushRef="#br0" timeOffset="12888.6323">2482-6662 0,'58'0'188,"19"0"-188,20 0 15,78 0-15,19 0 16,-78 0-16,0 0 15,1 0-15,-59 0 16,-19 0-16,-20 0 16,0 0 31,1 0-1,-1 0 79,1 0-125,-1 0 16,0 0 0,20 0-1,-19 0-15,18 0 16,1 0-16,0 0 16,19 0-16,-19 38 15</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52901" units="1/cm"/>
          <inkml:channelProperty channel="Y" name="resolution" value="65.45454" units="1/cm"/>
          <inkml:channelProperty channel="T" name="resolution" value="1" units="1/dev"/>
        </inkml:channelProperties>
      </inkml:inkSource>
      <inkml:timestamp xml:id="ts0" timeString="2021-05-28T14:29:22.940"/>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36027A49-B17B-409A-981C-5D69502B7108}" emma:medium="tactile" emma:mode="ink">
          <msink:context xmlns:msink="http://schemas.microsoft.com/ink/2010/main" type="writingRegion" rotatedBoundingBox="16619,11157 19838,11682 19765,12128 16546,11604"/>
        </emma:interpretation>
      </emma:emma>
    </inkml:annotationXML>
    <inkml:traceGroup>
      <inkml:annotationXML>
        <emma:emma xmlns:emma="http://www.w3.org/2003/04/emma" version="1.0">
          <emma:interpretation id="{1CCB4B26-CA1B-4BAD-8181-F31D08B849FB}" emma:medium="tactile" emma:mode="ink">
            <msink:context xmlns:msink="http://schemas.microsoft.com/ink/2010/main" type="paragraph" rotatedBoundingBox="16619,11157 19838,11682 19765,12128 16546,11604" alignmentLevel="1"/>
          </emma:interpretation>
        </emma:emma>
      </inkml:annotationXML>
      <inkml:traceGroup>
        <inkml:annotationXML>
          <emma:emma xmlns:emma="http://www.w3.org/2003/04/emma" version="1.0">
            <emma:interpretation id="{48006E42-F8F2-46F6-A90D-21199A038A43}" emma:medium="tactile" emma:mode="ink">
              <msink:context xmlns:msink="http://schemas.microsoft.com/ink/2010/main" type="line" rotatedBoundingBox="16619,11157 19838,11682 19765,12128 16546,11604"/>
            </emma:interpretation>
          </emma:emma>
        </inkml:annotationXML>
        <inkml:traceGroup>
          <inkml:annotationXML>
            <emma:emma xmlns:emma="http://www.w3.org/2003/04/emma" version="1.0">
              <emma:interpretation id="{DDF241D7-9472-43F5-B1D4-3F9E19685DB9}" emma:medium="tactile" emma:mode="ink">
                <msink:context xmlns:msink="http://schemas.microsoft.com/ink/2010/main" type="inkWord" rotatedBoundingBox="16619,11157 19838,11682 19765,12128 16546,11604"/>
              </emma:interpretation>
              <emma:one-of disjunction-type="recognition" id="oneOf0">
                <emma:interpretation id="interp0" emma:lang="" emma:confidence="1">
                  <emma:literal/>
                </emma:interpretation>
              </emma:one-of>
            </emma:emma>
          </inkml:annotationXML>
          <inkml:trace contextRef="#ctx0" brushRef="#br0">0 7 0,'19'0'515,"20"0"-499,-20 0-1,1 0 17,38 0-17,-39 0 32,1 0-31,19 0-1,-20 0 1,0 0 0,20 0-1,-20 0-15,1 0 16,-1 0-16,1 0 31,-1 0-15,0 0-1,1 0 1,19 0 0,-20 0 77,0 0-77,20 0 0,-19 0-16,-1 0 15,0 0-15,39 20 16,-38-20 0,-1 0-1,1 0 1,-1 0 31,0 0 15,1 0 63,19 19-109,-20-19-1,0 0 1,20 0-16,-19 0 47,-1 0 31</inkml:trace>
          <inkml:trace contextRef="#ctx0" brushRef="#br0" timeOffset="-17895.5854">-2269-477 0,'58'0'156,"-38"0"-140,57 0 0,-38 0-16,19 0 15,39 0-15,-58 0 16,19 0-16,-19 0 16,0 0-16,0 19 15,-20-19 173,59 0-188,-59 0 15,39 0-15,-58 20 16,39-20 0,-20 0-16,1 0 15,-1 0 79,0 0-94,20 0 16,0 58-16,19-58 31,-19 0-31,19 0 15,-39 0-15,40 0 16,-21 0-16,21 0 16,-21 19-16,-18-19 31,19 0-31,-20 0 16,0 19-1,1-19 1,-1 0-1,1 0 17,-1 0-1,0 0 16,20 0-32,0 0 1,-20 0-16,20 0 16,0 0-16,0 0 15,-1 0-15,-18 0 16,19 0 0,-20 0-16,0 0 15,20 0 1,-20 0-1,1 0 142,-1 0-157,20 0 15,0 39 1,38-39-16,-57 0 78,19 0-62</inkml:trace>
          <inkml:trace contextRef="#ctx0" brushRef="#br0" timeOffset="-23502.5423">-2230-400 0,'39'0'1297,"0"0"-1297,19 0 16,-39 20-16,1-20 15,18 19-15,-18-19 16,-1 0 46,1 0-15,18 0 31,-18 0-62,-1 19-16,0-19 16,40 0 46,-40 0-31,20 0-31,0 0 16,-20 0-16,20 0 16,-20 0-1,1 0 1,18 0 15,-18 0-31,-1 0 16,0 0-16,1 0 15,-1 0-15,1 0 16,-1 0-16,0 0 31,1 0-15,19 0 0,38 0-16,-57 0 15,57 0-15,-38 0 16,-20 0-1,1 0 1,-1 0 15,0 0-15,20 0 0,-19 0-16,-1 0 31,39 0 0,-19 0-15,58 0-16,-20 0 15,-38 0-15,0 20 16,-20-20-16,1 0 109,-1 0-46,39 0-48,-38 0 17,19 0-32,-20 0 15,20 0 1,19 0 0,-19 0-1,-1 0-15,-18 0 16,-1 0-1,20 0 173,-20 0-172,1 0-1,-1 0-15,20 0 16,-20 0 46,1 0-15,-1 0-31,0 0-1,1 0-15</inkml:trace>
          <inkml:trace contextRef="#ctx0" brushRef="#br0" timeOffset="-20143.9607">-2191-419 0,'-20'-19'156,"20"-1"-140,0 1-1,20-1 17,19 20 30,-20 0-31,0 0-31,20 0 16,19 0 250,-19 0-251,-19 0-15,38 0 16,0 0-16,-39 0 16,39 0-16,-38 0 15,19 20 63,-1-20-15,-18 0-48,38 0 1,-19 0-16,-1 0 16,-18 0-16,-1 0 62,20 0-46,-20 0-16,20 19 15,19-19-15,-19 0 16,19 0-16,-38 20 16,-1-20-16,39 0 15,-38 0 1,-1 19 15,20-19-15,-20 0-16,39 0 15,-38 0-15,19 0 16,-20 19-16,-19 1 16,19-20-16,1 0 15,-1 0 1,20 0 0,-20 0-1,1 0-15,18 0 16,-18 19-16,-1-19 15,39 0-15,-19 0 16,-19 0-16,38 0 16,-39 0-1,39 19 1,-38-19 0,38 0-16,-39 0 15,1 0-15,-1 0 31,0 0 1,1 0-17,19 0-15,19 0 16,-19 0-16,19 0 16,-39 0-16,0 0 15,20 0 1</inkml:trace>
          <inkml:trace contextRef="#ctx0" brushRef="#br0" timeOffset="-12480.0049">-2191-477 0,'19'0'93,"20"0"-77,39 0-16,19 0 16,58 0-16,-39 19 15,-19-19-15,-58 0 16,19 20-16,-39-20 47,1 0-32,-1 0-15,0 0 63,1 0-47,-1 0 46,20 0-46,-20 0-16,59 0 15,-59 0-15,59 0 16,-39 0-16,19 0 16,-19 0-16,-1 58 140,-18-58-140,19 0 16,19 0-16,0 0 15,19 0-15,20 0 16,-58 19-16,19-19 16,-38 0-16,-1 0 15,20 0 63,0 0-78,19 19 16,-39-19 47,1 0-48,18 0-15,1 0 16,-19 0-1,-1 0-15,0 0 79,1 0-64,-1 0-15,20 0 16,-20 0-16,1 0 94,18 0-32,-18 0 16,-1 0-47,1 0 79,-1 0 15,-58 0-94,20-19 0,-1 0 1,-18 19 30,18 0-31,1 0-15,-20 0 15,20 0-15,-20 0-16,-19 0 15,-39 0-15,39 0 16,-20 0-16,1 0 16,57 0-16,1 0 15,-20 0 1,0 0 281,-19 0-282,19 0-15,20 0 16,-20 0-16,20 0 63,-1 0-48,-18 0 1,18 0-16,1 0 15,-1 0 32,-18 0-31,38-20-16,-39 20 16,0 0-16,0 0 15,20 0 1,-20 0 31,0 0-16,20 0-15,0 0-16,-20 0 15,19 0-15,-18 0 16,18-19 140,1 19 32,-20 0 140,20 0-219,-1 0-62,1 0-16,-1 0-15,1 0-1,0 0 32,-1 0-31,-18 0-16,18 0 16,1 0-16,-1 0 15,1 0 235,0 0-234,-20 0-16,0 0 15,20 0 1,-1 0 203,1 0-204,-1 0 1,1 0 250,0 0-251,-39 0 1,38 0-16,1 0 16,-1 0-1</inkml:trace>
          <inkml:trace contextRef="#ctx0" brushRef="#br0" timeOffset="3255.6205">19 85 0,'39'0'172,"77"0"-157,-38 0-15,19 0 16,-20 0-16,-38 0 15,0 0-15,0 0 16,-20 0-16,1 0 16,18 0-1,-18 0 1,-1 0 0,20 0-1,-20 0 1,1 0 15,-1 0-15,0 0-16,1 0 15,-1 0 17,1 0-17,18 0 1,-18 0-1,-1 0 251</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52901" units="1/cm"/>
          <inkml:channelProperty channel="Y" name="resolution" value="65.45454" units="1/cm"/>
          <inkml:channelProperty channel="T" name="resolution" value="1" units="1/dev"/>
        </inkml:channelProperties>
      </inkml:inkSource>
      <inkml:timestamp xml:id="ts0" timeString="2021-06-01T20:47:07.322"/>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F96C9058-2896-4D3A-97FE-985D54B15A7E}" emma:medium="tactile" emma:mode="ink">
          <msink:context xmlns:msink="http://schemas.microsoft.com/ink/2010/main" type="writingRegion" rotatedBoundingBox="16345,1725 18284,1744 18283,1893 16343,1874"/>
        </emma:interpretation>
      </emma:emma>
    </inkml:annotationXML>
    <inkml:traceGroup>
      <inkml:annotationXML>
        <emma:emma xmlns:emma="http://www.w3.org/2003/04/emma" version="1.0">
          <emma:interpretation id="{5FB8E793-4015-49B4-B5A9-DD2AF2BAC16A}" emma:medium="tactile" emma:mode="ink">
            <msink:context xmlns:msink="http://schemas.microsoft.com/ink/2010/main" type="paragraph" rotatedBoundingBox="16345,1725 18284,1744 18283,1893 16343,1874" alignmentLevel="1"/>
          </emma:interpretation>
        </emma:emma>
      </inkml:annotationXML>
      <inkml:traceGroup>
        <inkml:annotationXML>
          <emma:emma xmlns:emma="http://www.w3.org/2003/04/emma" version="1.0">
            <emma:interpretation id="{CF7B10B8-0212-417F-B5A1-E82F04243EC0}" emma:medium="tactile" emma:mode="ink">
              <msink:context xmlns:msink="http://schemas.microsoft.com/ink/2010/main" type="line" rotatedBoundingBox="16345,1725 18284,1744 18283,1893 16343,1874"/>
            </emma:interpretation>
          </emma:emma>
        </inkml:annotationXML>
        <inkml:traceGroup>
          <inkml:annotationXML>
            <emma:emma xmlns:emma="http://www.w3.org/2003/04/emma" version="1.0">
              <emma:interpretation id="{1AF8D88C-0F60-47A1-8231-B02CBF95C9AD}" emma:medium="tactile" emma:mode="ink">
                <msink:context xmlns:msink="http://schemas.microsoft.com/ink/2010/main" type="inkWord" rotatedBoundingBox="16345,1725 18206,1744 18205,1768 16344,1749"/>
              </emma:interpretation>
              <emma:one-of disjunction-type="recognition" id="oneOf0">
                <emma:interpretation id="interp0" emma:lang="" emma:confidence="1">
                  <emma:literal/>
                </emma:interpretation>
              </emma:one-of>
            </emma:emma>
          </inkml:annotationXML>
          <inkml:trace contextRef="#ctx0" brushRef="#br0">-58-97 0,'39'0'62,"-20"0"-46,20 0 0,-1 0-16,59 0 15,-38 0-15,-1 0 16,97 0-16,-78 0 0,40 0 16,-20 0-16,0 0 15,-20 0-15,-19 0 16,-19 0-1,0 0-15,-20 0 16,1 0 0,18 0-1,-18 0-15,38 0 16,0 0-16,39 0 16,-77 0-16,57 0 15,-57 0-15,18 0 16,-18 0 31,-1 0-47,0 0 15,20 0 1,0 0 375,0 0-376,-20 0-15,1 0 16,-1 0 15,20 0 0,-20 0 47</inkml:trace>
        </inkml:traceGroup>
        <inkml:traceGroup>
          <inkml:annotationXML>
            <emma:emma xmlns:emma="http://www.w3.org/2003/04/emma" version="1.0">
              <emma:interpretation id="{77B36987-AD51-4AB0-BC5F-D3DC2F1EFADC}" emma:medium="tactile" emma:mode="ink">
                <msink:context xmlns:msink="http://schemas.microsoft.com/ink/2010/main" type="inkWord" rotatedBoundingBox="16364,1725 18284,1744 18283,1843 16363,1824"/>
              </emma:interpretation>
              <emma:one-of disjunction-type="recognition" id="oneOf1">
                <emma:interpretation id="interp1" emma:lang="" emma:confidence="0">
                  <emma:literal>_</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B</emma:literal>
                </emma:interpretation>
                <emma:interpretation id="interp5" emma:lang="" emma:confidence="0">
                  <emma:literal>s</emma:literal>
                </emma:interpretation>
              </emma:one-of>
            </emma:emma>
          </inkml:annotationXML>
          <inkml:trace contextRef="#ctx0" brushRef="#br0" timeOffset="3352.2679">-39-38 0,'0'-20'62,"78"20"-46,116 0-16,38 0 15,40 0-15,-59 0 16,-19 0-16,-78 0 16,-38 0-1,19 0-15,-78 0 0,1 0 32,18 0-1,-18 0-31,-1 0 15,0 0-15,20 0 16,-19 0 359,-1 0-359,20 0 31,0-39-16,-20 39 16,20 0-16,-20 0 16,1 0 281,-1 0-234,0 20-94,1-1 31,-20 1-15,0-1-1,-20 0 298,-18-19-298,-1 0 1,-19 0-16,19 0 16,19 0-1,1 0 1</inkml:trace>
        </inkml:traceGroup>
        <inkml:traceGroup>
          <inkml:annotationXML>
            <emma:emma xmlns:emma="http://www.w3.org/2003/04/emma" version="1.0">
              <emma:interpretation id="{E6381730-5619-49EA-BBAB-F58CBCABB3CC}" emma:medium="tactile" emma:mode="ink">
                <msink:context xmlns:msink="http://schemas.microsoft.com/ink/2010/main" type="inkWord" rotatedBoundingBox="16403,1839 18206,1857 18205,1892 16402,1875"/>
              </emma:interpretation>
              <emma:one-of disjunction-type="recognition" id="oneOf2">
                <emma:interpretation id="interp6" emma:lang="" emma:confidence="1">
                  <emma:literal/>
                </emma:interpretation>
              </emma:one-of>
            </emma:emma>
          </inkml:annotationXML>
          <inkml:trace contextRef="#ctx0" brushRef="#br0" timeOffset="-2071.1124">0 0 0,'19'0'140,"98"0"-140,18 20 16,-57-20 0,77 19-16,-39-19 15,20 0-15,-58 0 16,-1 0-16,-38 0 16,39 0-16,-20 0 15,-39 0 1,0 0-16,40 0 15,-21 0-15,21 0 16,-21 0-16,1 0 16,0 0-16,-20 0 15,1 0-15,-1 0 16,1 0 0,-1 0-1,0 0-15,20 0 16,-20 0-16,1 0 15,19 0 1,-20 0 0,0 0-1,40 0-15,-40 0 16,0 0 0,20 0-1</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52901" units="1/cm"/>
          <inkml:channelProperty channel="Y" name="resolution" value="65.45454" units="1/cm"/>
          <inkml:channelProperty channel="T" name="resolution" value="1" units="1/dev"/>
        </inkml:channelProperties>
      </inkml:inkSource>
      <inkml:timestamp xml:id="ts0" timeString="2021-06-02T18:38:20.370"/>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102E5143-D072-4E07-908C-79D2733DFCE1}" emma:medium="tactile" emma:mode="ink">
          <msink:context xmlns:msink="http://schemas.microsoft.com/ink/2010/main" type="writingRegion" rotatedBoundingBox="22452,6883 23616,6883 23616,6941 22452,6941"/>
        </emma:interpretation>
      </emma:emma>
    </inkml:annotationXML>
    <inkml:traceGroup>
      <inkml:annotationXML>
        <emma:emma xmlns:emma="http://www.w3.org/2003/04/emma" version="1.0">
          <emma:interpretation id="{3D83B76F-740D-44D3-AA7A-20BB711E0273}" emma:medium="tactile" emma:mode="ink">
            <msink:context xmlns:msink="http://schemas.microsoft.com/ink/2010/main" type="paragraph" rotatedBoundingBox="22452,6883 23616,6883 23616,6941 22452,6941" alignmentLevel="1"/>
          </emma:interpretation>
        </emma:emma>
      </inkml:annotationXML>
      <inkml:traceGroup>
        <inkml:annotationXML>
          <emma:emma xmlns:emma="http://www.w3.org/2003/04/emma" version="1.0">
            <emma:interpretation id="{BF689F34-8B1C-4D92-8BBA-D14BE370EF51}" emma:medium="tactile" emma:mode="ink">
              <msink:context xmlns:msink="http://schemas.microsoft.com/ink/2010/main" type="line" rotatedBoundingBox="22452,6883 23616,6883 23616,6941 22452,6941"/>
            </emma:interpretation>
          </emma:emma>
        </inkml:annotationXML>
        <inkml:traceGroup>
          <inkml:annotationXML>
            <emma:emma xmlns:emma="http://www.w3.org/2003/04/emma" version="1.0">
              <emma:interpretation id="{E8E4E097-223E-4D07-92CA-DF911D9A2506}" emma:medium="tactile" emma:mode="ink">
                <msink:context xmlns:msink="http://schemas.microsoft.com/ink/2010/main" type="inkWord" rotatedBoundingBox="22452,6883 23558,6883 23558,6898 22452,6898"/>
              </emma:interpretation>
            </emma:emma>
          </inkml:annotationXML>
          <inkml:trace contextRef="#ctx0" brushRef="#br0">-20-19 0,'20'0'156,"57"0"-156,-19 0 16,1 0-16,-1 0 15,-19 0-15,19 0 16,-19 0-16,-1 0 15,1 0-15,-19 0 16,-1 0-16,39 0 16,-39 0-16,20 0 15,-19 0 1,-1 0-16,0 0 16,20 0 15,0 0 16,0 0-32,-20 0-15,1 0 16,-1 0-16,20 0 16,-20 0 171,0 0-140,20 0-16,-19 0-15,-1 0-1,0 0 17,1 0-1,-1 0-15,1 0 30</inkml:trace>
        </inkml:traceGroup>
        <inkml:traceGroup>
          <inkml:annotationXML>
            <emma:emma xmlns:emma="http://www.w3.org/2003/04/emma" version="1.0">
              <emma:interpretation id="{772190BD-E880-4228-9ED5-2522DD94E029}" emma:medium="tactile" emma:mode="ink">
                <msink:context xmlns:msink="http://schemas.microsoft.com/ink/2010/main" type="inkWord" rotatedBoundingBox="22472,6902 23616,6902 23616,6941 22472,6941"/>
              </emma:interpretation>
              <emma:one-of disjunction-type="recognition" id="oneOf0">
                <emma:interpretation id="interp0" emma:lang="" emma:confidence="0">
                  <emma:literal>-</emma:literal>
                </emma:interpretation>
                <emma:interpretation id="interp1" emma:lang="" emma:confidence="0">
                  <emma:literal>_</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emma:literal>
                </emma:interpretation>
              </emma:one-of>
            </emma:emma>
          </inkml:annotationXML>
          <inkml:trace contextRef="#ctx0" brushRef="#br0" timeOffset="-10023.4075">0 0 0,'19'0'297,"20"0"-297,19 0 16,-19 0-16,19 19 15,-19-19-15,19 0 16,-39 0-16,59 20 16,-39-20-16,19 0 15,-39 0-15,39 0 16,-38 0 0,-1 0-16,1 0 15,-1 0 220,0 0-235,1 0 15,-1 0-15,20 0 16,-20 0-16,1 0 15,19 0 17,-20 0-32,0 0 15,1 0-15,18 0 16,-18 0 0,-1 0 155,20 0-139,-20 0-17,1 0 17,19 0-1,-20 0 0,0 0 0,1 0 32</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52901" units="1/cm"/>
          <inkml:channelProperty channel="Y" name="resolution" value="65.45454" units="1/cm"/>
          <inkml:channelProperty channel="T" name="resolution" value="1" units="1/dev"/>
        </inkml:channelProperties>
      </inkml:inkSource>
      <inkml:timestamp xml:id="ts0" timeString="2021-06-02T18:38:17.713"/>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14CC05F6-8B3E-4356-8095-C7AE07B2E197}" emma:medium="tactile" emma:mode="ink">
          <msink:context xmlns:msink="http://schemas.microsoft.com/ink/2010/main" type="writingRegion" rotatedBoundingBox="12661,7038 13708,7038 13708,7115 12661,7115"/>
        </emma:interpretation>
      </emma:emma>
    </inkml:annotationXML>
    <inkml:traceGroup>
      <inkml:annotationXML>
        <emma:emma xmlns:emma="http://www.w3.org/2003/04/emma" version="1.0">
          <emma:interpretation id="{6BFFC5A9-6FFE-4DB4-B5CD-51306F352DAA}" emma:medium="tactile" emma:mode="ink">
            <msink:context xmlns:msink="http://schemas.microsoft.com/ink/2010/main" type="paragraph" rotatedBoundingBox="12661,7038 13708,7038 13708,7115 12661,7115" alignmentLevel="1"/>
          </emma:interpretation>
        </emma:emma>
      </inkml:annotationXML>
      <inkml:traceGroup>
        <inkml:annotationXML>
          <emma:emma xmlns:emma="http://www.w3.org/2003/04/emma" version="1.0">
            <emma:interpretation id="{4960E19F-4CB1-48D2-8A3B-BB9041267DC1}" emma:medium="tactile" emma:mode="ink">
              <msink:context xmlns:msink="http://schemas.microsoft.com/ink/2010/main" type="line" rotatedBoundingBox="12661,7038 13708,7038 13708,7115 12661,7115"/>
            </emma:interpretation>
          </emma:emma>
        </inkml:annotationXML>
        <inkml:traceGroup>
          <inkml:annotationXML>
            <emma:emma xmlns:emma="http://www.w3.org/2003/04/emma" version="1.0">
              <emma:interpretation id="{63131976-9A7B-41FE-A164-6819C7E0B557}" emma:medium="tactile" emma:mode="ink">
                <msink:context xmlns:msink="http://schemas.microsoft.com/ink/2010/main" type="inkWord" rotatedBoundingBox="12661,7038 13708,7038 13708,7115 12661,7115"/>
              </emma:interpretation>
              <emma:one-of disjunction-type="recognition" id="oneOf0">
                <emma:interpretation id="interp0" emma:lang="" emma:confidence="0">
                  <emma:literal>-</emma:literal>
                </emma:interpretation>
                <emma:interpretation id="interp1" emma:lang="" emma:confidence="0">
                  <emma:literal>_</emma:literal>
                </emma:interpretation>
                <emma:interpretation id="interp2" emma:lang="" emma:confidence="0">
                  <emma:literal>T</emma:literal>
                </emma:interpretation>
                <emma:interpretation id="interp3" emma:lang="" emma:confidence="0">
                  <emma:literal>&gt;</emma:literal>
                </emma:interpretation>
                <emma:interpretation id="interp4" emma:lang="" emma:confidence="0">
                  <emma:literal>.</emma:literal>
                </emma:interpretation>
              </emma:one-of>
            </emma:emma>
          </inkml:annotationXML>
          <inkml:trace contextRef="#ctx0" brushRef="#br0">0 72 0,'19'0'188,"20"0"-172,19-19-16,-38-1 15,-1 20-15,0 0 16,1 0-16,38 0 15,-39 0 1,1 0-16,38 0 16,-39 0-16,20 0 15,-20 0 17,1 0-1,38 0-16,-19 0 1,-20 0-16,0 0 16,1 0-16,-1 0 15,1 0-15,18 0 16,-18 0 0,-1 0 15,20 0-16,0 0 1,-20 0-16,20 0 16,-20 0-16,1 0 31,18 0 94,-18 0-94,-1 0 360,1 0-344,38-19 31,-78 38 937,20 1-843,-38-1 125,18-19-281,1 0-1,-1 0-15,20 19 16,-19-19 0,0 0-1,-1 0 1,1 0 0,-20 0-16,20 0 125,-1 0-63,-18 0-62,18 0 16,1 0-16,-1 0 15,1 0-15,0 0 16,-1 0-16,1 0 16,-20 0-1,20 0 1,-1 0 15,-18 0-15,18 0-1,1 0 32,-1 0-47,-18 0 31,18 0-15,1 0 0,-20 0-1,20 0 79,-1 0-78,-19 0 46,20 0-62,0 0 16,-1 0-1,-18 0-15,18 0 125,1 0-109,-20 0 31,20 0-31,-1 0 15,1 0 359</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52901" units="1/cm"/>
          <inkml:channelProperty channel="Y" name="resolution" value="65.45454" units="1/cm"/>
          <inkml:channelProperty channel="T" name="resolution" value="1" units="1/dev"/>
        </inkml:channelProperties>
      </inkml:inkSource>
      <inkml:timestamp xml:id="ts0" timeString="2021-06-02T18:38:32.832"/>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0,'39'20'187,"38"-20"-187,20 0 16,19 0-16,78 0 15,0 0-15,0 0 16,-78 0-16,39 0 16,-58 0-16,-19 0 15,-39 0-15,0 0 16,-20 0-16,0 0 15,20 0 32,-20 0-47,1 0 16,-1 0-16,20 0 16,-20 0-16,1 0 31,19 0-16,-20 0 64,0 0-64,1 0 1,-1 0-16,1 0 15,-1 0-15,0 0 16,39 0-16,-19 0 16,19 0-16,-19 0 15,0 0-15,19 0 16,-19 0-16,0 0 16,-20 0-16,20 0 15,-20 0 1</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52901" units="1/cm"/>
          <inkml:channelProperty channel="Y" name="resolution" value="65.45454" units="1/cm"/>
          <inkml:channelProperty channel="T" name="resolution" value="1" units="1/dev"/>
        </inkml:channelProperties>
      </inkml:inkSource>
      <inkml:timestamp xml:id="ts0" timeString="2021-06-02T18:33:59.608"/>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91440E79-1F89-448E-884B-CB10D9C173C8}" emma:medium="tactile" emma:mode="ink">
          <msink:context xmlns:msink="http://schemas.microsoft.com/ink/2010/main" type="writingRegion" rotatedBoundingBox="16986,3324 13901,3098 14032,1306 17117,1532"/>
        </emma:interpretation>
      </emma:emma>
    </inkml:annotationXML>
    <inkml:traceGroup>
      <inkml:annotationXML>
        <emma:emma xmlns:emma="http://www.w3.org/2003/04/emma" version="1.0">
          <emma:interpretation id="{43FCF76F-7229-4C69-8F7E-8932F1B4A4C4}" emma:medium="tactile" emma:mode="ink">
            <msink:context xmlns:msink="http://schemas.microsoft.com/ink/2010/main" type="paragraph" rotatedBoundingBox="16986,3324 13911,3098 13953,2522 17028,2747" alignmentLevel="1"/>
          </emma:interpretation>
        </emma:emma>
      </inkml:annotationXML>
      <inkml:traceGroup>
        <inkml:annotationXML>
          <emma:emma xmlns:emma="http://www.w3.org/2003/04/emma" version="1.0">
            <emma:interpretation id="{5EE3E12A-B097-473D-9C7A-C868208F9885}" emma:medium="tactile" emma:mode="ink">
              <msink:context xmlns:msink="http://schemas.microsoft.com/ink/2010/main" type="line" rotatedBoundingBox="16986,3324 13911,3098 13953,2522 17028,2747"/>
            </emma:interpretation>
          </emma:emma>
        </inkml:annotationXML>
        <inkml:traceGroup>
          <inkml:annotationXML>
            <emma:emma xmlns:emma="http://www.w3.org/2003/04/emma" version="1.0">
              <emma:interpretation id="{4DFB46A9-5713-4A5D-9A62-DEA9F41F17E1}" emma:medium="tactile" emma:mode="ink">
                <msink:context xmlns:msink="http://schemas.microsoft.com/ink/2010/main" type="inkWord" rotatedBoundingBox="16986,3324 13911,3098 13953,2522 17028,2747"/>
              </emma:interpretation>
              <emma:one-of disjunction-type="recognition" id="oneOf0">
                <emma:interpretation id="interp0" emma:lang="" emma:confidence="1">
                  <emma:literal/>
                </emma:interpretation>
              </emma:one-of>
            </emma:emma>
          </inkml:annotationXML>
          <inkml:trace contextRef="#ctx0" brushRef="#br0">61 371 0,'0'-19'141,"79"19"-141,-20 0 15,19 0-15,41 0 16,-20 0-16,-59 0 16,38 0-16,-38 0 15,0 0-15,58 0 16,-78 0-1,59 0-15,-20 0 16,19 0-16,2 0 16,-21 0-16,-20 0 15,1 0-15,19 0 78,-40 0-78,2 0 16,17 0-16,-17 0 16,-2 0 77,21 0-46,-1 0-47,-19 0 16,39 0-16,-19 0 16,-1 0-1,-19 0-15,0 0 16,19 0 281,-19 0-188,-1 0-78,1 0 329,-20 19-345,0 20 1,-20-20 0,-39 20 312,40-39-328,-21 0 15,-19 0-15,19 0 16,-39 0-16,39 0 16,-19 0-16,-19 0 15,58 0-15,0 0 16,1 0-16,-21 0 15,20 0-15,1 0 16,-1 0 0,0 0-1,1 0 79,-2 0-78,2 0-1,-21 0 1,21 0-16,-1 0 16,-19 0 15,19 0-16,-19 0 1,-21 0 0,41 0-1,-1 0-15,0 0 16,1 0-16,-2 0 16,2 0-16,-21 0 15,21 0 1,-1 0-1,-19 0 1,19 0-16,0 0 16,1 0-1,-21 0 1,20 0 15,0 0-15,-19 0-16,19 0 15,0 0-15,1 0 16,-1 0 0,0 0-1,1 0 1,-2 0 0,-17 0-16,17 0 15,2 0 251,-21 0-251,21 0-15,-1 0 16,0 0-16,-19 0 16,19 0-16,0-19 297,1-1-297,19 1 15,-40-20-15,21 20 16,58 19 296,20 0-296,40 0-16,-21 0 16,41 19-16,-20 1 15,-40-1-15,40-19 16,-40 0-16,-19 19 15,-2-19-15,-17 0 16,-2 0 125,1 0-94,0 0-32,-1 0-15,41 0 16,-41 0-16,40 0 15,-19 0-15,0 0 16,-21 0 0,0 0-16,21 0 15,19 0 1,1 0-16,-21 0 16,59 0-16,-77 0 15,57 0-15,-58 0 16,19 0-1,-19 0 17,0 0-17,0 0 1,19 0-16,-19 0 359,0 0-343,19 0 0,-19 0 15,0 0 0,-40 0 203,-79 0-218,20 0-16,-40 0 16,41 0-16,-40 0 15,39 0-15,-20 0 16,20 0-16,20 0 16,0 0-16,19 0 15,-38 0-15,19 0 16,38 0-1,2 0 1,-1 0 156,-19 0-156,-1 0-16,-19 0 15,19 0 1,21 0-16,-21 0 15,20 0-15,1 0 16,-40 0-16,38 0 16,2 0-16,0 0 15,-2 0 1,2 0 437,0 0-437,-21 0-1,20 0-15,0 0 16,-19 0 0,19 0 15</inkml:trace>
          <inkml:trace contextRef="#ctx0" brushRef="#br0" timeOffset="13600.0015">-78 604 0,'80'0'110,"-41"0"-95,20 0-15,0 0 16,21 0-1,-21 0-15,0 0 16,0 0-16,-20 0 16,60 0-16,-40 0 15,0 0-15,60 0 16,-60 0-16,59 0 16,-59 0-16,60 0 15,-20 0-15,19 0 16,-59 0-16,-19 0 15,19 0-15,-20 0 16,21 0-16,-41 0 16,21 0-1,-1 0-15,-19 0 16,0 0 0,39 0-16,-19 0 15,-2 0-15,2 0 16,-20 0-16,19 0 15,-19 0 1,0 0-16,19 0 47,-19 0-31,0 0-16,-1 0 15,1 0-15,0 0 16,-1 0 15,40 0 16,-38 0-47,-2 0 16,1 0-16,0 0 15,-1 0-15,1 0 16,0 0-1,19 0 32,1 0-31,-1 0 0,0 0-1,-18-20-15,38 20 16,-20 0-16,0 0 15,-19 0 48,0 0-32,20 0 79,-21 0-79,1 0-16,0 0 17,39 0-1,-39 20 0,19-20 79,-19 0-79,-1 0-16,21 19 48,-40 20 203,0-20-188,0 1-47,0-1-15,0 20-1,0-20 79,-19 1 140,-2-20-218,2 19 0,-21-19-1,21 0-15,-1 0 16,0 0-1,-19 0 1,19 20 0,20-1-16,-20-19 31,-19 0-15,19 0-1,0 0 1,0 0-1,-19 0-15,19 0 16,-39 0-16,40 0 16,-2 0-16,2 0 15,-21 0-15,21 0 16,-1 0 0,-19 0-1,19 0-15,-20 0 16,-19 0-16,19 0 15,2 0-15,-2 0 16,-19 0 0,39 0-16,0 0 15,-19 0-15,19 0 16,0 0 0,-19 0-16,19 0 15,1 0-15,-2 0 16,-17 0-1,17 0-15,2 0 16,-21 0 0,21 0-16,-21 0 15,1 0 1,19 0 0,-39-19-16,19 19 15,-19 0 1,39 0-16,1 0 15,-2-20-15,-17 20 16,17 0 0,2 0-1,-21 0-15,21 0 16,-1 0-16,-39 0 16,19 0-1,1 0-15,19 0 16,1 0-16,-21-39 15,21 39 1,-2 0 0,2 0 15,-21 0-31,21 0 16,-1 0-16,0 0 15,1 0 1,-1 0 31,0 0-32,0 0 1,-19 0 0,0 0-1,18 0 1,2 0-16,0 0 15,-2 0-15,2 0 16,-21 0-16,21 0 16,-1 0 15,-19 0-15,19 0 15,0 0-16,0 0 1,-19 0-16,39-19 16,-20 19 31,0 0-32,-19 0 1,19 0 46,0 0-46,-20 0 46,21 0-46,0 0-16,-2 0 16,-17 0-16,17 0 47,2 0 109,-21 0-156,21 0 15,-1 0 1,0 0 187,-19-19-203,19 19 16,0-20-1,-20 20 17,21 0 93,19-19 15,0-1-124,0 1 0,19 0 202,21 19-171,-20 0-31,0 0-1,39 0-15,39 0 16,-39 0-16,21 0 16,38 0-16,-59 0 15,-19 0-15,58 0 16,-78 0-16,40 0 16,-41 0-1,0 0 1,21 0-1,-20 0 1,0 0 0,-1 0 15,1 0-15,0 0 15,0 0-16,-1 0 1,21 0-16,-21 0 16,1 0-1,19 0 1,1 0-16,19 0 16,-19 0-16,19 0 15,20 0-15,-1 0 16,21 0-16,-40 0 15,1 0 1,-21 0-16,-19 0 16,20 0-16,-1 0 15,-19 0-15,-1 0 16,1 0-16,0 0 16,-1 0-16,2 0 15,-2 0 1,21 0-1,-21 0-15,40 0 16,20 38 0,-39-38-16,-1 0 15,0 0 1,-18 0-16,-2 0 141,0 0-126,21 0-15,-20 0 31,0 0-31,19 0 16,-19 0 31,0 0-31,-1 0-1,1 0 16,0 0-31,-1 0 16,1 0 0,19 0 46,-18 0 1,-2 0-32,21 0-15,-21 20-16,1-20 15,19 0 1,-19 0-16,0 19 15,0-19 64,19 0-48,-19 0 0,0 0 0,-1 0 1,1 0 14,-59 0 298,-20 20-344,-60-20 16,0 0-16,-18 0 15,18 0-15,41 0 16,-21 0-16,59 0 16,-19 0-16,39 0 15,1 0-15,-1 0 16,0 0 15,1 0-15,-21 38-1,21-38-15,-2 0 16,2 0 0,-21 0-1,21 20-15,-1-20 16,0 0-16,-39 0 16,0 0-1,-20 19 1,-1-19-16,-17 0 15,17 0-15,41 0 16,-60 0-16,21 0 16,38 0-16,20 0 15,-39 0-15,39 0 16,-19 0 93,-1 0 282,-59 0-391,61 0 16,-22 0-16,1 0 15,-20 0-15,-20 0 16,40 0-1,-1 0-15,-18 0 16,38-19-16,1 19 16,19-20 265,20-18-234,40-1-32,-21 19 17,21 1 171,78 19-188,1 0 1,117 0-16,-38 0 16,-41 0-16,1 0 15,-39 0-15,-60 0 16,-19 0-16,-2 0 62,-76 0 110,-21 0-156,-40 0-16,-39 0 16,19 0-16,-39 0 15,-19 0-15,19 0 16,39 0-1,60 0-15,19 0 16,139 0 156,99 0-172,-1 0 16,40 0-16,39 39 15,20 0-15,19-1 16,-117-18-16,39 38 15,-60-19-15,-98-39 16,-39 0-16,-99 0 188,-99 0-173,39 0-15,1 0 16,-20 0-16,79 0 15,-59 0-15,58 0 16,21 0-16,-20 0 16,39 0-16,0 0 15,-19 0-15,118 0 157,39 0-157,20-39 15,-20 39-15,40 0 16,-59 0-16,19 0 15,-59 0-15,-39 0 16,20 0 281,-21 0-281,0 0-16,2 0 15</inkml:trace>
        </inkml:traceGroup>
      </inkml:traceGroup>
    </inkml:traceGroup>
    <inkml:traceGroup>
      <inkml:annotationXML>
        <emma:emma xmlns:emma="http://www.w3.org/2003/04/emma" version="1.0">
          <emma:interpretation id="{0B8B2C71-DE3D-49FD-9636-75C43C60C013}" emma:medium="tactile" emma:mode="ink">
            <msink:context xmlns:msink="http://schemas.microsoft.com/ink/2010/main" type="paragraph" rotatedBoundingBox="15950,2483 13943,1818 14205,1027 16212,1692" alignmentLevel="2"/>
          </emma:interpretation>
        </emma:emma>
      </inkml:annotationXML>
      <inkml:traceGroup>
        <inkml:annotationXML>
          <emma:emma xmlns:emma="http://www.w3.org/2003/04/emma" version="1.0">
            <emma:interpretation id="{0FC2FC0D-6AEB-4E67-91D0-A9B78DEB3E5D}" emma:medium="tactile" emma:mode="ink">
              <msink:context xmlns:msink="http://schemas.microsoft.com/ink/2010/main" type="inkBullet" rotatedBoundingBox="15649,2242 15311,2130 15347,2019 15685,2132"/>
            </emma:interpretation>
            <emma:one-of disjunction-type="recognition" id="oneOf1">
              <emma:interpretation id="interp1" emma:lang="" emma:confidence="0">
                <emma:literal>-</emma:literal>
              </emma:interpretation>
            </emma:one-of>
          </emma:emma>
        </inkml:annotationXML>
        <inkml:trace contextRef="#ctx0" brushRef="#br0" timeOffset="236466.1081">1323-191 0,'0'19'31,"21"-19"-15,38 0 0,-40 0-16,80 0 15,-60 0-15,21 0 16,-21 0-16,1 0 16</inkml:trace>
      </inkml:traceGroup>
      <inkml:traceGroup>
        <inkml:annotationXML>
          <emma:emma xmlns:emma="http://www.w3.org/2003/04/emma" version="1.0">
            <emma:interpretation id="{98F91606-15AE-4643-9C92-CEB33573931F}" emma:medium="tactile" emma:mode="ink">
              <msink:context xmlns:msink="http://schemas.microsoft.com/ink/2010/main" type="line" rotatedBoundingBox="15950,2483 13943,1818 14205,1027 16212,1692"/>
            </emma:interpretation>
          </emma:emma>
        </inkml:annotationXML>
        <inkml:traceGroup>
          <inkml:annotationXML>
            <emma:emma xmlns:emma="http://www.w3.org/2003/04/emma" version="1.0">
              <emma:interpretation id="{1B93DE7D-A105-4A01-A916-9C216EE066B0}" emma:medium="tactile" emma:mode="ink">
                <msink:context xmlns:msink="http://schemas.microsoft.com/ink/2010/main" type="inkWord" rotatedBoundingBox="15950,2483 14878,2128 15013,1723 16084,2078"/>
              </emma:interpretation>
              <emma:one-of disjunction-type="recognition" id="oneOf2">
                <emma:interpretation id="interp2" emma:lang="" emma:confidence="1">
                  <emma:literal/>
                </emma:interpretation>
              </emma:one-of>
            </emma:emma>
          </inkml:annotationXML>
          <inkml:trace contextRef="#ctx0" brushRef="#br0" timeOffset="235217.2913">1166-191 0,'-20'0'47,"0"0"-16,-20 0-15,21 0 250,98 19-251,39 20 1,-19-39-16,19 0 16,-19 39-16,-40-39 15,60 19-15,-100-19 16,21 0-16,-21 0 15,2 0 95,17 0-1,-17 0-15,-2 0-63,1 0 16,19 0-31,1 0 187,-40-19-109,0-20-79,20 0 1,-20 20 62,-20 19 234,0 0-296,0 0-16,-19 0 16,0 0-16,-20 0 15,-1 0-15,-38 0 16,38 0-16,1 0 16,19 0-16,21 0 15,-1 0-15,59 0 469,80 0-469,-1 0 16,21 0-16,-61 0 15,-18 0-15,-21 0 16,-78 0 234,-40 0-250,59-20 15,-40 20-15,-18 0 16,19 0-16,-40-38 16,40 38-16,-1-20 15,1 20-15,-40 0 16,61 0-16,-22 0 16,40 0-16,1 0 15,-1 0 1,59 0 437,60 20-437,-59-20-16,-2 19 15,-17-19 1,-2 0 203,21 0-204,-21 0-15,21 0 16,0 0-16,-1 0 15,-19 0 1,0 0-16,-1 0 16,1 0-1,0 0 173,39 0-188,-19 0 15,-2 19 1,-17-19-16,-2 0 16,21 0 31,-1 20-16,-39-1 281,0 1-312,-20-20 16,-19 0 0,19 0-16,-20 0 15,2 0 1,17 0-16,2 0 15,-60 0-15,59 0 16,-59 0-16,40 0 16,-21 0-16,21 0 15,-21 0-15,22 0 16,-21 0-16,19 0 16,-39 0-16,0 0 15,40 0-15,-20 0 16,38 0-16,2 0 94,-21 0-79,21 0 235,-1-20-140,20 1 15,-20-20-32,20 20 1,0-1 62,20 1-124,0 0 46,-1-1-78,21 1 31,-21 19-15,2 0-16,-2 0 15,0 0-15,2 0 16,-2 0-1,21 0 48,-21 0-47,1 0-1,0 0-15,19 0 31,-19 0-15,19 19 0,-18-19-1,-2 0 1,0 20 265,-38-20-156,-21 0-109,-19 0-16,0 0 15</inkml:trace>
          <inkml:trace contextRef="#ctx0" brushRef="#br0" timeOffset="228808.1541">909-191 0,'59'-20'234,"0"20"-218,60-19-1,-40 19-15,-59 0 16,19 0-16,-19 0 16,-1-19-1,21 19 17,-21 0-17,21 0-15,0 0 16,-21 0-1,1 0 1,19 0 31,-19 0-31,0 0-16,0 0 15,19 0 1,-19 0-1,0 0 1,19 0 0,-19 0-1,0 0 17,19 0 77,-19 0-47,-1 0-30,2 0-1,17 0-15,-17 0-1,-2 0 79,21 0-32,-21 0-30,1 0-1,0 0 94</inkml:trace>
        </inkml:traceGroup>
        <inkml:traceGroup>
          <inkml:annotationXML>
            <emma:emma xmlns:emma="http://www.w3.org/2003/04/emma" version="1.0">
              <emma:interpretation id="{BFF17F9D-D0AD-40FD-B4ED-C825805ABF3B}" emma:medium="tactile" emma:mode="ink">
                <msink:context xmlns:msink="http://schemas.microsoft.com/ink/2010/main" type="inkWord" rotatedBoundingBox="15474,2183 14910,1997 14969,1817 15533,2004"/>
              </emma:interpretation>
              <emma:one-of disjunction-type="recognition" id="oneOf3">
                <emma:interpretation id="interp3" emma:lang="" emma:confidence="0">
                  <emma:literal>.</emma:literal>
                </emma:interpretation>
                <emma:interpretation id="interp4" emma:lang="" emma:confidence="0">
                  <emma:literal>-</emma:literal>
                </emma:interpretation>
                <emma:interpretation id="interp5" emma:lang="" emma:confidence="0">
                  <emma:literal>_</emma:literal>
                </emma:interpretation>
                <emma:interpretation id="interp6" emma:lang="" emma:confidence="0">
                  <emma:literal>~</emma:literal>
                </emma:interpretation>
                <emma:interpretation id="interp7" emma:lang="" emma:confidence="0">
                  <emma:literal>€</emma:literal>
                </emma:interpretation>
              </emma:one-of>
            </emma:emma>
          </inkml:annotationXML>
          <inkml:trace contextRef="#ctx0" brushRef="#br0" timeOffset="236153.9637">909-307 0,'40'0'156,"78"0"-156,-19 0 16,-20 0 0,-1 0-16,2 0 15,-42 0-15,22 0 16,-40 0-16,-1 19 281,-78 20-265,19-20-1,21-19 1,0 0-16,-2 0 16,2 0-1,0 19 1,-2 1 46</inkml:trace>
        </inkml:traceGroup>
        <inkml:traceGroup>
          <inkml:annotationXML>
            <emma:emma xmlns:emma="http://www.w3.org/2003/04/emma" version="1.0">
              <emma:interpretation id="{76B10A8D-8662-4F83-B190-82030584977F}" emma:medium="tactile" emma:mode="ink">
                <msink:context xmlns:msink="http://schemas.microsoft.com/ink/2010/main" type="inkWord" rotatedBoundingBox="15555,2292 13961,1764 14205,1027 15800,1555"/>
              </emma:interpretation>
              <emma:one-of disjunction-type="recognition" id="oneOf4">
                <emma:interpretation id="interp8" emma:lang="" emma:confidence="1">
                  <emma:literal/>
                </emma:interpretation>
              </emma:one-of>
            </emma:emma>
          </inkml:annotationXML>
          <inkml:trace contextRef="#ctx0" brushRef="#br0" timeOffset="226744.5783">41-579 0,'0'-19'62,"40"19"-46,-1-20-16,21 20 16,-1-19-16,19 0 15,41 19-15,39 0 16,0 0-16,39 0 16,-39 0-16,-60 0 15,20 0-15,-78 0 16,19 0-16,-118 0 359,19 0-343,1 0-16,-20 0 15,0 0-15,19 0 16,0 0-16,2 0 16,-22 0-16,21 0 15,-20 0-15,-20 0 16,-1 0-16,21 0 16,20 0-16,-20 0 15,39 0-15,1 0 16,-1 0-1,-20 0 17,20 0-17,1 0-15,-21 0 16,20 0-16,1 0 16,-1 0 62,40 0 203,19 0-281,80 0 16,-60 0-16,39 19 15,-39-19-15,1 0 16,-21 0-16,1 0 15,-20 0-15,-1 0 16,1 0-16,0 0 31,-1 0 16,1 0-31,0 0-1,20 0 251,-21 0-235,0 0 1,21 0-1,-20 0-16,0 0 1,-1 0 47,21 0-48</inkml:trace>
          <inkml:trace contextRef="#ctx0" brushRef="#br0" timeOffset="-23999.1588">100-870 0,'59'0'63,"40"0"-48,-40 0-15,60 0 16,-1 0-16,0 0 15,80 0-15,-41 0 16,-18 0-16,-60 0 16,-20 0-16,0 0 15,-19 0-15,-2 0 16,-38 20 234,-38-1-234,-2-19-1,-59 0-15,20 19 16,-58-19-16,18 0 15,40 0-15,20 0 16,-39 0-16,38 0 16,21 0-1,19 0-15,-19 0 16,19 0-16,0 0 16,-39 0-1,39 0-15,0 0 16,-19 0-1,19 0-15,0 0 16,-20 0 0,2 0-16,17 0 15,-17 0 1,17 0 31,2 0-47,38 0 234,120 0-218,18 0-16,81 0 15,-61 0-15,60 78 16,-80-59-16,20 1 16,-58 19-16,-40-39 15,-19 0-15</inkml:trace>
          <inkml:trace contextRef="#ctx0" brushRef="#br0" timeOffset="223938.5874">239-521 0,'-21'0'343,"-38"0"689,40 0-1032,-1 0 15,-19 0-15,19 0 16,0 0-16,-19 0 15,19-19 1,40 19 172,19 0-157,-19 0-31,0 0 62,19 0-46,-19 0 0,-1 0-1,2 0 16,38 0-15,-40 0-16,21 0 16,-21 0-16,1 0 15,39 0-15,-19 0 16,-21 0-16,21 0 16,-20 0-1,0 0-15,19 0 16,-19 0-16,-1 0 15,1 0 1,19 0 0,-18 0-16,-2 0 15,21 0-15,-21 0 16,1 0-16,19 0 16,-19 0-1,0 0 1,0 0-1,19 0 1,-19 0 0,19 0-1,-19 0-15,-1 0 32,2 0-32,-2 0 140,21 0-124,-21 0 15,1 0-15,19 0 15,-19 0-15,0 0 15,0 0 16,19 0-16,-19 0 63,-1 0-47,21 0 46,-99 0 110,19 0-187,-39 0-16,40 0 16,-21 0-16,-18 0 15,58 0-15,-78 0 16,19 0-16,39 0 16,-59 0-16,21 0 15,38 0-15,21 0 16,-21 0-16,20 0 15,0 0 32,-19 0-15,19 0-17,-19 0-15,-1 0 16,21 0-16,-2 0 15,-17 0 1,17 0 0,-17 0-16,-2 0 15,20 0-15,0 0 16,-19 0 0,19 0-16,40 0 312,59 0-312,39 0 16,40 0-16,-20 0 15,60 0-15,38 77 16,-117-77-16,97 0 16,-136 20-16,18-1 15,-19-19-15,20 20 16,-79-20 15</inkml:trace>
          <inkml:trace contextRef="#ctx0" brushRef="#br0" timeOffset="-22327.8806">81-909 0,'0'-38'78,"39"38"-78,0 0 15,20 0-15,-19 0 16,19 0-16,-19 0 16,19 0-16,-20 0 15,1 0-15,-20 0 16,0 0-16,-1 0 15,21 0-15,-21 0 32,1 0-1,19 0 16,1 0-47,0 19 15,-1-19-15,-19 0 16,59 0-16,-40 19 16,40-19-16,-1 0 15,-38 0-15,-40 20 16,40-20-16,-21 0 16,1 0 15,20 0-16,-21 0 1,1 19-16,0-19 16,39 0-16,-19 0 15,-21 20-15,0-1 16,2-19-16,-2 0 16,21 0-1,-21 0 1,1 19-1,0-19 1,20 0 0</inkml:trace>
        </inkml:traceGroup>
      </inkml:traceGroup>
    </inkml:traceGroup>
  </inkml:traceGroup>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52901" units="1/cm"/>
          <inkml:channelProperty channel="Y" name="resolution" value="65.45454" units="1/cm"/>
          <inkml:channelProperty channel="T" name="resolution" value="1" units="1/dev"/>
        </inkml:channelProperties>
      </inkml:inkSource>
      <inkml:timestamp xml:id="ts0" timeString="2021-06-02T18:35:29.433"/>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3 0,'39'0'63,"77"0"-63,1 0 15,57 19-15,20-19 16,39 59-16,-1-21 15,-18-18-15,-20-20 16,38 0-16,-115 0 16,-1 0-16,0 0 15,-19 0-15,-77 0 16,-1 0 0,20 0 374,-20 0-374,1 0 15,-1 0-15,20 0-16,-20 0 31,1 0-31,18 0 16,-18 0-16,-1 0 15,0 0 16,1 0-15,19 0 0,-20 0 109,20 0-110,-20 0 1,1 0 15,-1 0-15,-19-20-1,19 20 1,1 0 0,-1 0-1,1 0 1,18 0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04/06/2021</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dirty="0"/>
              <a:t>Intitulé de la direction, </a:t>
            </a:r>
            <a:br>
              <a:rPr lang="fr-FR" dirty="0"/>
            </a:br>
            <a:r>
              <a:rPr lang="fr-FR" dirty="0"/>
              <a:t>de la délégation ou du service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9" name="Image 8">
            <a:extLst>
              <a:ext uri="{FF2B5EF4-FFF2-40B4-BE49-F238E27FC236}">
                <a16:creationId xmlns:a16="http://schemas.microsoft.com/office/drawing/2014/main" id="{7C30FD0E-4091-7947-B2D3-D2B7AE5FDF4D}"/>
              </a:ext>
            </a:extLst>
          </p:cNvPr>
          <p:cNvPicPr>
            <a:picLocks noChangeAspect="1"/>
          </p:cNvPicPr>
          <p:nvPr userDrawn="1"/>
        </p:nvPicPr>
        <p:blipFill>
          <a:blip r:embed="rId2"/>
          <a:stretch>
            <a:fillRect/>
          </a:stretch>
        </p:blipFill>
        <p:spPr>
          <a:xfrm>
            <a:off x="451330" y="267494"/>
            <a:ext cx="3168352" cy="3922267"/>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lvl1pPr>
              <a:defRPr/>
            </a:lvl1pPr>
          </a:lstStyle>
          <a:p>
            <a:r>
              <a:rPr lang="fr-FR" dirty="0"/>
              <a:t>Intitulé de la direction, de la délégation ou du service</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F087EBDF-C1D8-E24D-910C-98CBCBBF7CA8}"/>
              </a:ext>
            </a:extLst>
          </p:cNvPr>
          <p:cNvPicPr>
            <a:picLocks noChangeAspect="1"/>
          </p:cNvPicPr>
          <p:nvPr userDrawn="1"/>
        </p:nvPicPr>
        <p:blipFill>
          <a:blip r:embed="rId2"/>
          <a:stretch>
            <a:fillRect/>
          </a:stretch>
        </p:blipFill>
        <p:spPr>
          <a:xfrm>
            <a:off x="167996" y="90000"/>
            <a:ext cx="1739708" cy="2152888"/>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de la délégation ou du service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15566"/>
            <a:ext cx="9144000" cy="422883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de la délégation ou du service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de la délégation ou du service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de la délégation ou du service</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2332B04-A50D-4F43-8C65-139447E7B825}"/>
              </a:ext>
            </a:extLst>
          </p:cNvPr>
          <p:cNvPicPr>
            <a:picLocks noChangeAspect="1"/>
          </p:cNvPicPr>
          <p:nvPr userDrawn="1"/>
        </p:nvPicPr>
        <p:blipFill>
          <a:blip r:embed="rId7"/>
          <a:stretch>
            <a:fillRect/>
          </a:stretch>
        </p:blipFill>
        <p:spPr>
          <a:xfrm>
            <a:off x="331959" y="60567"/>
            <a:ext cx="639641" cy="791555"/>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image" Target="../media/image25.emf"/><Relationship Id="rId18" Type="http://schemas.openxmlformats.org/officeDocument/2006/relationships/customXml" Target="../ink/ink7.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customXml" Target="../ink/ink4.xml"/><Relationship Id="rId17" Type="http://schemas.openxmlformats.org/officeDocument/2006/relationships/image" Target="../media/image26.emf"/><Relationship Id="rId2" Type="http://schemas.openxmlformats.org/officeDocument/2006/relationships/image" Target="../media/image20.png"/><Relationship Id="rId16" Type="http://schemas.openxmlformats.org/officeDocument/2006/relationships/customXml" Target="../ink/ink6.xml"/><Relationship Id="rId1" Type="http://schemas.openxmlformats.org/officeDocument/2006/relationships/slideLayout" Target="../slideLayouts/slideLayout4.xml"/><Relationship Id="rId6" Type="http://schemas.openxmlformats.org/officeDocument/2006/relationships/image" Target="../media/image22.emf"/><Relationship Id="rId11" Type="http://schemas.openxmlformats.org/officeDocument/2006/relationships/image" Target="../media/image23.png"/><Relationship Id="rId5" Type="http://schemas.openxmlformats.org/officeDocument/2006/relationships/customXml" Target="../ink/ink2.xml"/><Relationship Id="rId15" Type="http://schemas.openxmlformats.org/officeDocument/2006/relationships/image" Target="../media/image24.emf"/><Relationship Id="rId10" Type="http://schemas.openxmlformats.org/officeDocument/2006/relationships/image" Target="../media/image22.png"/><Relationship Id="rId19" Type="http://schemas.openxmlformats.org/officeDocument/2006/relationships/image" Target="../media/image27.emf"/><Relationship Id="rId4" Type="http://schemas.openxmlformats.org/officeDocument/2006/relationships/image" Target="../media/image21.emf"/><Relationship Id="rId9" Type="http://schemas.openxmlformats.org/officeDocument/2006/relationships/image" Target="../media/image21.png"/><Relationship Id="rId14" Type="http://schemas.openxmlformats.org/officeDocument/2006/relationships/customXml" Target="../ink/ink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customXml" Target="../ink/ink13.xml"/><Relationship Id="rId18" Type="http://schemas.openxmlformats.org/officeDocument/2006/relationships/image" Target="../media/image35.emf"/><Relationship Id="rId3" Type="http://schemas.openxmlformats.org/officeDocument/2006/relationships/customXml" Target="../ink/ink8.xml"/><Relationship Id="rId7" Type="http://schemas.openxmlformats.org/officeDocument/2006/relationships/customXml" Target="../ink/ink10.xml"/><Relationship Id="rId12" Type="http://schemas.openxmlformats.org/officeDocument/2006/relationships/image" Target="../media/image28.emf"/><Relationship Id="rId17" Type="http://schemas.openxmlformats.org/officeDocument/2006/relationships/customXml" Target="../ink/ink15.xml"/><Relationship Id="rId2" Type="http://schemas.openxmlformats.org/officeDocument/2006/relationships/image" Target="../media/image26.png"/><Relationship Id="rId16" Type="http://schemas.openxmlformats.org/officeDocument/2006/relationships/image" Target="../media/image30.emf"/><Relationship Id="rId1" Type="http://schemas.openxmlformats.org/officeDocument/2006/relationships/slideLayout" Target="../slideLayouts/slideLayout4.xml"/><Relationship Id="rId6" Type="http://schemas.openxmlformats.org/officeDocument/2006/relationships/image" Target="../media/image32.emf"/><Relationship Id="rId11" Type="http://schemas.openxmlformats.org/officeDocument/2006/relationships/customXml" Target="../ink/ink12.xml"/><Relationship Id="rId5" Type="http://schemas.openxmlformats.org/officeDocument/2006/relationships/customXml" Target="../ink/ink9.xml"/><Relationship Id="rId15" Type="http://schemas.openxmlformats.org/officeDocument/2006/relationships/customXml" Target="../ink/ink14.xml"/><Relationship Id="rId10" Type="http://schemas.openxmlformats.org/officeDocument/2006/relationships/image" Target="../media/image34.emf"/><Relationship Id="rId4" Type="http://schemas.openxmlformats.org/officeDocument/2006/relationships/image" Target="../media/image31.emf"/><Relationship Id="rId9" Type="http://schemas.openxmlformats.org/officeDocument/2006/relationships/customXml" Target="../ink/ink11.xml"/><Relationship Id="rId14" Type="http://schemas.openxmlformats.org/officeDocument/2006/relationships/image" Target="../media/image29.emf"/></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p:txBody>
          <a:bodyPr/>
          <a:lstStyle/>
          <a:p>
            <a:pPr algn="ctr"/>
            <a:r>
              <a:rPr lang="fr-FR" sz="2400" dirty="0" smtClean="0"/>
              <a:t>La GESTION DES DOSSIERS DE PRESCRIPTION QUADRIENNALE</a:t>
            </a:r>
            <a:endParaRPr lang="fr-FR" sz="2400" dirty="0"/>
          </a:p>
        </p:txBody>
      </p:sp>
      <p:sp>
        <p:nvSpPr>
          <p:cNvPr id="7" name="Espace réservé de la date 6"/>
          <p:cNvSpPr>
            <a:spLocks noGrp="1"/>
          </p:cNvSpPr>
          <p:nvPr>
            <p:ph type="dt" sz="half" idx="10"/>
          </p:nvPr>
        </p:nvSpPr>
        <p:spPr/>
        <p:txBody>
          <a:bodyPr/>
          <a:lstStyle/>
          <a:p>
            <a:pPr algn="r"/>
            <a:r>
              <a:rPr lang="fr-FR" cap="all" dirty="0" smtClean="0"/>
              <a:t>21/05/2021 </a:t>
            </a:r>
            <a:endParaRPr lang="fr-FR" cap="all" dirty="0"/>
          </a:p>
        </p:txBody>
      </p:sp>
      <p:sp>
        <p:nvSpPr>
          <p:cNvPr id="8" name="Espace réservé du pied de page 7"/>
          <p:cNvSpPr>
            <a:spLocks noGrp="1"/>
          </p:cNvSpPr>
          <p:nvPr>
            <p:ph type="ftr" sz="quarter" idx="11"/>
          </p:nvPr>
        </p:nvSpPr>
        <p:spPr/>
        <p:txBody>
          <a:bodyPr/>
          <a:lstStyle/>
          <a:p>
            <a:r>
              <a:rPr lang="fr-FR" dirty="0" smtClean="0"/>
              <a:t>DAF DCISIF </a:t>
            </a:r>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pPr algn="r"/>
            <a:r>
              <a:rPr lang="fr-FR" cap="all" dirty="0"/>
              <a:t>21/05/2021</a:t>
            </a:r>
          </a:p>
          <a:p>
            <a:pPr algn="r"/>
            <a:endParaRPr lang="fr-FR" cap="all" dirty="0"/>
          </a:p>
        </p:txBody>
      </p:sp>
      <p:sp>
        <p:nvSpPr>
          <p:cNvPr id="4" name="Espace réservé du pied de page 3"/>
          <p:cNvSpPr>
            <a:spLocks noGrp="1"/>
          </p:cNvSpPr>
          <p:nvPr>
            <p:ph type="ftr" sz="quarter" idx="11"/>
          </p:nvPr>
        </p:nvSpPr>
        <p:spPr/>
        <p:txBody>
          <a:bodyPr/>
          <a:lstStyle/>
          <a:p>
            <a:r>
              <a:rPr lang="fr-FR" dirty="0" smtClean="0"/>
              <a:t>DAF DCISIF</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10</a:t>
            </a:fld>
            <a:endParaRPr lang="fr-FR" dirty="0"/>
          </a:p>
        </p:txBody>
      </p:sp>
      <p:sp>
        <p:nvSpPr>
          <p:cNvPr id="8" name="Espace réservé du texte 7"/>
          <p:cNvSpPr>
            <a:spLocks noGrp="1"/>
          </p:cNvSpPr>
          <p:nvPr>
            <p:ph type="body" sz="quarter" idx="15"/>
          </p:nvPr>
        </p:nvSpPr>
        <p:spPr>
          <a:xfrm>
            <a:off x="251849" y="1364225"/>
            <a:ext cx="3744087" cy="360040"/>
          </a:xfrm>
          <a:ln w="9525">
            <a:solidFill>
              <a:schemeClr val="tx1"/>
            </a:solidFill>
          </a:ln>
        </p:spPr>
        <p:txBody>
          <a:bodyPr/>
          <a:lstStyle/>
          <a:p>
            <a:pPr algn="ctr"/>
            <a:r>
              <a:rPr lang="fr-FR" sz="1200" b="1" dirty="0"/>
              <a:t>Demande de relèvement</a:t>
            </a:r>
          </a:p>
          <a:p>
            <a:endParaRPr lang="fr-FR" dirty="0"/>
          </a:p>
        </p:txBody>
      </p:sp>
      <p:sp>
        <p:nvSpPr>
          <p:cNvPr id="9" name="Espace réservé du texte 8"/>
          <p:cNvSpPr>
            <a:spLocks noGrp="1"/>
          </p:cNvSpPr>
          <p:nvPr>
            <p:ph type="body" sz="quarter" idx="16"/>
          </p:nvPr>
        </p:nvSpPr>
        <p:spPr>
          <a:xfrm>
            <a:off x="4788025" y="1347614"/>
            <a:ext cx="3995976" cy="360040"/>
          </a:xfrm>
          <a:ln w="9525">
            <a:solidFill>
              <a:schemeClr val="tx1"/>
            </a:solidFill>
          </a:ln>
        </p:spPr>
        <p:txBody>
          <a:bodyPr/>
          <a:lstStyle/>
          <a:p>
            <a:pPr algn="ctr"/>
            <a:r>
              <a:rPr lang="fr-FR" sz="1200" b="1" dirty="0" smtClean="0"/>
              <a:t>Décision </a:t>
            </a:r>
            <a:r>
              <a:rPr lang="fr-FR" sz="1200" b="1" dirty="0"/>
              <a:t>relèvement (partiel ou total) ou refus de relèvement</a:t>
            </a:r>
          </a:p>
          <a:p>
            <a:endParaRPr lang="fr-FR" dirty="0"/>
          </a:p>
        </p:txBody>
      </p:sp>
      <p:sp>
        <p:nvSpPr>
          <p:cNvPr id="10" name="ZoneTexte 9"/>
          <p:cNvSpPr txBox="1"/>
          <p:nvPr/>
        </p:nvSpPr>
        <p:spPr>
          <a:xfrm>
            <a:off x="251849" y="1851670"/>
            <a:ext cx="3888103" cy="1708160"/>
          </a:xfrm>
          <a:prstGeom prst="rect">
            <a:avLst/>
          </a:prstGeom>
          <a:noFill/>
        </p:spPr>
        <p:txBody>
          <a:bodyPr wrap="square" rtlCol="0">
            <a:spAutoFit/>
          </a:bodyPr>
          <a:lstStyle/>
          <a:p>
            <a:r>
              <a:rPr lang="fr-FR" sz="1050" dirty="0" smtClean="0"/>
              <a:t>Suite à l’opposition de la prescription quadriennale, le créancier peut demander par écrit à l’autorité administrative concernée, le relèvement de la prescription quadriennale opposée à sa créance. </a:t>
            </a:r>
          </a:p>
          <a:p>
            <a:endParaRPr lang="fr-FR" sz="1050" dirty="0" smtClean="0"/>
          </a:p>
          <a:p>
            <a:r>
              <a:rPr lang="fr-FR" sz="1050" dirty="0" smtClean="0"/>
              <a:t>Il s’agit d’une </a:t>
            </a:r>
            <a:r>
              <a:rPr lang="fr-FR" sz="1050" b="1" dirty="0" smtClean="0"/>
              <a:t>mesure </a:t>
            </a:r>
            <a:r>
              <a:rPr lang="fr-FR" sz="1050" b="1" dirty="0"/>
              <a:t>gracieuse</a:t>
            </a:r>
            <a:r>
              <a:rPr lang="fr-FR" sz="1050" dirty="0"/>
              <a:t>, </a:t>
            </a:r>
            <a:r>
              <a:rPr lang="fr-FR" sz="1050" dirty="0" smtClean="0"/>
              <a:t>qui annule </a:t>
            </a:r>
            <a:r>
              <a:rPr lang="fr-FR" sz="1050" dirty="0"/>
              <a:t>les effets de l’opposition de la prescription et permet au créancier d’obtenir le paiement total ou partiel de sa créance</a:t>
            </a:r>
            <a:r>
              <a:rPr lang="fr-FR" sz="1050" dirty="0" smtClean="0"/>
              <a:t>.</a:t>
            </a:r>
          </a:p>
          <a:p>
            <a:endParaRPr lang="fr-FR" sz="1050" dirty="0"/>
          </a:p>
          <a:p>
            <a:r>
              <a:rPr lang="fr-FR" sz="1050" dirty="0"/>
              <a:t>Chaque dossier fait l’objet d’une étude au cas par cas. </a:t>
            </a:r>
            <a:endParaRPr lang="fr-FR" sz="1050" dirty="0" smtClean="0"/>
          </a:p>
        </p:txBody>
      </p:sp>
      <p:sp>
        <p:nvSpPr>
          <p:cNvPr id="12" name="ZoneTexte 11"/>
          <p:cNvSpPr txBox="1"/>
          <p:nvPr/>
        </p:nvSpPr>
        <p:spPr>
          <a:xfrm>
            <a:off x="4716016" y="1761330"/>
            <a:ext cx="4248472" cy="1223412"/>
          </a:xfrm>
          <a:prstGeom prst="rect">
            <a:avLst/>
          </a:prstGeom>
          <a:noFill/>
        </p:spPr>
        <p:txBody>
          <a:bodyPr wrap="square" rtlCol="0">
            <a:spAutoFit/>
          </a:bodyPr>
          <a:lstStyle/>
          <a:p>
            <a:r>
              <a:rPr lang="fr-FR" sz="1050" dirty="0"/>
              <a:t>L’administration est libre de relever ou non la prescription </a:t>
            </a:r>
            <a:r>
              <a:rPr lang="fr-FR" sz="1050" dirty="0" smtClean="0"/>
              <a:t>quadriennale. </a:t>
            </a:r>
          </a:p>
          <a:p>
            <a:endParaRPr lang="fr-FR" sz="1050" dirty="0" smtClean="0"/>
          </a:p>
          <a:p>
            <a:r>
              <a:rPr lang="fr-FR" sz="1050" dirty="0" smtClean="0"/>
              <a:t>Cette décision doit </a:t>
            </a:r>
            <a:r>
              <a:rPr lang="fr-FR" sz="1050" dirty="0"/>
              <a:t>être </a:t>
            </a:r>
            <a:r>
              <a:rPr lang="fr-FR" sz="1050" b="1" dirty="0"/>
              <a:t>notifiée à l’intéressé par courrier RAR</a:t>
            </a:r>
            <a:r>
              <a:rPr lang="fr-FR" sz="1050" b="1" dirty="0" smtClean="0"/>
              <a:t>.</a:t>
            </a:r>
          </a:p>
          <a:p>
            <a:endParaRPr lang="fr-FR" sz="1050" dirty="0"/>
          </a:p>
          <a:p>
            <a:r>
              <a:rPr lang="fr-FR" sz="1050" dirty="0"/>
              <a:t>Un modèle de décision de relèvement de la prescription </a:t>
            </a:r>
            <a:r>
              <a:rPr lang="fr-FR" sz="1050" dirty="0" smtClean="0"/>
              <a:t>et un modèle de refus sont proposés dans la note technique. </a:t>
            </a:r>
            <a:endParaRPr lang="fr-FR" sz="1050" dirty="0"/>
          </a:p>
        </p:txBody>
      </p:sp>
      <p:cxnSp>
        <p:nvCxnSpPr>
          <p:cNvPr id="15" name="Connecteur droit 14"/>
          <p:cNvCxnSpPr/>
          <p:nvPr/>
        </p:nvCxnSpPr>
        <p:spPr>
          <a:xfrm>
            <a:off x="4355976" y="1347614"/>
            <a:ext cx="0" cy="3435886"/>
          </a:xfrm>
          <a:prstGeom prst="line">
            <a:avLst/>
          </a:prstGeom>
          <a:ln w="19050"/>
        </p:spPr>
        <p:style>
          <a:lnRef idx="1">
            <a:schemeClr val="dk1"/>
          </a:lnRef>
          <a:fillRef idx="0">
            <a:schemeClr val="dk1"/>
          </a:fillRef>
          <a:effectRef idx="0">
            <a:schemeClr val="dk1"/>
          </a:effectRef>
          <a:fontRef idx="minor">
            <a:schemeClr val="tx1"/>
          </a:fontRef>
        </p:style>
      </p:cxnSp>
      <p:pic>
        <p:nvPicPr>
          <p:cNvPr id="16" name="Image 15"/>
          <p:cNvPicPr>
            <a:picLocks noChangeAspect="1"/>
          </p:cNvPicPr>
          <p:nvPr/>
        </p:nvPicPr>
        <p:blipFill>
          <a:blip r:embed="rId2"/>
          <a:stretch>
            <a:fillRect/>
          </a:stretch>
        </p:blipFill>
        <p:spPr>
          <a:xfrm>
            <a:off x="1979712" y="852898"/>
            <a:ext cx="432048" cy="432048"/>
          </a:xfrm>
          <a:prstGeom prst="rect">
            <a:avLst/>
          </a:prstGeom>
        </p:spPr>
      </p:pic>
      <p:pic>
        <p:nvPicPr>
          <p:cNvPr id="20" name="Image 19"/>
          <p:cNvPicPr>
            <a:picLocks noChangeAspect="1"/>
          </p:cNvPicPr>
          <p:nvPr/>
        </p:nvPicPr>
        <p:blipFill>
          <a:blip r:embed="rId3"/>
          <a:stretch>
            <a:fillRect/>
          </a:stretch>
        </p:blipFill>
        <p:spPr>
          <a:xfrm>
            <a:off x="6638747" y="852898"/>
            <a:ext cx="453532" cy="432048"/>
          </a:xfrm>
          <a:prstGeom prst="rect">
            <a:avLst/>
          </a:prstGeom>
        </p:spPr>
      </p:pic>
    </p:spTree>
    <p:extLst>
      <p:ext uri="{BB962C8B-B14F-4D97-AF65-F5344CB8AC3E}">
        <p14:creationId xmlns:p14="http://schemas.microsoft.com/office/powerpoint/2010/main" val="471533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3111910"/>
          </a:xfrm>
        </p:spPr>
        <p:txBody>
          <a:bodyPr/>
          <a:lstStyle/>
          <a:p>
            <a:r>
              <a:rPr lang="fr-FR" dirty="0" smtClean="0"/>
              <a:t/>
            </a:r>
            <a:br>
              <a:rPr lang="fr-FR" dirty="0" smtClean="0"/>
            </a:br>
            <a:r>
              <a:rPr lang="fr-FR" sz="1400" dirty="0" smtClean="0"/>
              <a:t>I</a:t>
            </a:r>
            <a:r>
              <a:rPr lang="fr-FR" sz="1400" dirty="0"/>
              <a:t>. La décision d’opposition de la prescription quadriennale </a:t>
            </a:r>
            <a:r>
              <a:rPr lang="fr-FR" dirty="0" smtClean="0"/>
              <a:t/>
            </a:r>
            <a:br>
              <a:rPr lang="fr-FR" dirty="0" smtClean="0"/>
            </a:br>
            <a:r>
              <a:rPr lang="fr-FR" sz="1200" dirty="0"/>
              <a:t/>
            </a:r>
            <a:br>
              <a:rPr lang="fr-FR" sz="1200" dirty="0"/>
            </a:br>
            <a:r>
              <a:rPr lang="fr-FR" sz="1200" b="0" dirty="0"/>
              <a:t>A</a:t>
            </a:r>
            <a:r>
              <a:rPr lang="fr-FR" sz="1200" b="0" dirty="0" smtClean="0"/>
              <a:t>) Les conditions d’application</a:t>
            </a:r>
            <a:br>
              <a:rPr lang="fr-FR" sz="1200" b="0" dirty="0" smtClean="0"/>
            </a:br>
            <a:r>
              <a:rPr lang="fr-FR" sz="1200" b="0" dirty="0"/>
              <a:t/>
            </a:r>
            <a:br>
              <a:rPr lang="fr-FR" sz="1200" b="0" dirty="0"/>
            </a:br>
            <a:r>
              <a:rPr lang="fr-FR" sz="1200" b="0" dirty="0"/>
              <a:t>B</a:t>
            </a:r>
            <a:r>
              <a:rPr lang="fr-FR" sz="1200" b="0" dirty="0" smtClean="0"/>
              <a:t>) Les </a:t>
            </a:r>
            <a:r>
              <a:rPr lang="fr-FR" sz="1200" b="0" dirty="0"/>
              <a:t>effets et  les recours envisageables après une décision d’opposition</a:t>
            </a:r>
            <a:r>
              <a:rPr lang="fr-FR" sz="1200" dirty="0"/>
              <a:t/>
            </a:r>
            <a:br>
              <a:rPr lang="fr-FR" sz="1200" dirty="0"/>
            </a:br>
            <a:r>
              <a:rPr lang="fr-FR" dirty="0" smtClean="0"/>
              <a:t/>
            </a:r>
            <a:br>
              <a:rPr lang="fr-FR" dirty="0" smtClean="0"/>
            </a:br>
            <a:r>
              <a:rPr lang="fr-FR" dirty="0"/>
              <a:t/>
            </a:r>
            <a:br>
              <a:rPr lang="fr-FR" dirty="0"/>
            </a:br>
            <a:endParaRPr lang="fr-FR" dirty="0"/>
          </a:p>
        </p:txBody>
      </p:sp>
      <p:sp>
        <p:nvSpPr>
          <p:cNvPr id="3" name="Espace réservé de la date 2"/>
          <p:cNvSpPr>
            <a:spLocks noGrp="1"/>
          </p:cNvSpPr>
          <p:nvPr>
            <p:ph type="dt" sz="half" idx="10"/>
          </p:nvPr>
        </p:nvSpPr>
        <p:spPr/>
        <p:txBody>
          <a:bodyPr/>
          <a:lstStyle/>
          <a:p>
            <a:pPr algn="r"/>
            <a:r>
              <a:rPr lang="fr-FR" cap="all" dirty="0" smtClean="0"/>
              <a:t>21/05/2021</a:t>
            </a:r>
            <a:endParaRPr lang="fr-FR" cap="all" dirty="0"/>
          </a:p>
        </p:txBody>
      </p:sp>
      <p:sp>
        <p:nvSpPr>
          <p:cNvPr id="4" name="Espace réservé du pied de page 3"/>
          <p:cNvSpPr>
            <a:spLocks noGrp="1"/>
          </p:cNvSpPr>
          <p:nvPr>
            <p:ph type="ftr" sz="quarter" idx="11"/>
          </p:nvPr>
        </p:nvSpPr>
        <p:spPr/>
        <p:txBody>
          <a:bodyPr/>
          <a:lstStyle/>
          <a:p>
            <a:r>
              <a:rPr lang="fr-FR" dirty="0" smtClean="0"/>
              <a:t>DAF DCISIF</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11</a:t>
            </a:fld>
            <a:endParaRPr lang="fr-FR" dirty="0"/>
          </a:p>
        </p:txBody>
      </p:sp>
    </p:spTree>
    <p:extLst>
      <p:ext uri="{BB962C8B-B14F-4D97-AF65-F5344CB8AC3E}">
        <p14:creationId xmlns:p14="http://schemas.microsoft.com/office/powerpoint/2010/main" val="3786944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59236" y="843558"/>
            <a:ext cx="8424000" cy="4046400"/>
          </a:xfrm>
        </p:spPr>
        <p:txBody>
          <a:bodyPr/>
          <a:lstStyle/>
          <a:p>
            <a:pPr marL="0" indent="0">
              <a:buNone/>
            </a:pPr>
            <a:r>
              <a:rPr lang="fr-FR" sz="2400" dirty="0" smtClean="0"/>
              <a:t/>
            </a:r>
            <a:br>
              <a:rPr lang="fr-FR" sz="2400" dirty="0" smtClean="0"/>
            </a:br>
            <a:r>
              <a:rPr lang="fr-FR" sz="1200" dirty="0"/>
              <a:t>A</a:t>
            </a:r>
            <a:r>
              <a:rPr lang="fr-FR" sz="1200" dirty="0" smtClean="0"/>
              <a:t>) Les conditions d’application</a:t>
            </a:r>
            <a:r>
              <a:rPr lang="fr-FR" sz="1000" dirty="0"/>
              <a:t/>
            </a:r>
            <a:br>
              <a:rPr lang="fr-FR" sz="1000" dirty="0"/>
            </a:br>
            <a:r>
              <a:rPr lang="fr-FR" sz="1050" dirty="0"/>
              <a:t/>
            </a:r>
            <a:br>
              <a:rPr lang="fr-FR" sz="1050" dirty="0"/>
            </a:br>
            <a:r>
              <a:rPr lang="fr-FR" sz="1050" b="0" dirty="0" smtClean="0"/>
              <a:t>Si la créance est prescrite</a:t>
            </a:r>
            <a:r>
              <a:rPr lang="fr-FR" sz="1050" b="0" dirty="0"/>
              <a:t>, </a:t>
            </a:r>
            <a:r>
              <a:rPr lang="fr-FR" sz="1050" b="0" dirty="0" smtClean="0"/>
              <a:t>l’ordonnateur compétent est tenu d’opposer formellement la prescription si le délai est dépass</a:t>
            </a:r>
            <a:r>
              <a:rPr lang="fr-FR" sz="1050" b="0" dirty="0"/>
              <a:t>é</a:t>
            </a:r>
            <a:r>
              <a:rPr lang="fr-FR" sz="1050" b="0" dirty="0" smtClean="0"/>
              <a:t> avant de pouvoir étudier une éventuelle demande de relèvement formulée par la suite par le créancier. </a:t>
            </a:r>
            <a:r>
              <a:rPr lang="fr-FR" sz="1050" b="0" u="sng" dirty="0" smtClean="0"/>
              <a:t/>
            </a:r>
            <a:br>
              <a:rPr lang="fr-FR" sz="1050" b="0" u="sng" dirty="0" smtClean="0"/>
            </a:br>
            <a:r>
              <a:rPr lang="fr-FR" sz="1050" b="0" u="sng" dirty="0" smtClean="0"/>
              <a:t/>
            </a:r>
            <a:br>
              <a:rPr lang="fr-FR" sz="1050" b="0" u="sng" dirty="0" smtClean="0"/>
            </a:br>
            <a:r>
              <a:rPr lang="fr-FR" sz="1050" b="0" dirty="0" smtClean="0"/>
              <a:t>Une décision d’opposition intervient après que le </a:t>
            </a:r>
            <a:r>
              <a:rPr lang="fr-FR" sz="1050" b="0" u="sng" dirty="0" smtClean="0"/>
              <a:t>créancier ait rédigé au préalable une première demande </a:t>
            </a:r>
            <a:r>
              <a:rPr lang="fr-FR" sz="1050" b="0" dirty="0" smtClean="0"/>
              <a:t>de </a:t>
            </a:r>
            <a:r>
              <a:rPr lang="fr-FR" sz="1050" b="0" dirty="0"/>
              <a:t>paiement </a:t>
            </a:r>
            <a:r>
              <a:rPr lang="fr-FR" sz="1050" b="0" dirty="0" smtClean="0"/>
              <a:t>à </a:t>
            </a:r>
            <a:r>
              <a:rPr lang="fr-FR" sz="1050" b="0" dirty="0"/>
              <a:t>l’attention de l’autorité administrative </a:t>
            </a:r>
            <a:r>
              <a:rPr lang="fr-FR" sz="1050" b="0" dirty="0" smtClean="0"/>
              <a:t>concernée pour réclamer le paiement. </a:t>
            </a:r>
            <a:br>
              <a:rPr lang="fr-FR" sz="1050" b="0" dirty="0" smtClean="0"/>
            </a:br>
            <a:r>
              <a:rPr lang="fr-FR" sz="1050" b="0" dirty="0"/>
              <a:t/>
            </a:r>
            <a:br>
              <a:rPr lang="fr-FR" sz="1050" b="0" dirty="0"/>
            </a:br>
            <a:r>
              <a:rPr lang="fr-FR" sz="1050" b="0" dirty="0" smtClean="0"/>
              <a:t>La </a:t>
            </a:r>
            <a:r>
              <a:rPr lang="fr-FR" sz="1050" b="0" dirty="0"/>
              <a:t>décision d’opposition de la prescription quadriennale doit être </a:t>
            </a:r>
            <a:r>
              <a:rPr lang="fr-FR" sz="1050" dirty="0"/>
              <a:t>explicite,</a:t>
            </a:r>
            <a:r>
              <a:rPr lang="fr-FR" sz="1050" b="0" dirty="0"/>
              <a:t> </a:t>
            </a:r>
            <a:r>
              <a:rPr lang="fr-FR" sz="1050" dirty="0"/>
              <a:t>formelle</a:t>
            </a:r>
            <a:r>
              <a:rPr lang="fr-FR" sz="1050" b="0" dirty="0"/>
              <a:t> et </a:t>
            </a:r>
            <a:r>
              <a:rPr lang="fr-FR" sz="1050" dirty="0"/>
              <a:t>notifiée </a:t>
            </a:r>
            <a:r>
              <a:rPr lang="fr-FR" sz="1050" b="0" dirty="0"/>
              <a:t>au </a:t>
            </a:r>
            <a:r>
              <a:rPr lang="fr-FR" sz="1050" b="0" dirty="0" smtClean="0"/>
              <a:t>créancier. </a:t>
            </a:r>
            <a:br>
              <a:rPr lang="fr-FR" sz="1050" b="0" dirty="0" smtClean="0"/>
            </a:br>
            <a:r>
              <a:rPr lang="fr-FR" sz="1050" b="0" dirty="0"/>
              <a:t/>
            </a:r>
            <a:br>
              <a:rPr lang="fr-FR" sz="1050" b="0" dirty="0"/>
            </a:br>
            <a:r>
              <a:rPr lang="fr-FR" sz="1050" b="0" dirty="0"/>
              <a:t>Elle est prise après un examen complet du dossier du créancier et </a:t>
            </a:r>
            <a:r>
              <a:rPr lang="fr-FR" sz="1050" dirty="0"/>
              <a:t>doit être motivée </a:t>
            </a:r>
            <a:r>
              <a:rPr lang="fr-FR" sz="1050" b="0" dirty="0"/>
              <a:t>. </a:t>
            </a:r>
            <a:r>
              <a:rPr lang="fr-FR" sz="1050" b="0" dirty="0" smtClean="0"/>
              <a:t/>
            </a:r>
            <a:br>
              <a:rPr lang="fr-FR" sz="1050" b="0" dirty="0" smtClean="0"/>
            </a:br>
            <a:r>
              <a:rPr lang="fr-FR" sz="1000" b="0" dirty="0" smtClean="0"/>
              <a:t/>
            </a:r>
            <a:br>
              <a:rPr lang="fr-FR" sz="1000" b="0" dirty="0" smtClean="0"/>
            </a:br>
            <a:r>
              <a:rPr lang="fr-FR" sz="1000" b="0" dirty="0"/>
              <a:t/>
            </a:r>
            <a:br>
              <a:rPr lang="fr-FR" sz="1000" b="0" dirty="0"/>
            </a:br>
            <a:r>
              <a:rPr lang="fr-FR" sz="1200" dirty="0"/>
              <a:t>B) Les effets et les recours envisageables après une décision d’opposition de prescription quadriennale </a:t>
            </a:r>
            <a:r>
              <a:rPr lang="fr-FR" sz="1000" b="0" dirty="0"/>
              <a:t/>
            </a:r>
            <a:br>
              <a:rPr lang="fr-FR" sz="1000" b="0" dirty="0"/>
            </a:br>
            <a:r>
              <a:rPr lang="fr-FR" sz="1000" b="0" dirty="0"/>
              <a:t/>
            </a:r>
            <a:br>
              <a:rPr lang="fr-FR" sz="1000" b="0" dirty="0"/>
            </a:br>
            <a:r>
              <a:rPr lang="fr-FR" sz="1050" b="0" dirty="0"/>
              <a:t>Si le créancier souhaite contester la décision d’opposition de prescription quadriennale, il doit formuler un recours qui peut être :</a:t>
            </a:r>
            <a:br>
              <a:rPr lang="fr-FR" sz="1050" b="0" dirty="0"/>
            </a:br>
            <a:r>
              <a:rPr lang="fr-FR" sz="1050" b="0" dirty="0"/>
              <a:t/>
            </a:r>
            <a:br>
              <a:rPr lang="fr-FR" sz="1050" b="0" dirty="0"/>
            </a:br>
            <a:r>
              <a:rPr lang="fr-FR" sz="1050" b="0" dirty="0"/>
              <a:t>Un </a:t>
            </a:r>
            <a:r>
              <a:rPr lang="fr-FR" sz="1050" b="0" dirty="0">
                <a:solidFill>
                  <a:srgbClr val="FF0000"/>
                </a:solidFill>
              </a:rPr>
              <a:t>recours administratif hiérarchique et/ou gracieux </a:t>
            </a:r>
            <a:r>
              <a:rPr lang="fr-FR" sz="1050" b="0" dirty="0"/>
              <a:t>: recours adressé à l’autorité administrative à laquelle est subordonnée celle qui a pris la décision contestée. </a:t>
            </a:r>
            <a:br>
              <a:rPr lang="fr-FR" sz="1050" b="0" dirty="0"/>
            </a:br>
            <a:r>
              <a:rPr lang="fr-FR" sz="1050" b="0" dirty="0"/>
              <a:t/>
            </a:r>
            <a:br>
              <a:rPr lang="fr-FR" sz="1050" b="0" dirty="0"/>
            </a:br>
            <a:r>
              <a:rPr lang="fr-FR" sz="1050" b="0" dirty="0"/>
              <a:t>ET/OU</a:t>
            </a:r>
            <a:br>
              <a:rPr lang="fr-FR" sz="1050" b="0" dirty="0"/>
            </a:br>
            <a:r>
              <a:rPr lang="fr-FR" sz="1050" b="0" dirty="0"/>
              <a:t/>
            </a:r>
            <a:br>
              <a:rPr lang="fr-FR" sz="1050" b="0" dirty="0"/>
            </a:br>
            <a:r>
              <a:rPr lang="fr-FR" sz="1050" b="0" dirty="0"/>
              <a:t>Un </a:t>
            </a:r>
            <a:r>
              <a:rPr lang="fr-FR" sz="1050" b="0" dirty="0">
                <a:solidFill>
                  <a:srgbClr val="FF0000"/>
                </a:solidFill>
              </a:rPr>
              <a:t>recours contentieux </a:t>
            </a:r>
            <a:r>
              <a:rPr lang="fr-FR" sz="1050" b="0" dirty="0"/>
              <a:t>devant le tribunal administratif qui vise à demander l’annulation de la décision administrative d’opposition de la prescription quadriennale. </a:t>
            </a:r>
            <a:r>
              <a:rPr lang="fr-FR" sz="1400" b="0" dirty="0"/>
              <a:t/>
            </a:r>
            <a:br>
              <a:rPr lang="fr-FR" sz="1400" b="0" dirty="0"/>
            </a:br>
            <a:endParaRPr lang="fr-FR" sz="1400" b="0" dirty="0"/>
          </a:p>
        </p:txBody>
      </p:sp>
      <p:sp>
        <p:nvSpPr>
          <p:cNvPr id="4" name="Espace réservé de la date 3"/>
          <p:cNvSpPr>
            <a:spLocks noGrp="1"/>
          </p:cNvSpPr>
          <p:nvPr>
            <p:ph type="dt" sz="half" idx="10"/>
          </p:nvPr>
        </p:nvSpPr>
        <p:spPr/>
        <p:txBody>
          <a:bodyPr/>
          <a:lstStyle/>
          <a:p>
            <a:pPr algn="r"/>
            <a:r>
              <a:rPr lang="fr-FR" cap="all" dirty="0" smtClean="0"/>
              <a:t>21/05/2021</a:t>
            </a:r>
            <a:endParaRPr lang="fr-FR" cap="all" dirty="0"/>
          </a:p>
        </p:txBody>
      </p:sp>
      <p:sp>
        <p:nvSpPr>
          <p:cNvPr id="5" name="Espace réservé du pied de page 4"/>
          <p:cNvSpPr>
            <a:spLocks noGrp="1"/>
          </p:cNvSpPr>
          <p:nvPr>
            <p:ph type="ftr" sz="quarter" idx="11"/>
          </p:nvPr>
        </p:nvSpPr>
        <p:spPr/>
        <p:txBody>
          <a:bodyPr/>
          <a:lstStyle/>
          <a:p>
            <a:r>
              <a:rPr lang="fr-FR" dirty="0" smtClean="0"/>
              <a:t>DAF DCISIF</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12</a:t>
            </a:fld>
            <a:endParaRPr lang="fr-FR" dirty="0"/>
          </a:p>
        </p:txBody>
      </p:sp>
    </p:spTree>
    <p:extLst>
      <p:ext uri="{BB962C8B-B14F-4D97-AF65-F5344CB8AC3E}">
        <p14:creationId xmlns:p14="http://schemas.microsoft.com/office/powerpoint/2010/main" val="973910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marL="0" indent="0">
              <a:buNone/>
            </a:pPr>
            <a:r>
              <a:rPr lang="fr-FR" sz="1800" dirty="0" smtClean="0"/>
              <a:t>II. La demande de relèvement de prescription quadriennale</a:t>
            </a:r>
            <a:r>
              <a:rPr lang="fr-FR" sz="2400" dirty="0" smtClean="0"/>
              <a:t/>
            </a:r>
            <a:br>
              <a:rPr lang="fr-FR" sz="2400" dirty="0" smtClean="0"/>
            </a:br>
            <a:r>
              <a:rPr lang="fr-FR" sz="1200" b="0" dirty="0"/>
              <a:t/>
            </a:r>
            <a:br>
              <a:rPr lang="fr-FR" sz="1200" b="0" dirty="0"/>
            </a:br>
            <a:r>
              <a:rPr lang="fr-FR" sz="1200" b="0" dirty="0"/>
              <a:t>A</a:t>
            </a:r>
            <a:r>
              <a:rPr lang="fr-FR" sz="1200" b="0" dirty="0" smtClean="0"/>
              <a:t>) Les seuils de relèvement </a:t>
            </a:r>
            <a:br>
              <a:rPr lang="fr-FR" sz="1200" b="0" dirty="0" smtClean="0"/>
            </a:br>
            <a:r>
              <a:rPr lang="fr-FR" sz="1200" b="0" dirty="0"/>
              <a:t/>
            </a:r>
            <a:br>
              <a:rPr lang="fr-FR" sz="1200" b="0" dirty="0"/>
            </a:br>
            <a:r>
              <a:rPr lang="fr-FR" sz="1200" b="0" dirty="0"/>
              <a:t>B</a:t>
            </a:r>
            <a:r>
              <a:rPr lang="fr-FR" sz="1200" b="0" dirty="0" smtClean="0"/>
              <a:t>) L’instruction de la demande de relèvement de prescription quadriennale</a:t>
            </a:r>
            <a:r>
              <a:rPr lang="fr-FR" sz="2400" b="0" dirty="0" smtClean="0"/>
              <a:t/>
            </a:r>
            <a:br>
              <a:rPr lang="fr-FR" sz="2400" b="0" dirty="0" smtClean="0"/>
            </a:br>
            <a:r>
              <a:rPr lang="fr-FR" sz="2400" dirty="0"/>
              <a:t/>
            </a:r>
            <a:br>
              <a:rPr lang="fr-FR" sz="2400" dirty="0"/>
            </a:br>
            <a:endParaRPr lang="fr-FR" sz="2400" dirty="0"/>
          </a:p>
        </p:txBody>
      </p:sp>
      <p:sp>
        <p:nvSpPr>
          <p:cNvPr id="4" name="Espace réservé de la date 3"/>
          <p:cNvSpPr>
            <a:spLocks noGrp="1"/>
          </p:cNvSpPr>
          <p:nvPr>
            <p:ph type="dt" sz="half" idx="10"/>
          </p:nvPr>
        </p:nvSpPr>
        <p:spPr/>
        <p:txBody>
          <a:bodyPr/>
          <a:lstStyle/>
          <a:p>
            <a:pPr algn="r"/>
            <a:r>
              <a:rPr lang="fr-FR" cap="all" dirty="0" smtClean="0"/>
              <a:t>21/05/2021</a:t>
            </a:r>
            <a:endParaRPr lang="fr-FR" cap="all" dirty="0"/>
          </a:p>
        </p:txBody>
      </p:sp>
      <p:sp>
        <p:nvSpPr>
          <p:cNvPr id="5" name="Espace réservé du pied de page 4"/>
          <p:cNvSpPr>
            <a:spLocks noGrp="1"/>
          </p:cNvSpPr>
          <p:nvPr>
            <p:ph type="ftr" sz="quarter" idx="11"/>
          </p:nvPr>
        </p:nvSpPr>
        <p:spPr/>
        <p:txBody>
          <a:bodyPr/>
          <a:lstStyle/>
          <a:p>
            <a:r>
              <a:rPr lang="fr-FR" dirty="0" smtClean="0"/>
              <a:t>DAF DCISIF</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13</a:t>
            </a:fld>
            <a:endParaRPr lang="fr-FR" dirty="0"/>
          </a:p>
        </p:txBody>
      </p:sp>
    </p:spTree>
    <p:extLst>
      <p:ext uri="{BB962C8B-B14F-4D97-AF65-F5344CB8AC3E}">
        <p14:creationId xmlns:p14="http://schemas.microsoft.com/office/powerpoint/2010/main" val="1487340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60000" y="761774"/>
            <a:ext cx="8424000" cy="4046400"/>
          </a:xfrm>
        </p:spPr>
        <p:txBody>
          <a:bodyPr/>
          <a:lstStyle/>
          <a:p>
            <a:pPr marL="0" indent="0">
              <a:buNone/>
            </a:pPr>
            <a:r>
              <a:rPr lang="fr-FR" sz="1050" dirty="0"/>
              <a:t/>
            </a:r>
            <a:br>
              <a:rPr lang="fr-FR" sz="1050" dirty="0"/>
            </a:br>
            <a:r>
              <a:rPr lang="fr-FR" sz="1050" dirty="0" smtClean="0"/>
              <a:t/>
            </a:r>
            <a:br>
              <a:rPr lang="fr-FR" sz="1050" dirty="0" smtClean="0"/>
            </a:br>
            <a:r>
              <a:rPr lang="fr-FR" sz="1050" dirty="0"/>
              <a:t/>
            </a:r>
            <a:br>
              <a:rPr lang="fr-FR" sz="1050" dirty="0"/>
            </a:br>
            <a:r>
              <a:rPr lang="fr-FR" sz="1050" dirty="0" smtClean="0"/>
              <a:t/>
            </a:r>
            <a:br>
              <a:rPr lang="fr-FR" sz="1050" dirty="0" smtClean="0"/>
            </a:br>
            <a:r>
              <a:rPr lang="fr-FR" sz="1050" dirty="0"/>
              <a:t/>
            </a:r>
            <a:br>
              <a:rPr lang="fr-FR" sz="1050" dirty="0"/>
            </a:br>
            <a:r>
              <a:rPr lang="fr-FR" sz="1050" dirty="0" smtClean="0"/>
              <a:t/>
            </a:r>
            <a:br>
              <a:rPr lang="fr-FR" sz="1050" dirty="0" smtClean="0"/>
            </a:br>
            <a:r>
              <a:rPr lang="fr-FR" sz="1200" dirty="0" smtClean="0"/>
              <a:t>A </a:t>
            </a:r>
            <a:r>
              <a:rPr lang="fr-FR" sz="1200" dirty="0"/>
              <a:t>) L’instruction de la demande de relèvement de prescription quadriennale </a:t>
            </a:r>
            <a:r>
              <a:rPr lang="fr-FR" sz="1050" dirty="0"/>
              <a:t/>
            </a:r>
            <a:br>
              <a:rPr lang="fr-FR" sz="1050" dirty="0"/>
            </a:br>
            <a:r>
              <a:rPr lang="fr-FR" sz="1050" b="0" dirty="0"/>
              <a:t/>
            </a:r>
            <a:br>
              <a:rPr lang="fr-FR" sz="1050" b="0" dirty="0"/>
            </a:br>
            <a:r>
              <a:rPr lang="fr-FR" sz="1050" b="0" dirty="0"/>
              <a:t>Le relèvement de la prescription quadriennale est une </a:t>
            </a:r>
            <a:r>
              <a:rPr lang="fr-FR" sz="1050" dirty="0"/>
              <a:t>mesure gracieuse </a:t>
            </a:r>
            <a:r>
              <a:rPr lang="fr-FR" sz="1050" b="0" dirty="0"/>
              <a:t>qui annule les effets de l’opposition de la prescription et permet au créancier d’obtenir le paiement total ou partiel de sa </a:t>
            </a:r>
            <a:r>
              <a:rPr lang="fr-FR" sz="1050" b="0" dirty="0" smtClean="0"/>
              <a:t>créance. </a:t>
            </a:r>
            <a:r>
              <a:rPr lang="fr-FR" sz="1050" b="0" dirty="0"/>
              <a:t/>
            </a:r>
            <a:br>
              <a:rPr lang="fr-FR" sz="1050" b="0" dirty="0"/>
            </a:br>
            <a:r>
              <a:rPr lang="fr-FR" sz="1050" b="0" dirty="0"/>
              <a:t/>
            </a:r>
            <a:br>
              <a:rPr lang="fr-FR" sz="1050" b="0" dirty="0"/>
            </a:br>
            <a:r>
              <a:rPr lang="fr-FR" sz="1050" b="0" dirty="0"/>
              <a:t>L’administration est libre de relever ou non la prescription quadriennale en tout ou en partie, à raison de circonstances particulières et notamment de la situation du créancier. </a:t>
            </a:r>
            <a:br>
              <a:rPr lang="fr-FR" sz="1050" b="0" dirty="0"/>
            </a:br>
            <a:r>
              <a:rPr lang="fr-FR" sz="1050" b="0" dirty="0"/>
              <a:t/>
            </a:r>
            <a:br>
              <a:rPr lang="fr-FR" sz="1050" b="0" dirty="0"/>
            </a:br>
            <a:r>
              <a:rPr lang="fr-FR" sz="1050" b="0" dirty="0"/>
              <a:t>Chaque dossier fait l’objet d’une étude au </a:t>
            </a:r>
            <a:r>
              <a:rPr lang="fr-FR" sz="1050" dirty="0"/>
              <a:t>cas par cas</a:t>
            </a:r>
            <a:r>
              <a:rPr lang="fr-FR" sz="1050" b="0" dirty="0"/>
              <a:t>. </a:t>
            </a:r>
            <a:r>
              <a:rPr lang="fr-FR" sz="1050" b="0" dirty="0" smtClean="0"/>
              <a:t/>
            </a:r>
            <a:br>
              <a:rPr lang="fr-FR" sz="1050" b="0" dirty="0" smtClean="0"/>
            </a:br>
            <a:r>
              <a:rPr lang="fr-FR" sz="1050" b="0" dirty="0"/>
              <a:t/>
            </a:r>
            <a:br>
              <a:rPr lang="fr-FR" sz="1050" b="0" dirty="0"/>
            </a:br>
            <a:r>
              <a:rPr lang="fr-FR" sz="1050" b="0" dirty="0"/>
              <a:t>Il convient de souligner que </a:t>
            </a:r>
            <a:r>
              <a:rPr lang="fr-FR" sz="1050" dirty="0"/>
              <a:t>l’opposition de la prescription quadriennale demeure la règle, le relèvement une exception.</a:t>
            </a:r>
            <a:r>
              <a:rPr lang="fr-FR" sz="1050" b="0" dirty="0" smtClean="0"/>
              <a:t/>
            </a:r>
            <a:br>
              <a:rPr lang="fr-FR" sz="1050" b="0" dirty="0" smtClean="0"/>
            </a:br>
            <a:r>
              <a:rPr lang="fr-FR" sz="1050" dirty="0" smtClean="0"/>
              <a:t/>
            </a:r>
            <a:br>
              <a:rPr lang="fr-FR" sz="1050" dirty="0" smtClean="0"/>
            </a:br>
            <a:r>
              <a:rPr lang="fr-FR" sz="1050" dirty="0"/>
              <a:t/>
            </a:r>
            <a:br>
              <a:rPr lang="fr-FR" sz="1050" dirty="0"/>
            </a:br>
            <a:r>
              <a:rPr lang="fr-FR" sz="1200" dirty="0"/>
              <a:t>B</a:t>
            </a:r>
            <a:r>
              <a:rPr lang="fr-FR" sz="1200" dirty="0" smtClean="0"/>
              <a:t>) Seuils de relèvement </a:t>
            </a:r>
            <a:r>
              <a:rPr lang="fr-FR" sz="1000" dirty="0" smtClean="0"/>
              <a:t/>
            </a:r>
            <a:br>
              <a:rPr lang="fr-FR" sz="1000" dirty="0" smtClean="0"/>
            </a:br>
            <a:r>
              <a:rPr lang="fr-FR" sz="1000" b="0" dirty="0"/>
              <a:t/>
            </a:r>
            <a:br>
              <a:rPr lang="fr-FR" sz="1000" b="0" dirty="0"/>
            </a:br>
            <a:r>
              <a:rPr lang="fr-FR" sz="1050" b="0" dirty="0" smtClean="0"/>
              <a:t>Les </a:t>
            </a:r>
            <a:r>
              <a:rPr lang="fr-FR" sz="1050" dirty="0"/>
              <a:t>seuils de relèvement </a:t>
            </a:r>
            <a:r>
              <a:rPr lang="fr-FR" sz="1050" b="0" dirty="0"/>
              <a:t>pour déterminer l’autorité compétente fixés par le décret n°99-89 du 8 février 1999:</a:t>
            </a:r>
            <a:br>
              <a:rPr lang="fr-FR" sz="1050" b="0" dirty="0"/>
            </a:br>
            <a:r>
              <a:rPr lang="fr-FR" sz="1050" b="0" dirty="0"/>
              <a:t/>
            </a:r>
            <a:br>
              <a:rPr lang="fr-FR" sz="1050" b="0" dirty="0"/>
            </a:br>
            <a:r>
              <a:rPr lang="fr-FR" sz="1050" dirty="0"/>
              <a:t>7 600 € </a:t>
            </a:r>
            <a:r>
              <a:rPr lang="fr-FR" sz="1050" b="0" dirty="0"/>
              <a:t>pour les créances détenues par des agents de l’État en cette qualité (créances liées à l’exercice des fonctions et indemnités afférentes) ;</a:t>
            </a:r>
            <a:br>
              <a:rPr lang="fr-FR" sz="1050" b="0" dirty="0"/>
            </a:br>
            <a:r>
              <a:rPr lang="fr-FR" sz="1050" dirty="0"/>
              <a:t>15 000 € </a:t>
            </a:r>
            <a:r>
              <a:rPr lang="fr-FR" sz="1050" b="0" dirty="0"/>
              <a:t>pour les autres créances ;</a:t>
            </a:r>
            <a:br>
              <a:rPr lang="fr-FR" sz="1050" b="0" dirty="0"/>
            </a:br>
            <a:r>
              <a:rPr lang="fr-FR" sz="1050" dirty="0"/>
              <a:t>76 000 € </a:t>
            </a:r>
            <a:r>
              <a:rPr lang="fr-FR" sz="1050" b="0" dirty="0"/>
              <a:t>lorsque le créancier engage la responsabilité de l’État.</a:t>
            </a:r>
            <a:br>
              <a:rPr lang="fr-FR" sz="1050" b="0" dirty="0"/>
            </a:br>
            <a:r>
              <a:rPr lang="fr-FR" sz="1050" b="0" dirty="0"/>
              <a:t/>
            </a:r>
            <a:br>
              <a:rPr lang="fr-FR" sz="1050" b="0" dirty="0"/>
            </a:br>
            <a:r>
              <a:rPr lang="fr-FR" sz="1050" b="0" dirty="0"/>
              <a:t>Au-delà de ces seuils, les demandes de relèvement de prescription quadriennale seront instruites par la Direction des affaires financières </a:t>
            </a:r>
            <a:r>
              <a:rPr lang="fr-FR" sz="1050" b="0" dirty="0" smtClean="0"/>
              <a:t>(DAF DCISIF). </a:t>
            </a:r>
            <a:r>
              <a:rPr lang="fr-FR" sz="1000" b="0" dirty="0" smtClean="0"/>
              <a:t/>
            </a:r>
            <a:br>
              <a:rPr lang="fr-FR" sz="1000" b="0" dirty="0" smtClean="0"/>
            </a:br>
            <a:r>
              <a:rPr lang="fr-FR" sz="1050" dirty="0" smtClean="0"/>
              <a:t/>
            </a:r>
            <a:br>
              <a:rPr lang="fr-FR" sz="1050" dirty="0" smtClean="0"/>
            </a:br>
            <a:endParaRPr lang="fr-FR" sz="1050" dirty="0"/>
          </a:p>
        </p:txBody>
      </p:sp>
      <p:sp>
        <p:nvSpPr>
          <p:cNvPr id="4" name="Espace réservé de la date 3"/>
          <p:cNvSpPr>
            <a:spLocks noGrp="1"/>
          </p:cNvSpPr>
          <p:nvPr>
            <p:ph type="dt" sz="half" idx="10"/>
          </p:nvPr>
        </p:nvSpPr>
        <p:spPr/>
        <p:txBody>
          <a:bodyPr/>
          <a:lstStyle/>
          <a:p>
            <a:pPr algn="r"/>
            <a:r>
              <a:rPr lang="fr-FR" cap="all" dirty="0" smtClean="0"/>
              <a:t>21/05/2021 </a:t>
            </a:r>
            <a:endParaRPr lang="fr-FR" cap="all" dirty="0"/>
          </a:p>
        </p:txBody>
      </p:sp>
      <p:sp>
        <p:nvSpPr>
          <p:cNvPr id="5" name="Espace réservé du pied de page 4"/>
          <p:cNvSpPr>
            <a:spLocks noGrp="1"/>
          </p:cNvSpPr>
          <p:nvPr>
            <p:ph type="ftr" sz="quarter" idx="11"/>
          </p:nvPr>
        </p:nvSpPr>
        <p:spPr/>
        <p:txBody>
          <a:bodyPr/>
          <a:lstStyle/>
          <a:p>
            <a:r>
              <a:rPr lang="fr-FR" dirty="0" smtClean="0"/>
              <a:t>DAF DCISIF</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14</a:t>
            </a:fld>
            <a:endParaRPr lang="fr-FR" dirty="0"/>
          </a:p>
        </p:txBody>
      </p:sp>
    </p:spTree>
    <p:extLst>
      <p:ext uri="{BB962C8B-B14F-4D97-AF65-F5344CB8AC3E}">
        <p14:creationId xmlns:p14="http://schemas.microsoft.com/office/powerpoint/2010/main" val="612633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4427984" y="123478"/>
            <a:ext cx="4572040" cy="4660022"/>
          </a:xfrm>
          <a:prstGeom prst="rect">
            <a:avLst/>
          </a:prstGeom>
        </p:spPr>
      </p:pic>
      <p:sp>
        <p:nvSpPr>
          <p:cNvPr id="4" name="Espace réservé de la date 3"/>
          <p:cNvSpPr>
            <a:spLocks noGrp="1"/>
          </p:cNvSpPr>
          <p:nvPr>
            <p:ph type="dt" sz="half" idx="10"/>
          </p:nvPr>
        </p:nvSpPr>
        <p:spPr/>
        <p:txBody>
          <a:bodyPr/>
          <a:lstStyle/>
          <a:p>
            <a:pPr algn="r"/>
            <a:r>
              <a:rPr lang="fr-FR" cap="all" dirty="0" smtClean="0"/>
              <a:t>21/05/2021</a:t>
            </a:r>
            <a:endParaRPr lang="fr-FR" cap="all" dirty="0"/>
          </a:p>
        </p:txBody>
      </p:sp>
      <p:sp>
        <p:nvSpPr>
          <p:cNvPr id="5" name="Espace réservé du pied de page 4"/>
          <p:cNvSpPr>
            <a:spLocks noGrp="1"/>
          </p:cNvSpPr>
          <p:nvPr>
            <p:ph type="ftr" sz="quarter" idx="11"/>
          </p:nvPr>
        </p:nvSpPr>
        <p:spPr/>
        <p:txBody>
          <a:bodyPr/>
          <a:lstStyle/>
          <a:p>
            <a:r>
              <a:rPr lang="fr-FR" dirty="0" smtClean="0"/>
              <a:t>DAF DCISIF</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15</a:t>
            </a:fld>
            <a:endParaRPr lang="fr-FR" dirty="0"/>
          </a:p>
        </p:txBody>
      </p:sp>
      <p:sp>
        <p:nvSpPr>
          <p:cNvPr id="10" name="ZoneTexte 9"/>
          <p:cNvSpPr txBox="1"/>
          <p:nvPr/>
        </p:nvSpPr>
        <p:spPr>
          <a:xfrm>
            <a:off x="190767" y="1635646"/>
            <a:ext cx="4104456" cy="646331"/>
          </a:xfrm>
          <a:prstGeom prst="rect">
            <a:avLst/>
          </a:prstGeom>
          <a:noFill/>
          <a:ln w="3175">
            <a:solidFill>
              <a:schemeClr val="tx1"/>
            </a:solidFill>
          </a:ln>
        </p:spPr>
        <p:txBody>
          <a:bodyPr wrap="square" rtlCol="0">
            <a:spAutoFit/>
          </a:bodyPr>
          <a:lstStyle/>
          <a:p>
            <a:pPr algn="ctr"/>
            <a:r>
              <a:rPr lang="fr-FR" sz="1200" i="1" dirty="0" smtClean="0">
                <a:latin typeface="Book Antiqua" panose="02040602050305030304" pitchFamily="18" charset="0"/>
              </a:rPr>
              <a:t>Modèle de </a:t>
            </a:r>
            <a:r>
              <a:rPr lang="fr-FR" sz="1200" b="1" i="1" dirty="0" smtClean="0">
                <a:latin typeface="Book Antiqua" panose="02040602050305030304" pitchFamily="18" charset="0"/>
              </a:rPr>
              <a:t>décision de refus de relèvement </a:t>
            </a:r>
            <a:r>
              <a:rPr lang="fr-FR" sz="1200" i="1" dirty="0" smtClean="0">
                <a:latin typeface="Book Antiqua" panose="02040602050305030304" pitchFamily="18" charset="0"/>
              </a:rPr>
              <a:t>de prescription quadriennale proposé par le DAF DCISIF</a:t>
            </a:r>
          </a:p>
          <a:p>
            <a:pPr algn="ctr"/>
            <a:r>
              <a:rPr lang="fr-FR" sz="1200" i="1" dirty="0">
                <a:latin typeface="Book Antiqua" panose="02040602050305030304" pitchFamily="18" charset="0"/>
              </a:rPr>
              <a:t>q</a:t>
            </a:r>
            <a:r>
              <a:rPr lang="fr-FR" sz="1200" i="1" dirty="0" smtClean="0">
                <a:latin typeface="Book Antiqua" panose="02040602050305030304" pitchFamily="18" charset="0"/>
              </a:rPr>
              <a:t>ue vous trouverez dans la note technique</a:t>
            </a:r>
            <a:endParaRPr lang="fr-FR" sz="1200" i="1" dirty="0">
              <a:latin typeface="Book Antiqua" panose="02040602050305030304" pitchFamily="18" charset="0"/>
            </a:endParaRPr>
          </a:p>
        </p:txBody>
      </p:sp>
      <p:pic>
        <p:nvPicPr>
          <p:cNvPr id="11" name="Image 10"/>
          <p:cNvPicPr>
            <a:picLocks noChangeAspect="1"/>
          </p:cNvPicPr>
          <p:nvPr/>
        </p:nvPicPr>
        <p:blipFill>
          <a:blip r:embed="rId3"/>
          <a:stretch>
            <a:fillRect/>
          </a:stretch>
        </p:blipFill>
        <p:spPr>
          <a:xfrm>
            <a:off x="1547664" y="2571750"/>
            <a:ext cx="1390663" cy="1360562"/>
          </a:xfrm>
          <a:prstGeom prst="rect">
            <a:avLst/>
          </a:prstGeom>
        </p:spPr>
      </p:pic>
    </p:spTree>
    <p:extLst>
      <p:ext uri="{BB962C8B-B14F-4D97-AF65-F5344CB8AC3E}">
        <p14:creationId xmlns:p14="http://schemas.microsoft.com/office/powerpoint/2010/main" val="3588245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4788024" y="123478"/>
            <a:ext cx="4096916" cy="4608512"/>
          </a:xfrm>
          <a:prstGeom prst="rect">
            <a:avLst/>
          </a:prstGeom>
        </p:spPr>
      </p:pic>
      <p:sp>
        <p:nvSpPr>
          <p:cNvPr id="4" name="Espace réservé de la date 3"/>
          <p:cNvSpPr>
            <a:spLocks noGrp="1"/>
          </p:cNvSpPr>
          <p:nvPr>
            <p:ph type="dt" sz="half" idx="10"/>
          </p:nvPr>
        </p:nvSpPr>
        <p:spPr/>
        <p:txBody>
          <a:bodyPr/>
          <a:lstStyle/>
          <a:p>
            <a:pPr algn="r"/>
            <a:r>
              <a:rPr lang="fr-FR" cap="all" dirty="0" smtClean="0"/>
              <a:t>21/05/2021</a:t>
            </a:r>
            <a:endParaRPr lang="fr-FR" cap="all" dirty="0"/>
          </a:p>
        </p:txBody>
      </p:sp>
      <p:sp>
        <p:nvSpPr>
          <p:cNvPr id="5" name="Espace réservé du pied de page 4"/>
          <p:cNvSpPr>
            <a:spLocks noGrp="1"/>
          </p:cNvSpPr>
          <p:nvPr>
            <p:ph type="ftr" sz="quarter" idx="11"/>
          </p:nvPr>
        </p:nvSpPr>
        <p:spPr/>
        <p:txBody>
          <a:bodyPr/>
          <a:lstStyle/>
          <a:p>
            <a:r>
              <a:rPr lang="fr-FR" dirty="0" smtClean="0"/>
              <a:t>DAF DCISIF</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16</a:t>
            </a:fld>
            <a:endParaRPr lang="fr-FR" dirty="0"/>
          </a:p>
        </p:txBody>
      </p:sp>
      <p:sp>
        <p:nvSpPr>
          <p:cNvPr id="9" name="ZoneTexte 8"/>
          <p:cNvSpPr txBox="1"/>
          <p:nvPr/>
        </p:nvSpPr>
        <p:spPr>
          <a:xfrm>
            <a:off x="355100" y="1756969"/>
            <a:ext cx="4032448" cy="646331"/>
          </a:xfrm>
          <a:prstGeom prst="rect">
            <a:avLst/>
          </a:prstGeom>
          <a:noFill/>
          <a:ln w="3175">
            <a:solidFill>
              <a:schemeClr val="tx1"/>
            </a:solidFill>
          </a:ln>
        </p:spPr>
        <p:txBody>
          <a:bodyPr wrap="square" rtlCol="0">
            <a:spAutoFit/>
          </a:bodyPr>
          <a:lstStyle/>
          <a:p>
            <a:pPr algn="ctr"/>
            <a:r>
              <a:rPr lang="fr-FR" sz="1200" i="1" dirty="0">
                <a:latin typeface="Book Antiqua" panose="02040602050305030304" pitchFamily="18" charset="0"/>
              </a:rPr>
              <a:t>Modèle de </a:t>
            </a:r>
            <a:r>
              <a:rPr lang="fr-FR" sz="1200" b="1" i="1" dirty="0">
                <a:latin typeface="Book Antiqua" panose="02040602050305030304" pitchFamily="18" charset="0"/>
              </a:rPr>
              <a:t>décision de relèvement de prescription quadriennale </a:t>
            </a:r>
            <a:r>
              <a:rPr lang="fr-FR" sz="1200" i="1" dirty="0">
                <a:latin typeface="Book Antiqua" panose="02040602050305030304" pitchFamily="18" charset="0"/>
              </a:rPr>
              <a:t>proposé par le DAF </a:t>
            </a:r>
            <a:r>
              <a:rPr lang="fr-FR" sz="1200" i="1" dirty="0" smtClean="0">
                <a:latin typeface="Book Antiqua" panose="02040602050305030304" pitchFamily="18" charset="0"/>
              </a:rPr>
              <a:t>DCISIF que vous trouverez dans la note technique </a:t>
            </a:r>
            <a:endParaRPr lang="fr-FR" sz="1200" i="1" dirty="0">
              <a:latin typeface="Book Antiqua" panose="02040602050305030304" pitchFamily="18" charset="0"/>
            </a:endParaRPr>
          </a:p>
        </p:txBody>
      </p:sp>
      <p:pic>
        <p:nvPicPr>
          <p:cNvPr id="10" name="Image 9"/>
          <p:cNvPicPr>
            <a:picLocks noChangeAspect="1"/>
          </p:cNvPicPr>
          <p:nvPr/>
        </p:nvPicPr>
        <p:blipFill>
          <a:blip r:embed="rId3"/>
          <a:stretch>
            <a:fillRect/>
          </a:stretch>
        </p:blipFill>
        <p:spPr>
          <a:xfrm>
            <a:off x="2047288" y="2715766"/>
            <a:ext cx="648072" cy="528345"/>
          </a:xfrm>
          <a:prstGeom prst="rect">
            <a:avLst/>
          </a:prstGeom>
        </p:spPr>
      </p:pic>
    </p:spTree>
    <p:extLst>
      <p:ext uri="{BB962C8B-B14F-4D97-AF65-F5344CB8AC3E}">
        <p14:creationId xmlns:p14="http://schemas.microsoft.com/office/powerpoint/2010/main" val="715096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1080080"/>
            <a:ext cx="8424000" cy="539920"/>
          </a:xfrm>
        </p:spPr>
        <p:txBody>
          <a:bodyPr/>
          <a:lstStyle/>
          <a:p>
            <a:r>
              <a:rPr lang="fr-FR" sz="1800" dirty="0"/>
              <a:t>c</a:t>
            </a:r>
            <a:r>
              <a:rPr lang="fr-FR" sz="1800" dirty="0" smtClean="0"/>
              <a:t>) Le rôle du ministère de l’économie, des finances et de la relance dans la décision de relèvement dépend du seuil :</a:t>
            </a:r>
            <a:endParaRPr lang="fr-FR" sz="1800" dirty="0"/>
          </a:p>
        </p:txBody>
      </p:sp>
      <p:sp>
        <p:nvSpPr>
          <p:cNvPr id="3" name="Espace réservé de la date 2"/>
          <p:cNvSpPr>
            <a:spLocks noGrp="1"/>
          </p:cNvSpPr>
          <p:nvPr>
            <p:ph type="dt" sz="half" idx="10"/>
          </p:nvPr>
        </p:nvSpPr>
        <p:spPr/>
        <p:txBody>
          <a:bodyPr/>
          <a:lstStyle/>
          <a:p>
            <a:pPr algn="r"/>
            <a:r>
              <a:rPr lang="fr-FR" cap="all" dirty="0" smtClean="0"/>
              <a:t>21/05/2021</a:t>
            </a:r>
            <a:endParaRPr lang="fr-FR" cap="all" dirty="0"/>
          </a:p>
        </p:txBody>
      </p:sp>
      <p:sp>
        <p:nvSpPr>
          <p:cNvPr id="4" name="Espace réservé du pied de page 3"/>
          <p:cNvSpPr>
            <a:spLocks noGrp="1"/>
          </p:cNvSpPr>
          <p:nvPr>
            <p:ph type="ftr" sz="quarter" idx="11"/>
          </p:nvPr>
        </p:nvSpPr>
        <p:spPr/>
        <p:txBody>
          <a:bodyPr/>
          <a:lstStyle/>
          <a:p>
            <a:r>
              <a:rPr lang="fr-FR" dirty="0" smtClean="0"/>
              <a:t>DAF DCISIF</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17</a:t>
            </a:fld>
            <a:endParaRPr lang="fr-FR" dirty="0"/>
          </a:p>
        </p:txBody>
      </p:sp>
      <p:sp>
        <p:nvSpPr>
          <p:cNvPr id="6" name="Espace réservé du texte 5"/>
          <p:cNvSpPr>
            <a:spLocks noGrp="1"/>
          </p:cNvSpPr>
          <p:nvPr>
            <p:ph type="body" sz="quarter" idx="13"/>
          </p:nvPr>
        </p:nvSpPr>
        <p:spPr>
          <a:xfrm>
            <a:off x="333882" y="2054059"/>
            <a:ext cx="3923970" cy="1728192"/>
          </a:xfrm>
        </p:spPr>
        <p:txBody>
          <a:bodyPr/>
          <a:lstStyle/>
          <a:p>
            <a:pPr marL="0" indent="0" algn="ctr">
              <a:buNone/>
            </a:pPr>
            <a:r>
              <a:rPr lang="fr-FR" sz="1400" u="sng" dirty="0" smtClean="0"/>
              <a:t>Le rôle de la DRFIP</a:t>
            </a:r>
          </a:p>
          <a:p>
            <a:pPr marL="0" indent="0" algn="just">
              <a:buNone/>
            </a:pPr>
            <a:r>
              <a:rPr lang="fr-FR" b="0" dirty="0" smtClean="0"/>
              <a:t>L’académie reçoit la demande de relèvement de prescription quadriennale de l’agent l’étudie et décide de rejeter la demande de l’agent ou de relever en totalité ou partiellement la prescription quadriennale opposée à la créance. </a:t>
            </a:r>
            <a:endParaRPr lang="fr-FR" b="0" dirty="0"/>
          </a:p>
          <a:p>
            <a:pPr marL="0" indent="0" algn="just">
              <a:buNone/>
            </a:pPr>
            <a:r>
              <a:rPr lang="fr-FR" b="0" dirty="0" smtClean="0"/>
              <a:t>Si elle décide de relever alors cette décision est prise conjointement par l’ordonnateur secondaire compétent de l’académie après avis du comptable assignataire. </a:t>
            </a:r>
          </a:p>
          <a:p>
            <a:pPr marL="0" indent="0" algn="ctr">
              <a:buNone/>
            </a:pPr>
            <a:endParaRPr lang="fr-FR" dirty="0"/>
          </a:p>
          <a:p>
            <a:pPr marL="0" indent="0">
              <a:buNone/>
            </a:pPr>
            <a:endParaRPr lang="fr-FR" b="0" dirty="0" smtClean="0"/>
          </a:p>
          <a:p>
            <a:pPr marL="0" indent="0" algn="ctr">
              <a:buNone/>
            </a:pPr>
            <a:endParaRPr lang="fr-FR" dirty="0"/>
          </a:p>
          <a:p>
            <a:pPr marL="0" indent="0" algn="ctr">
              <a:buNone/>
            </a:pPr>
            <a:r>
              <a:rPr lang="fr-FR" dirty="0" smtClean="0"/>
              <a:t> </a:t>
            </a:r>
            <a:endParaRPr lang="fr-FR" dirty="0"/>
          </a:p>
        </p:txBody>
      </p:sp>
      <p:sp>
        <p:nvSpPr>
          <p:cNvPr id="8" name="Espace réservé du texte 7"/>
          <p:cNvSpPr>
            <a:spLocks noGrp="1"/>
          </p:cNvSpPr>
          <p:nvPr>
            <p:ph type="body" sz="quarter" idx="15"/>
          </p:nvPr>
        </p:nvSpPr>
        <p:spPr>
          <a:xfrm>
            <a:off x="4644008" y="1980732"/>
            <a:ext cx="4139991" cy="1743146"/>
          </a:xfrm>
        </p:spPr>
        <p:txBody>
          <a:bodyPr/>
          <a:lstStyle/>
          <a:p>
            <a:pPr marL="0" indent="0" algn="ctr">
              <a:buNone/>
            </a:pPr>
            <a:r>
              <a:rPr lang="fr-FR" sz="1400" u="sng" dirty="0" smtClean="0"/>
              <a:t>Le rôle de de la DGFIP </a:t>
            </a:r>
          </a:p>
          <a:p>
            <a:pPr marL="0" indent="0" algn="just">
              <a:buNone/>
            </a:pPr>
            <a:r>
              <a:rPr lang="fr-FR" b="0" dirty="0" smtClean="0"/>
              <a:t>Quand le ministère de l’éducation nationale </a:t>
            </a:r>
            <a:r>
              <a:rPr lang="fr-FR" b="0" dirty="0"/>
              <a:t>reçoit la demande de relèvement de prescription quadriennale de </a:t>
            </a:r>
            <a:r>
              <a:rPr lang="fr-FR" b="0" dirty="0" smtClean="0"/>
              <a:t>l’agent il </a:t>
            </a:r>
            <a:r>
              <a:rPr lang="fr-FR" b="0" dirty="0"/>
              <a:t>l’étudie et décide de rejeter la demande de l’agent ou de relever en totalité ou partiellement la prescription quadriennale opposée à la créance. </a:t>
            </a:r>
          </a:p>
          <a:p>
            <a:pPr marL="0" indent="0" algn="just">
              <a:buNone/>
            </a:pPr>
            <a:r>
              <a:rPr lang="fr-FR" b="0" dirty="0"/>
              <a:t>S’il décide de relever alors cette décision est prise conjointement </a:t>
            </a:r>
            <a:r>
              <a:rPr lang="fr-FR" b="0" dirty="0" smtClean="0"/>
              <a:t>par le ministère de l’éducation nationale et le ministère de l’économie, des finances et de la relance (DGFIP). </a:t>
            </a:r>
            <a:endParaRPr lang="fr-FR" dirty="0"/>
          </a:p>
        </p:txBody>
      </p:sp>
      <p:sp>
        <p:nvSpPr>
          <p:cNvPr id="11" name="ZoneTexte 10"/>
          <p:cNvSpPr txBox="1"/>
          <p:nvPr/>
        </p:nvSpPr>
        <p:spPr>
          <a:xfrm>
            <a:off x="917827" y="4323809"/>
            <a:ext cx="2808312" cy="415498"/>
          </a:xfrm>
          <a:prstGeom prst="rect">
            <a:avLst/>
          </a:prstGeom>
          <a:noFill/>
          <a:ln w="3175">
            <a:solidFill>
              <a:schemeClr val="tx1"/>
            </a:solidFill>
          </a:ln>
        </p:spPr>
        <p:txBody>
          <a:bodyPr wrap="square" rtlCol="0">
            <a:spAutoFit/>
          </a:bodyPr>
          <a:lstStyle/>
          <a:p>
            <a:pPr algn="ctr"/>
            <a:r>
              <a:rPr lang="fr-FR" sz="1050" b="1" dirty="0" smtClean="0"/>
              <a:t>En services déconcentrés </a:t>
            </a:r>
          </a:p>
          <a:p>
            <a:pPr algn="ctr"/>
            <a:r>
              <a:rPr lang="fr-FR" sz="1050" b="1" dirty="0" smtClean="0"/>
              <a:t>(créances &lt; seuils)</a:t>
            </a:r>
            <a:endParaRPr lang="fr-FR" sz="1050" b="1" dirty="0"/>
          </a:p>
        </p:txBody>
      </p:sp>
      <p:sp>
        <p:nvSpPr>
          <p:cNvPr id="12" name="ZoneTexte 11"/>
          <p:cNvSpPr txBox="1"/>
          <p:nvPr/>
        </p:nvSpPr>
        <p:spPr>
          <a:xfrm>
            <a:off x="5273167" y="4323809"/>
            <a:ext cx="2880320" cy="415498"/>
          </a:xfrm>
          <a:prstGeom prst="rect">
            <a:avLst/>
          </a:prstGeom>
          <a:noFill/>
          <a:ln w="3175">
            <a:solidFill>
              <a:schemeClr val="tx1"/>
            </a:solidFill>
          </a:ln>
        </p:spPr>
        <p:txBody>
          <a:bodyPr wrap="square" rtlCol="0">
            <a:spAutoFit/>
          </a:bodyPr>
          <a:lstStyle/>
          <a:p>
            <a:pPr algn="ctr"/>
            <a:r>
              <a:rPr lang="fr-FR" sz="1050" b="1" dirty="0" smtClean="0"/>
              <a:t>En administration centrale</a:t>
            </a:r>
          </a:p>
          <a:p>
            <a:pPr algn="ctr"/>
            <a:r>
              <a:rPr lang="fr-FR" sz="1050" b="1" dirty="0" smtClean="0"/>
              <a:t>(créances &gt; seuils)</a:t>
            </a:r>
            <a:endParaRPr lang="fr-FR" sz="1050" b="1" dirty="0"/>
          </a:p>
        </p:txBody>
      </p:sp>
      <p:cxnSp>
        <p:nvCxnSpPr>
          <p:cNvPr id="14" name="Connecteur droit 13"/>
          <p:cNvCxnSpPr/>
          <p:nvPr/>
        </p:nvCxnSpPr>
        <p:spPr>
          <a:xfrm>
            <a:off x="4499992" y="1980732"/>
            <a:ext cx="0" cy="2391218"/>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41318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marL="0" indent="0">
              <a:buNone/>
            </a:pPr>
            <a:r>
              <a:rPr lang="fr-FR" sz="2400" dirty="0" smtClean="0"/>
              <a:t>III. Cas pratique </a:t>
            </a:r>
            <a:r>
              <a:rPr lang="fr-FR" dirty="0" smtClean="0"/>
              <a:t/>
            </a:r>
            <a:br>
              <a:rPr lang="fr-FR" dirty="0" smtClean="0"/>
            </a:br>
            <a:r>
              <a:rPr lang="fr-FR" b="0" dirty="0"/>
              <a:t/>
            </a:r>
            <a:br>
              <a:rPr lang="fr-FR" b="0" dirty="0"/>
            </a:br>
            <a:r>
              <a:rPr lang="fr-FR" sz="1800" b="0" dirty="0" smtClean="0"/>
              <a:t>a) La NBI</a:t>
            </a:r>
            <a:br>
              <a:rPr lang="fr-FR" sz="1800" b="0" dirty="0" smtClean="0"/>
            </a:br>
            <a:r>
              <a:rPr lang="fr-FR" sz="1800" b="0" dirty="0" smtClean="0"/>
              <a:t/>
            </a:r>
            <a:br>
              <a:rPr lang="fr-FR" sz="1800" b="0" dirty="0" smtClean="0"/>
            </a:br>
            <a:endParaRPr lang="fr-FR" sz="1800" b="0" dirty="0"/>
          </a:p>
        </p:txBody>
      </p:sp>
      <p:sp>
        <p:nvSpPr>
          <p:cNvPr id="4" name="Espace réservé de la date 3"/>
          <p:cNvSpPr>
            <a:spLocks noGrp="1"/>
          </p:cNvSpPr>
          <p:nvPr>
            <p:ph type="dt" sz="half" idx="10"/>
          </p:nvPr>
        </p:nvSpPr>
        <p:spPr/>
        <p:txBody>
          <a:bodyPr/>
          <a:lstStyle/>
          <a:p>
            <a:pPr algn="r"/>
            <a:r>
              <a:rPr lang="fr-FR" cap="all" dirty="0" smtClean="0"/>
              <a:t>21/05/2021</a:t>
            </a:r>
            <a:endParaRPr lang="fr-FR" cap="all" dirty="0"/>
          </a:p>
        </p:txBody>
      </p:sp>
      <p:sp>
        <p:nvSpPr>
          <p:cNvPr id="5" name="Espace réservé du pied de page 4"/>
          <p:cNvSpPr>
            <a:spLocks noGrp="1"/>
          </p:cNvSpPr>
          <p:nvPr>
            <p:ph type="ftr" sz="quarter" idx="11"/>
          </p:nvPr>
        </p:nvSpPr>
        <p:spPr/>
        <p:txBody>
          <a:bodyPr/>
          <a:lstStyle/>
          <a:p>
            <a:r>
              <a:rPr lang="fr-FR" dirty="0" smtClean="0"/>
              <a:t>DAF DCISIF</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18</a:t>
            </a:fld>
            <a:endParaRPr lang="fr-FR" dirty="0"/>
          </a:p>
        </p:txBody>
      </p:sp>
    </p:spTree>
    <p:extLst>
      <p:ext uri="{BB962C8B-B14F-4D97-AF65-F5344CB8AC3E}">
        <p14:creationId xmlns:p14="http://schemas.microsoft.com/office/powerpoint/2010/main" val="1275144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1680" y="339502"/>
            <a:ext cx="6120680" cy="519622"/>
          </a:xfrm>
          <a:ln w="12700">
            <a:noFill/>
          </a:ln>
        </p:spPr>
        <p:txBody>
          <a:bodyPr/>
          <a:lstStyle/>
          <a:p>
            <a:pPr algn="ctr"/>
            <a:r>
              <a:rPr lang="fr-FR" sz="2400" u="sng" dirty="0" smtClean="0"/>
              <a:t>III. Cas pratique </a:t>
            </a:r>
            <a:endParaRPr lang="fr-FR" sz="2400" u="sng" dirty="0"/>
          </a:p>
        </p:txBody>
      </p:sp>
      <p:sp>
        <p:nvSpPr>
          <p:cNvPr id="3" name="Espace réservé de la date 2"/>
          <p:cNvSpPr>
            <a:spLocks noGrp="1"/>
          </p:cNvSpPr>
          <p:nvPr>
            <p:ph type="dt" sz="half" idx="10"/>
          </p:nvPr>
        </p:nvSpPr>
        <p:spPr/>
        <p:txBody>
          <a:bodyPr/>
          <a:lstStyle/>
          <a:p>
            <a:pPr algn="r"/>
            <a:r>
              <a:rPr lang="fr-FR" cap="all" dirty="0" smtClean="0"/>
              <a:t>21/05/2021</a:t>
            </a:r>
            <a:endParaRPr lang="fr-FR" cap="all" dirty="0"/>
          </a:p>
        </p:txBody>
      </p:sp>
      <p:sp>
        <p:nvSpPr>
          <p:cNvPr id="4" name="Espace réservé du pied de page 3"/>
          <p:cNvSpPr>
            <a:spLocks noGrp="1"/>
          </p:cNvSpPr>
          <p:nvPr>
            <p:ph type="ftr" sz="quarter" idx="11"/>
          </p:nvPr>
        </p:nvSpPr>
        <p:spPr/>
        <p:txBody>
          <a:bodyPr/>
          <a:lstStyle/>
          <a:p>
            <a:r>
              <a:rPr lang="fr-FR" dirty="0" smtClean="0"/>
              <a:t>DAF DCISIF</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19</a:t>
            </a:fld>
            <a:endParaRPr lang="fr-FR" dirty="0"/>
          </a:p>
        </p:txBody>
      </p:sp>
      <p:sp>
        <p:nvSpPr>
          <p:cNvPr id="6" name="Espace réservé du texte 5"/>
          <p:cNvSpPr>
            <a:spLocks noGrp="1"/>
          </p:cNvSpPr>
          <p:nvPr>
            <p:ph type="body" sz="quarter" idx="13"/>
          </p:nvPr>
        </p:nvSpPr>
        <p:spPr>
          <a:xfrm>
            <a:off x="360000" y="1549528"/>
            <a:ext cx="8532480" cy="3182461"/>
          </a:xfrm>
          <a:ln w="3175">
            <a:solidFill>
              <a:schemeClr val="tx1"/>
            </a:solidFill>
          </a:ln>
        </p:spPr>
        <p:txBody>
          <a:bodyPr/>
          <a:lstStyle/>
          <a:p>
            <a:pPr marL="0" indent="0" algn="ctr">
              <a:buNone/>
            </a:pPr>
            <a:r>
              <a:rPr lang="fr-FR" sz="1200" u="sng" dirty="0" smtClean="0"/>
              <a:t>Le contexte</a:t>
            </a:r>
          </a:p>
          <a:p>
            <a:pPr marL="0" indent="0" algn="just">
              <a:buNone/>
            </a:pPr>
            <a:r>
              <a:rPr lang="fr-FR" b="0" dirty="0" smtClean="0"/>
              <a:t>Une gestionnaire en collège depuis le 1</a:t>
            </a:r>
            <a:r>
              <a:rPr lang="fr-FR" b="0" baseline="30000" dirty="0" smtClean="0"/>
              <a:t>er</a:t>
            </a:r>
            <a:r>
              <a:rPr lang="fr-FR" b="0" dirty="0" smtClean="0"/>
              <a:t> septembre 2009 lors de sa prise de fonction aurait dû toucher la NBI de 30 points or celle-ci n’a pas été installée. </a:t>
            </a:r>
          </a:p>
          <a:p>
            <a:pPr marL="0" indent="0" algn="just">
              <a:buNone/>
            </a:pPr>
            <a:r>
              <a:rPr lang="fr-FR" b="0" dirty="0"/>
              <a:t>Suite à un contrôle dans le service, </a:t>
            </a:r>
            <a:r>
              <a:rPr lang="fr-FR" b="0" dirty="0" smtClean="0"/>
              <a:t>le service gestionnaire RH de l’académie prend un premier </a:t>
            </a:r>
            <a:r>
              <a:rPr lang="fr-FR" b="0" dirty="0"/>
              <a:t>arrêté de NBI </a:t>
            </a:r>
            <a:r>
              <a:rPr lang="fr-FR" b="0" dirty="0" smtClean="0"/>
              <a:t>le 29/03/2019 avec effet rétroactif au 01/09/2018 pour effectuer la régularisation administrative et financière et le notifie à la gestionnaire en collège. </a:t>
            </a:r>
          </a:p>
          <a:p>
            <a:pPr marL="0" indent="0" algn="just">
              <a:buNone/>
            </a:pPr>
            <a:r>
              <a:rPr lang="fr-FR" b="0" dirty="0" smtClean="0"/>
              <a:t>L’agent </a:t>
            </a:r>
            <a:r>
              <a:rPr lang="fr-FR" b="0" dirty="0"/>
              <a:t>conteste la date d’effet de la NBI par un courrier en date du </a:t>
            </a:r>
            <a:r>
              <a:rPr lang="fr-FR" b="0" dirty="0" smtClean="0"/>
              <a:t>15/04/2019 (1</a:t>
            </a:r>
            <a:r>
              <a:rPr lang="fr-FR" b="0" baseline="30000" dirty="0" smtClean="0"/>
              <a:t>ère</a:t>
            </a:r>
            <a:r>
              <a:rPr lang="fr-FR" b="0" dirty="0" smtClean="0"/>
              <a:t> demande de paiement). Le service RH reprend alors un second </a:t>
            </a:r>
            <a:r>
              <a:rPr lang="fr-FR" b="0" dirty="0"/>
              <a:t>arrêté en date du 09/05/2019 avec effet au 01/09/2009 (annule et remplace). </a:t>
            </a:r>
            <a:r>
              <a:rPr lang="fr-FR" b="0" dirty="0" smtClean="0"/>
              <a:t>Le montant </a:t>
            </a:r>
            <a:r>
              <a:rPr lang="fr-FR" b="0" dirty="0"/>
              <a:t>total de la créance est de 15 </a:t>
            </a:r>
            <a:r>
              <a:rPr lang="fr-FR" b="0" dirty="0" smtClean="0"/>
              <a:t>156,11 euros. </a:t>
            </a:r>
            <a:endParaRPr lang="fr-FR" b="0" dirty="0"/>
          </a:p>
          <a:p>
            <a:pPr marL="0" indent="0" algn="just">
              <a:buNone/>
            </a:pPr>
            <a:r>
              <a:rPr lang="fr-FR" b="0" dirty="0" smtClean="0"/>
              <a:t>Une </a:t>
            </a:r>
            <a:r>
              <a:rPr lang="fr-FR" b="0" dirty="0"/>
              <a:t>première régularisation a été effectuée par l’académie </a:t>
            </a:r>
            <a:r>
              <a:rPr lang="fr-FR" b="0" dirty="0" smtClean="0"/>
              <a:t>pour </a:t>
            </a:r>
            <a:r>
              <a:rPr lang="fr-FR" b="0" dirty="0"/>
              <a:t>la période du 01/01/2015 au 30/04/2019 </a:t>
            </a:r>
            <a:r>
              <a:rPr lang="fr-FR" b="0" dirty="0" smtClean="0"/>
              <a:t>représentant un </a:t>
            </a:r>
            <a:r>
              <a:rPr lang="fr-FR" b="0" dirty="0"/>
              <a:t>montant de </a:t>
            </a:r>
            <a:r>
              <a:rPr lang="fr-FR" b="0" dirty="0" smtClean="0"/>
              <a:t>6 </a:t>
            </a:r>
            <a:r>
              <a:rPr lang="fr-FR" b="0" dirty="0"/>
              <a:t>754,54 </a:t>
            </a:r>
            <a:r>
              <a:rPr lang="fr-FR" b="0" dirty="0" smtClean="0"/>
              <a:t>euros.</a:t>
            </a:r>
            <a:endParaRPr lang="fr-FR" b="0" dirty="0"/>
          </a:p>
          <a:p>
            <a:pPr marL="0" indent="0" algn="just">
              <a:buNone/>
            </a:pPr>
            <a:r>
              <a:rPr lang="fr-FR" b="0" dirty="0"/>
              <a:t>L</a:t>
            </a:r>
            <a:r>
              <a:rPr lang="fr-FR" b="0" dirty="0" smtClean="0"/>
              <a:t>’académie </a:t>
            </a:r>
            <a:r>
              <a:rPr lang="fr-FR" b="0" dirty="0"/>
              <a:t>a refusé de payer la créance </a:t>
            </a:r>
            <a:r>
              <a:rPr lang="fr-FR" b="0" dirty="0" smtClean="0"/>
              <a:t>pour </a:t>
            </a:r>
            <a:r>
              <a:rPr lang="fr-FR" b="0" dirty="0"/>
              <a:t>la période du 01/09/2009 au 31/12/2014 car elle est </a:t>
            </a:r>
            <a:r>
              <a:rPr lang="fr-FR" b="0" dirty="0" smtClean="0"/>
              <a:t>prescrite.</a:t>
            </a:r>
          </a:p>
          <a:p>
            <a:pPr marL="0" indent="0" algn="just">
              <a:buNone/>
            </a:pPr>
            <a:r>
              <a:rPr lang="fr-FR" b="0" dirty="0" smtClean="0"/>
              <a:t>La créance restante représente un montant de 8 401,57 euros</a:t>
            </a:r>
            <a:r>
              <a:rPr lang="fr-FR" b="0" dirty="0"/>
              <a:t> </a:t>
            </a:r>
            <a:r>
              <a:rPr lang="fr-FR" b="0" dirty="0" smtClean="0"/>
              <a:t>(supérieur au seuil défini pour déterminer l’autorité compétente) =&gt; dossier transmis à l’administration centrale.</a:t>
            </a:r>
          </a:p>
          <a:p>
            <a:pPr marL="0" indent="0" algn="just">
              <a:buNone/>
            </a:pPr>
            <a:endParaRPr lang="fr-FR" b="0" dirty="0" smtClean="0">
              <a:solidFill>
                <a:srgbClr val="00B050"/>
              </a:solidFill>
            </a:endParaRPr>
          </a:p>
        </p:txBody>
      </p:sp>
      <p:sp>
        <p:nvSpPr>
          <p:cNvPr id="13" name="ZoneTexte 12"/>
          <p:cNvSpPr txBox="1"/>
          <p:nvPr/>
        </p:nvSpPr>
        <p:spPr>
          <a:xfrm>
            <a:off x="-252536" y="1059582"/>
            <a:ext cx="3816424" cy="369332"/>
          </a:xfrm>
          <a:prstGeom prst="rect">
            <a:avLst/>
          </a:prstGeom>
          <a:noFill/>
          <a:ln w="12700">
            <a:noFill/>
          </a:ln>
        </p:spPr>
        <p:txBody>
          <a:bodyPr wrap="square" rtlCol="0">
            <a:spAutoFit/>
          </a:bodyPr>
          <a:lstStyle/>
          <a:p>
            <a:pPr algn="ctr"/>
            <a:r>
              <a:rPr lang="fr-FR" b="1" dirty="0"/>
              <a:t> </a:t>
            </a:r>
            <a:r>
              <a:rPr lang="fr-FR" sz="1400" b="1" dirty="0" smtClean="0"/>
              <a:t>A) Cas pratique: La NBI</a:t>
            </a:r>
            <a:endParaRPr lang="fr-FR" sz="1400" b="1" dirty="0"/>
          </a:p>
        </p:txBody>
      </p:sp>
    </p:spTree>
    <p:extLst>
      <p:ext uri="{BB962C8B-B14F-4D97-AF65-F5344CB8AC3E}">
        <p14:creationId xmlns:p14="http://schemas.microsoft.com/office/powerpoint/2010/main" val="558576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91880" y="411510"/>
            <a:ext cx="2088233" cy="360040"/>
          </a:xfrm>
        </p:spPr>
        <p:txBody>
          <a:bodyPr/>
          <a:lstStyle/>
          <a:p>
            <a:pPr algn="ctr"/>
            <a:r>
              <a:rPr lang="fr-FR" sz="2400" dirty="0"/>
              <a:t>Sommaire</a:t>
            </a:r>
          </a:p>
        </p:txBody>
      </p:sp>
      <p:sp>
        <p:nvSpPr>
          <p:cNvPr id="10" name="Espace réservé du texte 9"/>
          <p:cNvSpPr>
            <a:spLocks noGrp="1"/>
          </p:cNvSpPr>
          <p:nvPr>
            <p:ph type="body" sz="quarter" idx="13"/>
          </p:nvPr>
        </p:nvSpPr>
        <p:spPr>
          <a:xfrm>
            <a:off x="359998" y="1203598"/>
            <a:ext cx="2699834" cy="3456384"/>
          </a:xfrm>
        </p:spPr>
        <p:txBody>
          <a:bodyPr/>
          <a:lstStyle/>
          <a:p>
            <a:pPr marL="0" indent="0">
              <a:buNone/>
            </a:pPr>
            <a:r>
              <a:rPr lang="fr-FR" sz="1200" dirty="0" smtClean="0"/>
              <a:t>Introduction</a:t>
            </a:r>
            <a:endParaRPr lang="fr-FR" sz="1200" dirty="0"/>
          </a:p>
          <a:p>
            <a:pPr lvl="1"/>
            <a:r>
              <a:rPr lang="fr-FR" sz="1050" dirty="0" smtClean="0"/>
              <a:t>La notion de prescription quadriennale</a:t>
            </a:r>
            <a:endParaRPr lang="fr-FR" sz="1050" dirty="0"/>
          </a:p>
          <a:p>
            <a:pPr lvl="1"/>
            <a:r>
              <a:rPr lang="fr-FR" sz="1050" dirty="0" smtClean="0"/>
              <a:t>Fait générateur et délai de la prescription quadriennale </a:t>
            </a:r>
            <a:endParaRPr lang="fr-FR" sz="1050" dirty="0"/>
          </a:p>
          <a:p>
            <a:pPr lvl="1"/>
            <a:r>
              <a:rPr lang="fr-FR" sz="1050" dirty="0" smtClean="0"/>
              <a:t>Les personnes concernées </a:t>
            </a:r>
            <a:endParaRPr lang="fr-FR" sz="1050" dirty="0"/>
          </a:p>
          <a:p>
            <a:pPr lvl="1"/>
            <a:r>
              <a:rPr lang="fr-FR" sz="1050" dirty="0" smtClean="0"/>
              <a:t>La cadre réglementaire </a:t>
            </a:r>
            <a:endParaRPr lang="fr-FR" sz="1050" dirty="0"/>
          </a:p>
          <a:p>
            <a:pPr lvl="1"/>
            <a:r>
              <a:rPr lang="fr-FR" sz="1050" dirty="0"/>
              <a:t>Les cas ou la prescription quadriennale ne s’applique pas</a:t>
            </a:r>
          </a:p>
          <a:p>
            <a:pPr lvl="1"/>
            <a:r>
              <a:rPr lang="fr-FR" sz="1050" dirty="0" smtClean="0"/>
              <a:t>Les cas d’interruption ou de suspension</a:t>
            </a:r>
          </a:p>
          <a:p>
            <a:pPr marL="180000" lvl="1" indent="0">
              <a:buNone/>
            </a:pPr>
            <a:endParaRPr lang="fr-FR" dirty="0"/>
          </a:p>
        </p:txBody>
      </p:sp>
      <p:sp>
        <p:nvSpPr>
          <p:cNvPr id="11" name="Espace réservé du texte 10"/>
          <p:cNvSpPr>
            <a:spLocks noGrp="1"/>
          </p:cNvSpPr>
          <p:nvPr>
            <p:ph type="body" sz="quarter" idx="14"/>
          </p:nvPr>
        </p:nvSpPr>
        <p:spPr>
          <a:xfrm>
            <a:off x="3491880" y="1203598"/>
            <a:ext cx="3240360" cy="3528392"/>
          </a:xfrm>
        </p:spPr>
        <p:txBody>
          <a:bodyPr/>
          <a:lstStyle/>
          <a:p>
            <a:pPr marL="0" indent="0">
              <a:buNone/>
            </a:pPr>
            <a:r>
              <a:rPr lang="fr-FR" sz="1200" dirty="0" smtClean="0"/>
              <a:t>I. La décision d’opposition</a:t>
            </a:r>
            <a:endParaRPr lang="fr-FR" sz="1200" dirty="0"/>
          </a:p>
          <a:p>
            <a:pPr lvl="1"/>
            <a:r>
              <a:rPr lang="fr-FR" sz="1050" dirty="0" smtClean="0"/>
              <a:t>Les conditions d’application</a:t>
            </a:r>
            <a:endParaRPr lang="fr-FR" sz="1050" dirty="0"/>
          </a:p>
          <a:p>
            <a:pPr lvl="1"/>
            <a:r>
              <a:rPr lang="fr-FR" sz="1050" dirty="0" smtClean="0"/>
              <a:t>Les effets et  les recours envisageables après une décision d’opposition</a:t>
            </a:r>
          </a:p>
          <a:p>
            <a:pPr lvl="1"/>
            <a:r>
              <a:rPr lang="fr-FR" sz="1050" dirty="0"/>
              <a:t> L’instruction d’un dossier de relèvement de prescription </a:t>
            </a:r>
            <a:r>
              <a:rPr lang="fr-FR" sz="1050" dirty="0" smtClean="0"/>
              <a:t>quadriennale</a:t>
            </a:r>
          </a:p>
          <a:p>
            <a:pPr marL="0" indent="0">
              <a:buNone/>
            </a:pPr>
            <a:r>
              <a:rPr lang="fr-FR" dirty="0" smtClean="0"/>
              <a:t>II. La demande de relèvement de prescription quadriennale</a:t>
            </a:r>
            <a:endParaRPr lang="fr-FR" dirty="0"/>
          </a:p>
          <a:p>
            <a:pPr lvl="1"/>
            <a:r>
              <a:rPr lang="fr-FR" sz="1050" dirty="0" smtClean="0"/>
              <a:t>L’instruction de la demande de relèvement de prescription</a:t>
            </a:r>
            <a:endParaRPr lang="fr-FR" sz="1050" dirty="0"/>
          </a:p>
          <a:p>
            <a:pPr lvl="1"/>
            <a:r>
              <a:rPr lang="fr-FR" sz="1050" dirty="0"/>
              <a:t> </a:t>
            </a:r>
            <a:r>
              <a:rPr lang="fr-FR" sz="1050" dirty="0" smtClean="0"/>
              <a:t>Les seuils de relèvement qui déterminent l’autorité compétente</a:t>
            </a:r>
            <a:endParaRPr lang="fr-FR" sz="1050" dirty="0"/>
          </a:p>
          <a:p>
            <a:pPr lvl="1"/>
            <a:r>
              <a:rPr lang="fr-FR" sz="1050" dirty="0" smtClean="0"/>
              <a:t>Le rôle de la DRFIP et DGFIP </a:t>
            </a:r>
            <a:endParaRPr lang="fr-FR" sz="1050" dirty="0"/>
          </a:p>
        </p:txBody>
      </p:sp>
      <p:sp>
        <p:nvSpPr>
          <p:cNvPr id="19" name="Espace réservé du texte 18"/>
          <p:cNvSpPr>
            <a:spLocks noGrp="1"/>
          </p:cNvSpPr>
          <p:nvPr>
            <p:ph type="body" sz="quarter" idx="15"/>
          </p:nvPr>
        </p:nvSpPr>
        <p:spPr>
          <a:xfrm>
            <a:off x="7020271" y="1203598"/>
            <a:ext cx="1763727" cy="3456384"/>
          </a:xfrm>
        </p:spPr>
        <p:txBody>
          <a:bodyPr/>
          <a:lstStyle/>
          <a:p>
            <a:pPr marL="0" indent="0">
              <a:buNone/>
            </a:pPr>
            <a:r>
              <a:rPr lang="fr-FR" sz="1200" dirty="0" smtClean="0"/>
              <a:t>III.  </a:t>
            </a:r>
            <a:r>
              <a:rPr lang="fr-FR" sz="1200" dirty="0"/>
              <a:t>C</a:t>
            </a:r>
            <a:r>
              <a:rPr lang="fr-FR" sz="1200" dirty="0" smtClean="0"/>
              <a:t>as pratique</a:t>
            </a:r>
            <a:endParaRPr lang="fr-FR" sz="1200" dirty="0"/>
          </a:p>
          <a:p>
            <a:pPr lvl="1"/>
            <a:r>
              <a:rPr lang="fr-FR" sz="1050" dirty="0" smtClean="0"/>
              <a:t>La NBI</a:t>
            </a:r>
          </a:p>
          <a:p>
            <a:pPr lvl="1"/>
            <a:endParaRPr lang="fr-FR" sz="1050" dirty="0"/>
          </a:p>
          <a:p>
            <a:pPr marL="0" lvl="1" indent="0">
              <a:spcBef>
                <a:spcPts val="400"/>
              </a:spcBef>
              <a:buNone/>
            </a:pPr>
            <a:r>
              <a:rPr lang="fr-FR" sz="1200" b="1" dirty="0" smtClean="0"/>
              <a:t>IV. Questions/ suggestions</a:t>
            </a:r>
            <a:endParaRPr lang="fr-FR" sz="1200" b="1" dirty="0"/>
          </a:p>
          <a:p>
            <a:pPr marL="180000" lvl="1" indent="0">
              <a:buNone/>
            </a:pPr>
            <a:endParaRPr lang="fr-FR" sz="1000" dirty="0"/>
          </a:p>
        </p:txBody>
      </p:sp>
      <p:sp>
        <p:nvSpPr>
          <p:cNvPr id="20" name="Espace réservé de la date 19"/>
          <p:cNvSpPr>
            <a:spLocks noGrp="1"/>
          </p:cNvSpPr>
          <p:nvPr>
            <p:ph type="dt" sz="half" idx="10"/>
          </p:nvPr>
        </p:nvSpPr>
        <p:spPr/>
        <p:txBody>
          <a:bodyPr/>
          <a:lstStyle/>
          <a:p>
            <a:pPr algn="r"/>
            <a:r>
              <a:rPr lang="fr-FR" cap="all" dirty="0" smtClean="0"/>
              <a:t>21/05/2021</a:t>
            </a:r>
            <a:endParaRPr lang="fr-FR" cap="all"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2</a:t>
            </a:fld>
            <a:endParaRPr lang="fr-FR" dirty="0"/>
          </a:p>
        </p:txBody>
      </p:sp>
      <p:sp>
        <p:nvSpPr>
          <p:cNvPr id="9" name="Espace réservé du pied de page 7">
            <a:extLst>
              <a:ext uri="{FF2B5EF4-FFF2-40B4-BE49-F238E27FC236}">
                <a16:creationId xmlns:a16="http://schemas.microsoft.com/office/drawing/2014/main" id="{6BDE9FCD-A8D8-C245-8605-AFB33C5C9305}"/>
              </a:ext>
            </a:extLst>
          </p:cNvPr>
          <p:cNvSpPr>
            <a:spLocks noGrp="1"/>
          </p:cNvSpPr>
          <p:nvPr>
            <p:ph type="ftr" sz="quarter" idx="11"/>
          </p:nvPr>
        </p:nvSpPr>
        <p:spPr>
          <a:xfrm>
            <a:off x="360000" y="4783500"/>
            <a:ext cx="5904000" cy="360000"/>
          </a:xfrm>
        </p:spPr>
        <p:txBody>
          <a:bodyPr/>
          <a:lstStyle/>
          <a:p>
            <a:r>
              <a:rPr lang="fr-FR" dirty="0" smtClean="0"/>
              <a:t>DAF DCISIF</a:t>
            </a:r>
            <a:endParaRPr lang="fr-FR" dirty="0"/>
          </a:p>
        </p:txBody>
      </p:sp>
    </p:spTree>
    <p:extLst>
      <p:ext uri="{BB962C8B-B14F-4D97-AF65-F5344CB8AC3E}">
        <p14:creationId xmlns:p14="http://schemas.microsoft.com/office/powerpoint/2010/main" val="2757853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47864" y="699542"/>
            <a:ext cx="2817108" cy="241699"/>
          </a:xfrm>
          <a:ln w="3175">
            <a:solidFill>
              <a:schemeClr val="tx1"/>
            </a:solidFill>
          </a:ln>
        </p:spPr>
        <p:txBody>
          <a:bodyPr/>
          <a:lstStyle/>
          <a:p>
            <a:pPr algn="ctr"/>
            <a:r>
              <a:rPr lang="fr-FR" sz="1400" dirty="0" smtClean="0"/>
              <a:t>Cas pratique: La NBI</a:t>
            </a:r>
            <a:endParaRPr lang="fr-FR" sz="1400" dirty="0"/>
          </a:p>
        </p:txBody>
      </p:sp>
      <p:sp>
        <p:nvSpPr>
          <p:cNvPr id="3" name="Espace réservé de la date 2"/>
          <p:cNvSpPr>
            <a:spLocks noGrp="1"/>
          </p:cNvSpPr>
          <p:nvPr>
            <p:ph type="dt" sz="half" idx="10"/>
          </p:nvPr>
        </p:nvSpPr>
        <p:spPr/>
        <p:txBody>
          <a:bodyPr/>
          <a:lstStyle/>
          <a:p>
            <a:pPr algn="r"/>
            <a:r>
              <a:rPr lang="fr-FR" cap="all" dirty="0" smtClean="0"/>
              <a:t>21/05/2021</a:t>
            </a:r>
            <a:endParaRPr lang="fr-FR" cap="all" dirty="0"/>
          </a:p>
        </p:txBody>
      </p:sp>
      <p:sp>
        <p:nvSpPr>
          <p:cNvPr id="4" name="Espace réservé du pied de page 3"/>
          <p:cNvSpPr>
            <a:spLocks noGrp="1"/>
          </p:cNvSpPr>
          <p:nvPr>
            <p:ph type="ftr" sz="quarter" idx="11"/>
          </p:nvPr>
        </p:nvSpPr>
        <p:spPr/>
        <p:txBody>
          <a:bodyPr/>
          <a:lstStyle/>
          <a:p>
            <a:r>
              <a:rPr lang="fr-FR" dirty="0" smtClean="0"/>
              <a:t>DAF DCISIF</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20</a:t>
            </a:fld>
            <a:endParaRPr lang="fr-FR" dirty="0"/>
          </a:p>
        </p:txBody>
      </p:sp>
      <p:sp>
        <p:nvSpPr>
          <p:cNvPr id="6" name="Espace réservé du texte 5"/>
          <p:cNvSpPr>
            <a:spLocks noGrp="1"/>
          </p:cNvSpPr>
          <p:nvPr>
            <p:ph type="body" sz="quarter" idx="13"/>
          </p:nvPr>
        </p:nvSpPr>
        <p:spPr>
          <a:xfrm>
            <a:off x="179512" y="1136767"/>
            <a:ext cx="4536504" cy="3595223"/>
          </a:xfrm>
          <a:ln w="3175">
            <a:noFill/>
          </a:ln>
        </p:spPr>
        <p:txBody>
          <a:bodyPr/>
          <a:lstStyle/>
          <a:p>
            <a:pPr marL="0" indent="0" algn="ctr">
              <a:buNone/>
            </a:pPr>
            <a:r>
              <a:rPr lang="fr-FR" sz="1200" u="sng" dirty="0" smtClean="0"/>
              <a:t>Calendrier</a:t>
            </a:r>
          </a:p>
          <a:p>
            <a:pPr marL="0" indent="0">
              <a:buNone/>
            </a:pPr>
            <a:r>
              <a:rPr lang="fr-FR" b="0" u="sng" dirty="0" smtClean="0"/>
              <a:t>En l’espèce, on a:</a:t>
            </a:r>
          </a:p>
          <a:p>
            <a:r>
              <a:rPr lang="fr-FR" b="0" dirty="0" smtClean="0"/>
              <a:t>Une créance totale sur </a:t>
            </a:r>
            <a:r>
              <a:rPr lang="fr-FR" b="0" dirty="0"/>
              <a:t>la période du </a:t>
            </a:r>
            <a:r>
              <a:rPr lang="fr-FR" b="0" dirty="0" smtClean="0"/>
              <a:t>1er </a:t>
            </a:r>
            <a:r>
              <a:rPr lang="fr-FR" b="0" dirty="0"/>
              <a:t>septembre </a:t>
            </a:r>
            <a:r>
              <a:rPr lang="fr-FR" b="0" dirty="0" smtClean="0"/>
              <a:t>2009 au 30 avril </a:t>
            </a:r>
            <a:r>
              <a:rPr lang="fr-FR" b="0" dirty="0"/>
              <a:t>2019. Le montant total de la créance est de 15 </a:t>
            </a:r>
            <a:r>
              <a:rPr lang="fr-FR" b="0" dirty="0" smtClean="0"/>
              <a:t>156,11 euros ;</a:t>
            </a:r>
          </a:p>
          <a:p>
            <a:r>
              <a:rPr lang="fr-FR" b="0" dirty="0" smtClean="0"/>
              <a:t>1</a:t>
            </a:r>
            <a:r>
              <a:rPr lang="fr-FR" b="0" baseline="30000" dirty="0" smtClean="0"/>
              <a:t>er</a:t>
            </a:r>
            <a:r>
              <a:rPr lang="fr-FR" b="0" dirty="0" smtClean="0"/>
              <a:t> arrêté </a:t>
            </a:r>
            <a:r>
              <a:rPr lang="fr-FR" b="0" dirty="0"/>
              <a:t>de NBI </a:t>
            </a:r>
            <a:r>
              <a:rPr lang="fr-FR" b="0" dirty="0" smtClean="0"/>
              <a:t>en date du </a:t>
            </a:r>
            <a:r>
              <a:rPr lang="fr-FR" b="0" dirty="0"/>
              <a:t>29/03/2019 avec effet à compter du 01/09/2018 pour effectuer </a:t>
            </a:r>
            <a:r>
              <a:rPr lang="fr-FR" b="0" dirty="0" smtClean="0"/>
              <a:t>la régularisation </a:t>
            </a:r>
            <a:r>
              <a:rPr lang="fr-FR" b="0" dirty="0"/>
              <a:t>administrative et financière </a:t>
            </a:r>
            <a:r>
              <a:rPr lang="fr-FR" b="0" dirty="0" smtClean="0"/>
              <a:t>; </a:t>
            </a:r>
          </a:p>
          <a:p>
            <a:r>
              <a:rPr lang="fr-FR" b="0" dirty="0" smtClean="0"/>
              <a:t>Le 15/04/2019, L’agent </a:t>
            </a:r>
            <a:r>
              <a:rPr lang="fr-FR" b="0" dirty="0"/>
              <a:t>conteste la date d’effet de la NBI par un courrier </a:t>
            </a:r>
            <a:r>
              <a:rPr lang="fr-FR" b="0" dirty="0" smtClean="0"/>
              <a:t>(</a:t>
            </a:r>
            <a:r>
              <a:rPr lang="fr-FR" b="0" dirty="0"/>
              <a:t>1ère demande de paiement). </a:t>
            </a:r>
            <a:endParaRPr lang="fr-FR" b="0" dirty="0" smtClean="0"/>
          </a:p>
          <a:p>
            <a:r>
              <a:rPr lang="fr-FR" b="0" dirty="0" smtClean="0"/>
              <a:t>2</a:t>
            </a:r>
            <a:r>
              <a:rPr lang="fr-FR" b="0" baseline="30000" dirty="0" smtClean="0"/>
              <a:t>ème</a:t>
            </a:r>
            <a:r>
              <a:rPr lang="fr-FR" b="0" dirty="0" smtClean="0"/>
              <a:t> arrêté </a:t>
            </a:r>
            <a:r>
              <a:rPr lang="fr-FR" b="0" dirty="0"/>
              <a:t>en date du 09/05/2019 avec effet au 01/09/2009 (annule et </a:t>
            </a:r>
            <a:r>
              <a:rPr lang="fr-FR" b="0" dirty="0" smtClean="0"/>
              <a:t>remplace le 1</a:t>
            </a:r>
            <a:r>
              <a:rPr lang="fr-FR" b="0" baseline="30000" dirty="0" smtClean="0"/>
              <a:t>er</a:t>
            </a:r>
            <a:r>
              <a:rPr lang="fr-FR" b="0" dirty="0" smtClean="0"/>
              <a:t> ). </a:t>
            </a:r>
          </a:p>
          <a:p>
            <a:r>
              <a:rPr lang="fr-FR" b="0" dirty="0" smtClean="0"/>
              <a:t>Première régularisation</a:t>
            </a:r>
            <a:r>
              <a:rPr lang="fr-FR" b="0" strike="sngStrike" dirty="0" smtClean="0">
                <a:solidFill>
                  <a:srgbClr val="00B050"/>
                </a:solidFill>
              </a:rPr>
              <a:t>s</a:t>
            </a:r>
            <a:r>
              <a:rPr lang="fr-FR" b="0" dirty="0" smtClean="0"/>
              <a:t> financière sur </a:t>
            </a:r>
            <a:r>
              <a:rPr lang="fr-FR" b="0" dirty="0"/>
              <a:t>la période du 1er janvier 2015 au </a:t>
            </a:r>
            <a:r>
              <a:rPr lang="fr-FR" b="0" dirty="0" smtClean="0"/>
              <a:t>30 avril 2019</a:t>
            </a:r>
            <a:r>
              <a:rPr lang="fr-FR" b="0" dirty="0"/>
              <a:t> </a:t>
            </a:r>
            <a:r>
              <a:rPr lang="fr-FR" b="0" dirty="0" smtClean="0"/>
              <a:t>pour un </a:t>
            </a:r>
            <a:r>
              <a:rPr lang="fr-FR" b="0" dirty="0"/>
              <a:t>montant d’un montant de 6 754,54 </a:t>
            </a:r>
            <a:r>
              <a:rPr lang="fr-FR" b="0" dirty="0" smtClean="0"/>
              <a:t>euros car non prescrite </a:t>
            </a:r>
            <a:r>
              <a:rPr lang="fr-FR" b="0" dirty="0"/>
              <a:t>;</a:t>
            </a:r>
            <a:endParaRPr lang="fr-FR" b="0" dirty="0" smtClean="0"/>
          </a:p>
          <a:p>
            <a:r>
              <a:rPr lang="fr-FR" b="0" dirty="0" smtClean="0"/>
              <a:t>Une période considérée comme prescrite du de 1er septembre 2009 au 31 décembre 2014</a:t>
            </a:r>
            <a:r>
              <a:rPr lang="fr-FR" b="0" dirty="0"/>
              <a:t> pour un montant de 8 401, 57 euros. </a:t>
            </a:r>
          </a:p>
          <a:p>
            <a:pPr marL="0" indent="0">
              <a:buNone/>
            </a:pPr>
            <a:endParaRPr lang="fr-FR" b="0" dirty="0" smtClean="0"/>
          </a:p>
          <a:p>
            <a:pPr marL="0" indent="0">
              <a:buNone/>
            </a:pPr>
            <a:endParaRPr lang="fr-FR" b="0" dirty="0"/>
          </a:p>
          <a:p>
            <a:pPr marL="0" indent="0">
              <a:buNone/>
            </a:pPr>
            <a:endParaRPr lang="fr-FR" b="0" dirty="0"/>
          </a:p>
          <a:p>
            <a:pPr marL="0" indent="0" algn="ctr">
              <a:buNone/>
            </a:pPr>
            <a:endParaRPr lang="fr-FR" dirty="0"/>
          </a:p>
        </p:txBody>
      </p:sp>
      <p:sp>
        <p:nvSpPr>
          <p:cNvPr id="7" name="Espace réservé du texte 6"/>
          <p:cNvSpPr>
            <a:spLocks noGrp="1"/>
          </p:cNvSpPr>
          <p:nvPr>
            <p:ph type="body" sz="quarter" idx="14"/>
          </p:nvPr>
        </p:nvSpPr>
        <p:spPr>
          <a:xfrm>
            <a:off x="4932040" y="1136767"/>
            <a:ext cx="3888432" cy="3451207"/>
          </a:xfrm>
          <a:ln w="3175">
            <a:noFill/>
          </a:ln>
        </p:spPr>
        <p:txBody>
          <a:bodyPr/>
          <a:lstStyle/>
          <a:p>
            <a:pPr marL="0" indent="0" algn="ctr">
              <a:buNone/>
            </a:pPr>
            <a:r>
              <a:rPr lang="fr-FR" sz="1200" u="sng" dirty="0" smtClean="0"/>
              <a:t>L’origine de la créance </a:t>
            </a:r>
          </a:p>
          <a:p>
            <a:pPr marL="0" indent="0">
              <a:buNone/>
            </a:pPr>
            <a:endParaRPr lang="fr-FR" b="0" dirty="0" smtClean="0"/>
          </a:p>
          <a:p>
            <a:pPr marL="0" indent="0">
              <a:buNone/>
            </a:pPr>
            <a:r>
              <a:rPr lang="fr-FR" b="0" dirty="0" smtClean="0"/>
              <a:t>Le non versement de la nouvelle bonification indiciaire. </a:t>
            </a:r>
          </a:p>
          <a:p>
            <a:pPr marL="0" indent="0">
              <a:buNone/>
            </a:pPr>
            <a:r>
              <a:rPr lang="fr-FR" u="sng" dirty="0" smtClean="0"/>
              <a:t>Réglementation spécifique</a:t>
            </a:r>
            <a:r>
              <a:rPr lang="fr-FR" b="0" dirty="0" smtClean="0"/>
              <a:t>: </a:t>
            </a:r>
          </a:p>
          <a:p>
            <a:pPr marL="0" indent="0">
              <a:buNone/>
            </a:pPr>
            <a:r>
              <a:rPr lang="fr-FR" dirty="0"/>
              <a:t>Décret n°91-1229 du 6 décembre 1991 </a:t>
            </a:r>
            <a:r>
              <a:rPr lang="fr-FR" b="0" dirty="0"/>
              <a:t>instituant la nouvelle bonification indiciaire dans les services du ministère de l’éducation nationale</a:t>
            </a:r>
            <a:endParaRPr lang="fr-FR" b="0" dirty="0" smtClean="0"/>
          </a:p>
          <a:p>
            <a:pPr marL="0" indent="0" algn="ctr">
              <a:buNone/>
            </a:pPr>
            <a:endParaRPr lang="fr-FR" dirty="0"/>
          </a:p>
        </p:txBody>
      </p:sp>
      <p:cxnSp>
        <p:nvCxnSpPr>
          <p:cNvPr id="11" name="Connecteur droit 10"/>
          <p:cNvCxnSpPr/>
          <p:nvPr/>
        </p:nvCxnSpPr>
        <p:spPr>
          <a:xfrm>
            <a:off x="4788024" y="1136767"/>
            <a:ext cx="0" cy="3646733"/>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99472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31840" y="768543"/>
            <a:ext cx="2699833" cy="324096"/>
          </a:xfrm>
        </p:spPr>
        <p:txBody>
          <a:bodyPr/>
          <a:lstStyle/>
          <a:p>
            <a:pPr algn="ctr"/>
            <a:r>
              <a:rPr lang="fr-FR" sz="1200" u="sng" dirty="0"/>
              <a:t>Les problèmes rencontrés</a:t>
            </a:r>
          </a:p>
        </p:txBody>
      </p:sp>
      <p:sp>
        <p:nvSpPr>
          <p:cNvPr id="3" name="Espace réservé de la date 2"/>
          <p:cNvSpPr>
            <a:spLocks noGrp="1"/>
          </p:cNvSpPr>
          <p:nvPr>
            <p:ph type="dt" sz="half" idx="10"/>
          </p:nvPr>
        </p:nvSpPr>
        <p:spPr/>
        <p:txBody>
          <a:bodyPr/>
          <a:lstStyle/>
          <a:p>
            <a:pPr algn="r"/>
            <a:r>
              <a:rPr lang="fr-FR" cap="all" dirty="0" smtClean="0"/>
              <a:t>21/05/2021</a:t>
            </a:r>
            <a:endParaRPr lang="fr-FR" cap="all" dirty="0"/>
          </a:p>
        </p:txBody>
      </p:sp>
      <p:sp>
        <p:nvSpPr>
          <p:cNvPr id="4" name="Espace réservé du pied de page 3"/>
          <p:cNvSpPr>
            <a:spLocks noGrp="1"/>
          </p:cNvSpPr>
          <p:nvPr>
            <p:ph type="ftr" sz="quarter" idx="11"/>
          </p:nvPr>
        </p:nvSpPr>
        <p:spPr/>
        <p:txBody>
          <a:bodyPr/>
          <a:lstStyle/>
          <a:p>
            <a:r>
              <a:rPr lang="fr-FR" dirty="0" smtClean="0"/>
              <a:t>DAF DCISIF </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21</a:t>
            </a:fld>
            <a:endParaRPr lang="fr-FR" dirty="0"/>
          </a:p>
        </p:txBody>
      </p:sp>
      <p:sp>
        <p:nvSpPr>
          <p:cNvPr id="6" name="Espace réservé du texte 5"/>
          <p:cNvSpPr>
            <a:spLocks noGrp="1"/>
          </p:cNvSpPr>
          <p:nvPr>
            <p:ph type="body" sz="quarter" idx="13"/>
          </p:nvPr>
        </p:nvSpPr>
        <p:spPr>
          <a:xfrm>
            <a:off x="359997" y="1347614"/>
            <a:ext cx="8424001" cy="3312368"/>
          </a:xfrm>
          <a:ln w="3175">
            <a:solidFill>
              <a:schemeClr val="tx1"/>
            </a:solidFill>
          </a:ln>
        </p:spPr>
        <p:txBody>
          <a:bodyPr/>
          <a:lstStyle/>
          <a:p>
            <a:r>
              <a:rPr lang="fr-FR" b="0" dirty="0" smtClean="0"/>
              <a:t>Vérifier le </a:t>
            </a:r>
            <a:r>
              <a:rPr lang="fr-FR" dirty="0" smtClean="0"/>
              <a:t>décompte </a:t>
            </a:r>
            <a:r>
              <a:rPr lang="fr-FR" dirty="0"/>
              <a:t>de rappel </a:t>
            </a:r>
            <a:r>
              <a:rPr lang="fr-FR" b="0" dirty="0" smtClean="0"/>
              <a:t>(nous </a:t>
            </a:r>
            <a:r>
              <a:rPr lang="fr-FR" b="0" dirty="0"/>
              <a:t>avons relevé une erreur sur la période du 01/10/2009 au 31/12/2010 au lieu de 31/12/2009) ;</a:t>
            </a:r>
          </a:p>
          <a:p>
            <a:r>
              <a:rPr lang="fr-FR" b="0" dirty="0"/>
              <a:t> </a:t>
            </a:r>
            <a:r>
              <a:rPr lang="fr-FR" b="0" dirty="0" smtClean="0"/>
              <a:t>Fournir le </a:t>
            </a:r>
            <a:r>
              <a:rPr lang="fr-FR" dirty="0"/>
              <a:t>1er arrêté d’attribution de NBI </a:t>
            </a:r>
            <a:r>
              <a:rPr lang="fr-FR" b="0" dirty="0"/>
              <a:t>en date du 01/09/2018 mentionné dans le mail du 11/06/2019,  </a:t>
            </a:r>
            <a:r>
              <a:rPr lang="fr-FR" dirty="0"/>
              <a:t>le 2ème arrêté d’attribution de NBI </a:t>
            </a:r>
            <a:r>
              <a:rPr lang="fr-FR" b="0" dirty="0"/>
              <a:t>au 01/09/2009 doit annuler et remplacer le 1er et être transmis à l’intéressée ;</a:t>
            </a:r>
          </a:p>
          <a:p>
            <a:r>
              <a:rPr lang="fr-FR" b="0" dirty="0" smtClean="0"/>
              <a:t>Fournir un </a:t>
            </a:r>
            <a:r>
              <a:rPr lang="fr-FR" dirty="0" smtClean="0"/>
              <a:t>courrier </a:t>
            </a:r>
            <a:r>
              <a:rPr lang="fr-FR" dirty="0"/>
              <a:t>récapitulant la situation</a:t>
            </a:r>
            <a:r>
              <a:rPr lang="fr-FR" b="0" dirty="0"/>
              <a:t> adressé à l'administration centrale;</a:t>
            </a:r>
          </a:p>
          <a:p>
            <a:r>
              <a:rPr lang="fr-FR" b="0" dirty="0" smtClean="0"/>
              <a:t>Fournir une </a:t>
            </a:r>
            <a:r>
              <a:rPr lang="fr-FR" dirty="0" smtClean="0"/>
              <a:t>copie </a:t>
            </a:r>
            <a:r>
              <a:rPr lang="fr-FR" dirty="0"/>
              <a:t>du bulletin de paie de mai 2019 avec le décompte de rappel</a:t>
            </a:r>
            <a:r>
              <a:rPr lang="fr-FR" b="0" dirty="0"/>
              <a:t> pour la période du 01/01/2015 au 30/04/2016 et pour la période du 01/04/2016 au 30/04/2019 ;</a:t>
            </a:r>
          </a:p>
          <a:p>
            <a:r>
              <a:rPr lang="fr-FR" b="0" dirty="0" smtClean="0"/>
              <a:t>Fournir des </a:t>
            </a:r>
            <a:r>
              <a:rPr lang="fr-FR" dirty="0"/>
              <a:t>éléments sur la situation familiale </a:t>
            </a:r>
            <a:r>
              <a:rPr lang="fr-FR" b="0" dirty="0"/>
              <a:t>(ex : copie livret de famille) et </a:t>
            </a:r>
            <a:r>
              <a:rPr lang="fr-FR" dirty="0"/>
              <a:t>la situation fiscale </a:t>
            </a:r>
            <a:r>
              <a:rPr lang="fr-FR" b="0" dirty="0"/>
              <a:t>(avis d’impôt 2019</a:t>
            </a:r>
            <a:r>
              <a:rPr lang="fr-FR" b="0" dirty="0" smtClean="0"/>
              <a:t>) ;</a:t>
            </a:r>
            <a:endParaRPr lang="fr-FR" b="0" dirty="0"/>
          </a:p>
          <a:p>
            <a:r>
              <a:rPr lang="fr-FR" b="0" dirty="0" smtClean="0"/>
              <a:t>Préciser la </a:t>
            </a:r>
            <a:r>
              <a:rPr lang="fr-FR" b="0" dirty="0"/>
              <a:t>décision d’opposition de prescription quadriennale mentionnant dans le considérant, le montant total de la créance sur la durée totale, la créance réglée sur la période du 01/01/2015 au 30/04/2019 et dans la décision, le montant de la créance prescrite sur la période du 01/09/2009 au 31/12/2014. Ne jamais mentionner la demande de relèvement de prescription quadriennale dans la décision </a:t>
            </a:r>
            <a:r>
              <a:rPr lang="fr-FR" b="0" dirty="0" smtClean="0"/>
              <a:t>d’opposition; </a:t>
            </a:r>
            <a:endParaRPr lang="fr-FR" b="0" dirty="0"/>
          </a:p>
          <a:p>
            <a:r>
              <a:rPr lang="fr-FR" b="0" dirty="0"/>
              <a:t> </a:t>
            </a:r>
            <a:r>
              <a:rPr lang="fr-FR" b="0" dirty="0" smtClean="0"/>
              <a:t>Préciser la </a:t>
            </a:r>
            <a:r>
              <a:rPr lang="fr-FR" dirty="0" smtClean="0"/>
              <a:t>demande </a:t>
            </a:r>
            <a:r>
              <a:rPr lang="fr-FR" dirty="0"/>
              <a:t>de relèvement </a:t>
            </a:r>
            <a:r>
              <a:rPr lang="fr-FR" b="0" dirty="0"/>
              <a:t>émanant du  créancier datée postérieurement à la décision </a:t>
            </a:r>
            <a:r>
              <a:rPr lang="fr-FR" b="0" dirty="0" smtClean="0"/>
              <a:t>d’opposition</a:t>
            </a:r>
            <a:r>
              <a:rPr lang="fr-FR" b="0" dirty="0"/>
              <a:t> </a:t>
            </a:r>
            <a:r>
              <a:rPr lang="fr-FR" b="0" dirty="0" smtClean="0"/>
              <a:t>et qui précise la période concernée à relever et la somme restant due. </a:t>
            </a:r>
            <a:endParaRPr lang="fr-FR" b="0" dirty="0"/>
          </a:p>
          <a:p>
            <a:pPr marL="0" indent="0">
              <a:buNone/>
            </a:pPr>
            <a:endParaRPr lang="fr-FR" dirty="0"/>
          </a:p>
        </p:txBody>
      </p:sp>
    </p:spTree>
    <p:extLst>
      <p:ext uri="{BB962C8B-B14F-4D97-AF65-F5344CB8AC3E}">
        <p14:creationId xmlns:p14="http://schemas.microsoft.com/office/powerpoint/2010/main" val="7442388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21/05/2021</a:t>
            </a:r>
            <a:endParaRPr lang="fr-FR" cap="all" dirty="0"/>
          </a:p>
        </p:txBody>
      </p:sp>
      <p:sp>
        <p:nvSpPr>
          <p:cNvPr id="5" name="Espace réservé du pied de page 4"/>
          <p:cNvSpPr>
            <a:spLocks noGrp="1"/>
          </p:cNvSpPr>
          <p:nvPr>
            <p:ph type="ftr" sz="quarter" idx="11"/>
          </p:nvPr>
        </p:nvSpPr>
        <p:spPr/>
        <p:txBody>
          <a:bodyPr/>
          <a:lstStyle/>
          <a:p>
            <a:r>
              <a:rPr lang="fr-FR" dirty="0" smtClean="0"/>
              <a:t>DAF DCISIF</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22</a:t>
            </a:fld>
            <a:endParaRPr lang="fr-FR" dirty="0"/>
          </a:p>
        </p:txBody>
      </p:sp>
      <p:pic>
        <p:nvPicPr>
          <p:cNvPr id="7" name="Image 6"/>
          <p:cNvPicPr>
            <a:picLocks noChangeAspect="1"/>
          </p:cNvPicPr>
          <p:nvPr/>
        </p:nvPicPr>
        <p:blipFill>
          <a:blip r:embed="rId2"/>
          <a:stretch>
            <a:fillRect/>
          </a:stretch>
        </p:blipFill>
        <p:spPr>
          <a:xfrm>
            <a:off x="107504" y="1206851"/>
            <a:ext cx="8496944" cy="2375520"/>
          </a:xfrm>
          <a:prstGeom prst="rect">
            <a:avLst/>
          </a:prstGeom>
        </p:spPr>
      </p:pic>
      <p:sp>
        <p:nvSpPr>
          <p:cNvPr id="8" name="ZoneTexte 7"/>
          <p:cNvSpPr txBox="1"/>
          <p:nvPr/>
        </p:nvSpPr>
        <p:spPr>
          <a:xfrm>
            <a:off x="2498089" y="477502"/>
            <a:ext cx="4536504" cy="369332"/>
          </a:xfrm>
          <a:prstGeom prst="rect">
            <a:avLst/>
          </a:prstGeom>
          <a:noFill/>
          <a:ln w="3175">
            <a:solidFill>
              <a:schemeClr val="tx1"/>
            </a:solidFill>
          </a:ln>
        </p:spPr>
        <p:txBody>
          <a:bodyPr wrap="square" rtlCol="0">
            <a:spAutoFit/>
          </a:bodyPr>
          <a:lstStyle/>
          <a:p>
            <a:pPr algn="ctr"/>
            <a:r>
              <a:rPr lang="fr-FR" b="1" dirty="0" smtClean="0"/>
              <a:t>Schéma du cas pratique : La NBI</a:t>
            </a:r>
            <a:endParaRPr lang="fr-FR" b="1" dirty="0"/>
          </a:p>
        </p:txBody>
      </p:sp>
      <p:sp>
        <p:nvSpPr>
          <p:cNvPr id="2" name="Étoile à 5 branches 1"/>
          <p:cNvSpPr/>
          <p:nvPr/>
        </p:nvSpPr>
        <p:spPr>
          <a:xfrm flipH="1">
            <a:off x="6837068" y="2139702"/>
            <a:ext cx="210084" cy="1829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Étoile à 4 branches 10"/>
          <p:cNvSpPr/>
          <p:nvPr/>
        </p:nvSpPr>
        <p:spPr>
          <a:xfrm>
            <a:off x="6588224" y="2427734"/>
            <a:ext cx="248844" cy="216024"/>
          </a:xfrm>
          <a:prstGeom prst="star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467544" y="3582371"/>
            <a:ext cx="8136904" cy="1169551"/>
          </a:xfrm>
          <a:prstGeom prst="rect">
            <a:avLst/>
          </a:prstGeom>
          <a:noFill/>
          <a:ln w="3175">
            <a:solidFill>
              <a:schemeClr val="tx1"/>
            </a:solidFill>
          </a:ln>
        </p:spPr>
        <p:txBody>
          <a:bodyPr wrap="square" rtlCol="0">
            <a:spAutoFit/>
          </a:bodyPr>
          <a:lstStyle/>
          <a:p>
            <a:r>
              <a:rPr lang="fr-FR" sz="1000" b="1" u="sng" dirty="0" smtClean="0"/>
              <a:t>Légende</a:t>
            </a:r>
            <a:r>
              <a:rPr lang="fr-FR" sz="1000" dirty="0" smtClean="0"/>
              <a:t>: </a:t>
            </a:r>
          </a:p>
          <a:p>
            <a:endParaRPr lang="fr-FR" sz="1000" dirty="0" smtClean="0"/>
          </a:p>
          <a:p>
            <a:r>
              <a:rPr lang="fr-FR" sz="1000" b="1" i="1" dirty="0" smtClean="0"/>
              <a:t>Le 1</a:t>
            </a:r>
            <a:r>
              <a:rPr lang="fr-FR" sz="1000" b="1" i="1" baseline="30000" dirty="0" smtClean="0"/>
              <a:t>er</a:t>
            </a:r>
            <a:r>
              <a:rPr lang="fr-FR" sz="1000" b="1" i="1" dirty="0" smtClean="0"/>
              <a:t> arrêté en date du 29/03/2019 </a:t>
            </a:r>
            <a:r>
              <a:rPr lang="fr-FR" sz="1000" i="1" dirty="0" smtClean="0"/>
              <a:t>informant l’agent que la NBI lui est attribué à compter du 01/09/2018: </a:t>
            </a:r>
          </a:p>
          <a:p>
            <a:endParaRPr lang="fr-FR" sz="1000" i="1" dirty="0" smtClean="0"/>
          </a:p>
          <a:p>
            <a:r>
              <a:rPr lang="fr-FR" sz="1000" i="1" dirty="0"/>
              <a:t>L’agent conteste la </a:t>
            </a:r>
            <a:r>
              <a:rPr lang="fr-FR" sz="1000" i="1" dirty="0" smtClean="0"/>
              <a:t>date </a:t>
            </a:r>
            <a:r>
              <a:rPr lang="fr-FR" sz="1000" i="1" dirty="0"/>
              <a:t>d’effet de la NBI par un </a:t>
            </a:r>
            <a:r>
              <a:rPr lang="fr-FR" sz="1000" b="1" i="1" dirty="0"/>
              <a:t>courrier en date du </a:t>
            </a:r>
            <a:r>
              <a:rPr lang="fr-FR" sz="1000" b="1" i="1" dirty="0" smtClean="0"/>
              <a:t>15/04/2019 ( </a:t>
            </a:r>
            <a:r>
              <a:rPr lang="fr-FR" sz="1000" i="1" dirty="0" smtClean="0"/>
              <a:t>la première régularisation administrative et financière</a:t>
            </a:r>
            <a:r>
              <a:rPr lang="fr-FR" sz="1000" b="1" i="1" dirty="0" smtClean="0"/>
              <a:t>). </a:t>
            </a:r>
            <a:r>
              <a:rPr lang="fr-FR" sz="1000" i="1" dirty="0" smtClean="0"/>
              <a:t>Puis la requérante formule </a:t>
            </a:r>
            <a:r>
              <a:rPr lang="fr-FR" sz="1000" b="1" i="1" dirty="0" smtClean="0"/>
              <a:t>la première demande de paiement      </a:t>
            </a:r>
            <a:r>
              <a:rPr lang="fr-FR" sz="1000" i="1" dirty="0" smtClean="0"/>
              <a:t>. La gestion de l’académie prend alors un </a:t>
            </a:r>
            <a:r>
              <a:rPr lang="fr-FR" sz="1000" b="1" i="1" dirty="0" smtClean="0"/>
              <a:t>2ème arrêté </a:t>
            </a:r>
            <a:r>
              <a:rPr lang="fr-FR" sz="1000" i="1" dirty="0" smtClean="0"/>
              <a:t>en date du 09/05/2019 avec effet au 01/09/2009 (annule et remplace) (deuxième régularisation administrative et financière).</a:t>
            </a:r>
            <a:endParaRPr lang="fr-FR" sz="1000" i="1" dirty="0"/>
          </a:p>
        </p:txBody>
      </p:sp>
      <p:pic>
        <p:nvPicPr>
          <p:cNvPr id="17" name="Image 16"/>
          <p:cNvPicPr>
            <a:picLocks noChangeAspect="1"/>
          </p:cNvPicPr>
          <p:nvPr/>
        </p:nvPicPr>
        <p:blipFill>
          <a:blip r:embed="rId3"/>
          <a:stretch>
            <a:fillRect/>
          </a:stretch>
        </p:blipFill>
        <p:spPr>
          <a:xfrm>
            <a:off x="3851920" y="4371950"/>
            <a:ext cx="233375" cy="209066"/>
          </a:xfrm>
          <a:prstGeom prst="rect">
            <a:avLst/>
          </a:prstGeom>
        </p:spPr>
      </p:pic>
      <p:pic>
        <p:nvPicPr>
          <p:cNvPr id="18" name="Image 17"/>
          <p:cNvPicPr>
            <a:picLocks noChangeAspect="1"/>
          </p:cNvPicPr>
          <p:nvPr/>
        </p:nvPicPr>
        <p:blipFill>
          <a:blip r:embed="rId4"/>
          <a:stretch>
            <a:fillRect/>
          </a:stretch>
        </p:blipFill>
        <p:spPr>
          <a:xfrm>
            <a:off x="6554919" y="3864641"/>
            <a:ext cx="384081" cy="329213"/>
          </a:xfrm>
          <a:prstGeom prst="rect">
            <a:avLst/>
          </a:prstGeom>
        </p:spPr>
      </p:pic>
      <p:cxnSp>
        <p:nvCxnSpPr>
          <p:cNvPr id="22" name="Connecteur droit 21"/>
          <p:cNvCxnSpPr/>
          <p:nvPr/>
        </p:nvCxnSpPr>
        <p:spPr>
          <a:xfrm flipH="1">
            <a:off x="467544" y="1206851"/>
            <a:ext cx="216024" cy="0"/>
          </a:xfrm>
          <a:prstGeom prst="line">
            <a:avLst/>
          </a:prstGeom>
        </p:spPr>
        <p:style>
          <a:lnRef idx="1">
            <a:schemeClr val="dk1"/>
          </a:lnRef>
          <a:fillRef idx="0">
            <a:schemeClr val="dk1"/>
          </a:fillRef>
          <a:effectRef idx="0">
            <a:schemeClr val="dk1"/>
          </a:effectRef>
          <a:fontRef idx="minor">
            <a:schemeClr val="tx1"/>
          </a:fontRef>
        </p:style>
      </p:cxnSp>
      <p:cxnSp>
        <p:nvCxnSpPr>
          <p:cNvPr id="24" name="Connecteur droit 23"/>
          <p:cNvCxnSpPr/>
          <p:nvPr/>
        </p:nvCxnSpPr>
        <p:spPr>
          <a:xfrm>
            <a:off x="467544" y="1206851"/>
            <a:ext cx="0" cy="2228995"/>
          </a:xfrm>
          <a:prstGeom prst="line">
            <a:avLst/>
          </a:prstGeom>
        </p:spPr>
        <p:style>
          <a:lnRef idx="1">
            <a:schemeClr val="dk1"/>
          </a:lnRef>
          <a:fillRef idx="0">
            <a:schemeClr val="dk1"/>
          </a:fillRef>
          <a:effectRef idx="0">
            <a:schemeClr val="dk1"/>
          </a:effectRef>
          <a:fontRef idx="minor">
            <a:schemeClr val="tx1"/>
          </a:fontRef>
        </p:style>
      </p:cxnSp>
      <p:cxnSp>
        <p:nvCxnSpPr>
          <p:cNvPr id="26" name="Connecteur droit 25"/>
          <p:cNvCxnSpPr/>
          <p:nvPr/>
        </p:nvCxnSpPr>
        <p:spPr>
          <a:xfrm>
            <a:off x="467544" y="3435846"/>
            <a:ext cx="72008" cy="0"/>
          </a:xfrm>
          <a:prstGeom prst="line">
            <a:avLst/>
          </a:prstGeom>
        </p:spPr>
        <p:style>
          <a:lnRef idx="1">
            <a:schemeClr val="dk1"/>
          </a:lnRef>
          <a:fillRef idx="0">
            <a:schemeClr val="dk1"/>
          </a:fillRef>
          <a:effectRef idx="0">
            <a:schemeClr val="dk1"/>
          </a:effectRef>
          <a:fontRef idx="minor">
            <a:schemeClr val="tx1"/>
          </a:fontRef>
        </p:style>
      </p:cxnSp>
      <p:sp>
        <p:nvSpPr>
          <p:cNvPr id="28" name="Soleil 27"/>
          <p:cNvSpPr/>
          <p:nvPr/>
        </p:nvSpPr>
        <p:spPr>
          <a:xfrm>
            <a:off x="7047152" y="2499742"/>
            <a:ext cx="144016" cy="144016"/>
          </a:xfrm>
          <a:prstGeom prst="su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 name="Image 28"/>
          <p:cNvPicPr>
            <a:picLocks noChangeAspect="1"/>
          </p:cNvPicPr>
          <p:nvPr/>
        </p:nvPicPr>
        <p:blipFill>
          <a:blip r:embed="rId5"/>
          <a:stretch>
            <a:fillRect/>
          </a:stretch>
        </p:blipFill>
        <p:spPr>
          <a:xfrm>
            <a:off x="6174168" y="4523138"/>
            <a:ext cx="170703" cy="170703"/>
          </a:xfrm>
          <a:prstGeom prst="rect">
            <a:avLst/>
          </a:prstGeom>
        </p:spPr>
      </p:pic>
    </p:spTree>
    <p:extLst>
      <p:ext uri="{BB962C8B-B14F-4D97-AF65-F5344CB8AC3E}">
        <p14:creationId xmlns:p14="http://schemas.microsoft.com/office/powerpoint/2010/main" val="3045280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21/05/2021</a:t>
            </a:r>
            <a:endParaRPr lang="fr-FR" cap="all" dirty="0"/>
          </a:p>
        </p:txBody>
      </p:sp>
      <p:sp>
        <p:nvSpPr>
          <p:cNvPr id="5" name="Espace réservé du pied de page 4"/>
          <p:cNvSpPr>
            <a:spLocks noGrp="1"/>
          </p:cNvSpPr>
          <p:nvPr>
            <p:ph type="ftr" sz="quarter" idx="11"/>
          </p:nvPr>
        </p:nvSpPr>
        <p:spPr/>
        <p:txBody>
          <a:bodyPr/>
          <a:lstStyle/>
          <a:p>
            <a:r>
              <a:rPr lang="fr-FR" dirty="0" smtClean="0"/>
              <a:t>DAF DCISIF</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23</a:t>
            </a:fld>
            <a:endParaRPr lang="fr-FR" dirty="0"/>
          </a:p>
        </p:txBody>
      </p:sp>
      <p:pic>
        <p:nvPicPr>
          <p:cNvPr id="8" name="Image 7"/>
          <p:cNvPicPr>
            <a:picLocks noChangeAspect="1"/>
          </p:cNvPicPr>
          <p:nvPr/>
        </p:nvPicPr>
        <p:blipFill>
          <a:blip r:embed="rId2"/>
          <a:stretch>
            <a:fillRect/>
          </a:stretch>
        </p:blipFill>
        <p:spPr>
          <a:xfrm>
            <a:off x="4499992" y="123478"/>
            <a:ext cx="4150791" cy="4415383"/>
          </a:xfrm>
          <a:prstGeom prst="rect">
            <a:avLst/>
          </a:prstGeom>
        </p:spPr>
      </p:pic>
      <mc:AlternateContent xmlns:mc="http://schemas.openxmlformats.org/markup-compatibility/2006" xmlns:p14="http://schemas.microsoft.com/office/powerpoint/2010/main">
        <mc:Choice Requires="p14">
          <p:contentPart p14:bwMode="auto" r:id="rId3">
            <p14:nvContentPartPr>
              <p14:cNvPr id="33" name="Encre 32"/>
              <p14:cNvContentPartPr/>
              <p14:nvPr/>
            </p14:nvContentPartPr>
            <p14:xfrm>
              <a:off x="5542401" y="1937358"/>
              <a:ext cx="2457360" cy="556200"/>
            </p14:xfrm>
          </p:contentPart>
        </mc:Choice>
        <mc:Fallback xmlns="">
          <p:pic>
            <p:nvPicPr>
              <p:cNvPr id="33" name="Encre 32"/>
              <p:cNvPicPr/>
              <p:nvPr/>
            </p:nvPicPr>
            <p:blipFill>
              <a:blip r:embed="rId4"/>
              <a:stretch>
                <a:fillRect/>
              </a:stretch>
            </p:blipFill>
            <p:spPr>
              <a:xfrm>
                <a:off x="5524401" y="1919358"/>
                <a:ext cx="2493360" cy="592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0" name="Encre 39"/>
              <p14:cNvContentPartPr/>
              <p14:nvPr/>
            </p14:nvContentPartPr>
            <p14:xfrm>
              <a:off x="6170601" y="1863558"/>
              <a:ext cx="2052360" cy="2271960"/>
            </p14:xfrm>
          </p:contentPart>
        </mc:Choice>
        <mc:Fallback xmlns="">
          <p:pic>
            <p:nvPicPr>
              <p:cNvPr id="40" name="Encre 39"/>
              <p:cNvPicPr/>
              <p:nvPr/>
            </p:nvPicPr>
            <p:blipFill>
              <a:blip r:embed="rId6"/>
              <a:stretch>
                <a:fillRect/>
              </a:stretch>
            </p:blipFill>
            <p:spPr>
              <a:xfrm>
                <a:off x="6152601" y="1845558"/>
                <a:ext cx="2088360" cy="2307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4" name="Encre 43"/>
              <p14:cNvContentPartPr/>
              <p14:nvPr/>
            </p14:nvContentPartPr>
            <p14:xfrm>
              <a:off x="5967921" y="4095558"/>
              <a:ext cx="1159200" cy="218520"/>
            </p14:xfrm>
          </p:contentPart>
        </mc:Choice>
        <mc:Fallback xmlns="">
          <p:pic>
            <p:nvPicPr>
              <p:cNvPr id="44" name="Encre 43"/>
              <p:cNvPicPr/>
              <p:nvPr/>
            </p:nvPicPr>
            <p:blipFill>
              <a:blip r:embed="rId8"/>
              <a:stretch>
                <a:fillRect/>
              </a:stretch>
            </p:blipFill>
            <p:spPr>
              <a:xfrm>
                <a:off x="5949921" y="4077558"/>
                <a:ext cx="1195200" cy="254520"/>
              </a:xfrm>
              <a:prstGeom prst="rect">
                <a:avLst/>
              </a:prstGeom>
            </p:spPr>
          </p:pic>
        </mc:Fallback>
      </mc:AlternateContent>
      <p:pic>
        <p:nvPicPr>
          <p:cNvPr id="49" name="Image 48"/>
          <p:cNvPicPr>
            <a:picLocks noChangeAspect="1"/>
          </p:cNvPicPr>
          <p:nvPr/>
        </p:nvPicPr>
        <p:blipFill>
          <a:blip r:embed="rId9"/>
          <a:stretch>
            <a:fillRect/>
          </a:stretch>
        </p:blipFill>
        <p:spPr>
          <a:xfrm>
            <a:off x="231217" y="1921199"/>
            <a:ext cx="3816427" cy="420660"/>
          </a:xfrm>
          <a:prstGeom prst="rect">
            <a:avLst/>
          </a:prstGeom>
        </p:spPr>
      </p:pic>
      <p:pic>
        <p:nvPicPr>
          <p:cNvPr id="50" name="Image 49"/>
          <p:cNvPicPr>
            <a:picLocks noChangeAspect="1"/>
          </p:cNvPicPr>
          <p:nvPr/>
        </p:nvPicPr>
        <p:blipFill>
          <a:blip r:embed="rId10"/>
          <a:stretch>
            <a:fillRect/>
          </a:stretch>
        </p:blipFill>
        <p:spPr>
          <a:xfrm>
            <a:off x="173416" y="2561919"/>
            <a:ext cx="3822523" cy="426757"/>
          </a:xfrm>
          <a:prstGeom prst="rect">
            <a:avLst/>
          </a:prstGeom>
        </p:spPr>
      </p:pic>
      <p:pic>
        <p:nvPicPr>
          <p:cNvPr id="51" name="Image 50"/>
          <p:cNvPicPr>
            <a:picLocks noChangeAspect="1"/>
          </p:cNvPicPr>
          <p:nvPr/>
        </p:nvPicPr>
        <p:blipFill>
          <a:blip r:embed="rId11"/>
          <a:stretch>
            <a:fillRect/>
          </a:stretch>
        </p:blipFill>
        <p:spPr>
          <a:xfrm>
            <a:off x="186167" y="3507854"/>
            <a:ext cx="3865199" cy="426757"/>
          </a:xfrm>
          <a:prstGeom prst="rect">
            <a:avLst/>
          </a:prstGeom>
        </p:spPr>
      </p:pic>
      <p:cxnSp>
        <p:nvCxnSpPr>
          <p:cNvPr id="54" name="Connecteur droit avec flèche 53"/>
          <p:cNvCxnSpPr>
            <a:stCxn id="49" idx="3"/>
          </p:cNvCxnSpPr>
          <p:nvPr/>
        </p:nvCxnSpPr>
        <p:spPr>
          <a:xfrm>
            <a:off x="4047644" y="2131529"/>
            <a:ext cx="495990" cy="4142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6" name="Connecteur droit avec flèche 55"/>
          <p:cNvCxnSpPr>
            <a:stCxn id="50" idx="3"/>
          </p:cNvCxnSpPr>
          <p:nvPr/>
        </p:nvCxnSpPr>
        <p:spPr>
          <a:xfrm flipV="1">
            <a:off x="3995939" y="2725820"/>
            <a:ext cx="628200" cy="494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Connecteur droit avec flèche 57"/>
          <p:cNvCxnSpPr>
            <a:stCxn id="51" idx="3"/>
          </p:cNvCxnSpPr>
          <p:nvPr/>
        </p:nvCxnSpPr>
        <p:spPr>
          <a:xfrm flipV="1">
            <a:off x="4051366" y="3507854"/>
            <a:ext cx="448626" cy="2133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9" name="ZoneTexte 58"/>
          <p:cNvSpPr txBox="1"/>
          <p:nvPr/>
        </p:nvSpPr>
        <p:spPr>
          <a:xfrm>
            <a:off x="473885" y="4136007"/>
            <a:ext cx="3534488" cy="246221"/>
          </a:xfrm>
          <a:prstGeom prst="rect">
            <a:avLst/>
          </a:prstGeom>
          <a:noFill/>
          <a:ln w="3175">
            <a:solidFill>
              <a:schemeClr val="tx1"/>
            </a:solidFill>
          </a:ln>
        </p:spPr>
        <p:txBody>
          <a:bodyPr wrap="square" rtlCol="0">
            <a:spAutoFit/>
          </a:bodyPr>
          <a:lstStyle/>
          <a:p>
            <a:r>
              <a:rPr lang="fr-FR" sz="1000" dirty="0" smtClean="0"/>
              <a:t>Bien préciser la période considérée prescrite</a:t>
            </a:r>
            <a:endParaRPr lang="fr-FR" sz="1000" dirty="0"/>
          </a:p>
        </p:txBody>
      </p:sp>
      <p:cxnSp>
        <p:nvCxnSpPr>
          <p:cNvPr id="61" name="Connecteur droit avec flèche 60"/>
          <p:cNvCxnSpPr>
            <a:stCxn id="59" idx="3"/>
          </p:cNvCxnSpPr>
          <p:nvPr/>
        </p:nvCxnSpPr>
        <p:spPr>
          <a:xfrm flipV="1">
            <a:off x="4008373" y="4050943"/>
            <a:ext cx="491619" cy="2081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2" name="ZoneTexte 61"/>
          <p:cNvSpPr txBox="1"/>
          <p:nvPr/>
        </p:nvSpPr>
        <p:spPr>
          <a:xfrm>
            <a:off x="251520" y="1450175"/>
            <a:ext cx="3672382" cy="246221"/>
          </a:xfrm>
          <a:prstGeom prst="rect">
            <a:avLst/>
          </a:prstGeom>
          <a:noFill/>
          <a:ln w="3175">
            <a:solidFill>
              <a:schemeClr val="tx1"/>
            </a:solidFill>
          </a:ln>
        </p:spPr>
        <p:txBody>
          <a:bodyPr wrap="square" rtlCol="0">
            <a:spAutoFit/>
          </a:bodyPr>
          <a:lstStyle/>
          <a:p>
            <a:r>
              <a:rPr lang="fr-FR" sz="1000" dirty="0" smtClean="0"/>
              <a:t>Bien préciser les délégations de signatures en académie</a:t>
            </a:r>
            <a:endParaRPr lang="fr-FR" sz="1000" dirty="0"/>
          </a:p>
        </p:txBody>
      </p:sp>
      <p:cxnSp>
        <p:nvCxnSpPr>
          <p:cNvPr id="64" name="Connecteur droit avec flèche 63"/>
          <p:cNvCxnSpPr>
            <a:stCxn id="62" idx="3"/>
          </p:cNvCxnSpPr>
          <p:nvPr/>
        </p:nvCxnSpPr>
        <p:spPr>
          <a:xfrm>
            <a:off x="3923902" y="1573286"/>
            <a:ext cx="576090" cy="3640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ZoneTexte 64"/>
          <p:cNvSpPr txBox="1"/>
          <p:nvPr/>
        </p:nvSpPr>
        <p:spPr>
          <a:xfrm>
            <a:off x="1322890" y="654480"/>
            <a:ext cx="2866950" cy="307777"/>
          </a:xfrm>
          <a:prstGeom prst="rect">
            <a:avLst/>
          </a:prstGeom>
          <a:solidFill>
            <a:srgbClr val="FFFF00"/>
          </a:solidFill>
          <a:ln w="3175">
            <a:solidFill>
              <a:schemeClr val="tx1"/>
            </a:solidFill>
          </a:ln>
        </p:spPr>
        <p:txBody>
          <a:bodyPr wrap="square" rtlCol="0">
            <a:spAutoFit/>
          </a:bodyPr>
          <a:lstStyle/>
          <a:p>
            <a:pPr algn="ctr"/>
            <a:r>
              <a:rPr lang="fr-FR" sz="1400" b="1" dirty="0" smtClean="0"/>
              <a:t>Illustration pour la NBI </a:t>
            </a:r>
          </a:p>
        </p:txBody>
      </p:sp>
      <mc:AlternateContent xmlns:mc="http://schemas.openxmlformats.org/markup-compatibility/2006" xmlns:p14="http://schemas.microsoft.com/office/powerpoint/2010/main">
        <mc:Choice Requires="p14">
          <p:contentPart p14:bwMode="auto" r:id="rId12">
            <p14:nvContentPartPr>
              <p14:cNvPr id="3" name="Encre 2"/>
              <p14:cNvContentPartPr/>
              <p14:nvPr/>
            </p14:nvContentPartPr>
            <p14:xfrm>
              <a:off x="5884359" y="626238"/>
              <a:ext cx="698400" cy="51120"/>
            </p14:xfrm>
          </p:contentPart>
        </mc:Choice>
        <mc:Fallback xmlns="">
          <p:pic>
            <p:nvPicPr>
              <p:cNvPr id="3" name="Encre 2"/>
              <p:cNvPicPr/>
              <p:nvPr/>
            </p:nvPicPr>
            <p:blipFill>
              <a:blip r:embed="rId13"/>
              <a:stretch>
                <a:fillRect/>
              </a:stretch>
            </p:blipFill>
            <p:spPr>
              <a:xfrm>
                <a:off x="5866359" y="608238"/>
                <a:ext cx="7344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Encre 6"/>
              <p14:cNvContentPartPr/>
              <p14:nvPr/>
            </p14:nvContentPartPr>
            <p14:xfrm>
              <a:off x="8082879" y="2478078"/>
              <a:ext cx="419400" cy="26280"/>
            </p14:xfrm>
          </p:contentPart>
        </mc:Choice>
        <mc:Fallback xmlns="">
          <p:pic>
            <p:nvPicPr>
              <p:cNvPr id="7" name="Encre 6"/>
              <p:cNvPicPr/>
              <p:nvPr/>
            </p:nvPicPr>
            <p:blipFill>
              <a:blip r:embed="rId15"/>
              <a:stretch>
                <a:fillRect/>
              </a:stretch>
            </p:blipFill>
            <p:spPr>
              <a:xfrm>
                <a:off x="8064879" y="2460078"/>
                <a:ext cx="4554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Encre 9"/>
              <p14:cNvContentPartPr/>
              <p14:nvPr/>
            </p14:nvContentPartPr>
            <p14:xfrm>
              <a:off x="4558119" y="2528838"/>
              <a:ext cx="377280" cy="38880"/>
            </p14:xfrm>
          </p:contentPart>
        </mc:Choice>
        <mc:Fallback xmlns="">
          <p:pic>
            <p:nvPicPr>
              <p:cNvPr id="10" name="Encre 9"/>
              <p:cNvPicPr/>
              <p:nvPr/>
            </p:nvPicPr>
            <p:blipFill>
              <a:blip r:embed="rId17"/>
              <a:stretch>
                <a:fillRect/>
              </a:stretch>
            </p:blipFill>
            <p:spPr>
              <a:xfrm>
                <a:off x="4540119" y="2510838"/>
                <a:ext cx="4132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Encre 11"/>
              <p14:cNvContentPartPr/>
              <p14:nvPr/>
            </p14:nvContentPartPr>
            <p14:xfrm>
              <a:off x="7461879" y="4355478"/>
              <a:ext cx="816840" cy="8280"/>
            </p14:xfrm>
          </p:contentPart>
        </mc:Choice>
        <mc:Fallback xmlns="">
          <p:pic>
            <p:nvPicPr>
              <p:cNvPr id="12" name="Encre 11"/>
              <p:cNvPicPr/>
              <p:nvPr/>
            </p:nvPicPr>
            <p:blipFill>
              <a:blip r:embed="rId19"/>
              <a:stretch>
                <a:fillRect/>
              </a:stretch>
            </p:blipFill>
            <p:spPr>
              <a:xfrm>
                <a:off x="7389879" y="4211478"/>
                <a:ext cx="960840" cy="296280"/>
              </a:xfrm>
              <a:prstGeom prst="rect">
                <a:avLst/>
              </a:prstGeom>
            </p:spPr>
          </p:pic>
        </mc:Fallback>
      </mc:AlternateContent>
    </p:spTree>
    <p:extLst>
      <p:ext uri="{BB962C8B-B14F-4D97-AF65-F5344CB8AC3E}">
        <p14:creationId xmlns:p14="http://schemas.microsoft.com/office/powerpoint/2010/main" val="21165699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21/05/2021</a:t>
            </a:r>
            <a:endParaRPr lang="fr-FR" cap="all" dirty="0"/>
          </a:p>
        </p:txBody>
      </p:sp>
      <p:sp>
        <p:nvSpPr>
          <p:cNvPr id="5" name="Espace réservé du pied de page 4"/>
          <p:cNvSpPr>
            <a:spLocks noGrp="1"/>
          </p:cNvSpPr>
          <p:nvPr>
            <p:ph type="ftr" sz="quarter" idx="11"/>
          </p:nvPr>
        </p:nvSpPr>
        <p:spPr/>
        <p:txBody>
          <a:bodyPr/>
          <a:lstStyle/>
          <a:p>
            <a:r>
              <a:rPr lang="fr-FR" dirty="0" smtClean="0"/>
              <a:t>DAF DCISIF</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24</a:t>
            </a:fld>
            <a:endParaRPr lang="fr-FR" dirty="0"/>
          </a:p>
        </p:txBody>
      </p:sp>
      <p:pic>
        <p:nvPicPr>
          <p:cNvPr id="7" name="Image 6"/>
          <p:cNvPicPr>
            <a:picLocks noChangeAspect="1"/>
          </p:cNvPicPr>
          <p:nvPr/>
        </p:nvPicPr>
        <p:blipFill>
          <a:blip r:embed="rId2"/>
          <a:stretch>
            <a:fillRect/>
          </a:stretch>
        </p:blipFill>
        <p:spPr>
          <a:xfrm>
            <a:off x="1187624" y="123478"/>
            <a:ext cx="6840760" cy="4365927"/>
          </a:xfrm>
          <a:prstGeom prst="rect">
            <a:avLst/>
          </a:prstGeom>
        </p:spPr>
      </p:pic>
      <p:cxnSp>
        <p:nvCxnSpPr>
          <p:cNvPr id="12" name="Connecteur droit avec flèche 11"/>
          <p:cNvCxnSpPr/>
          <p:nvPr/>
        </p:nvCxnSpPr>
        <p:spPr>
          <a:xfrm flipV="1">
            <a:off x="6264000" y="1707654"/>
            <a:ext cx="0" cy="10081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ZoneTexte 12"/>
          <p:cNvSpPr txBox="1"/>
          <p:nvPr/>
        </p:nvSpPr>
        <p:spPr>
          <a:xfrm>
            <a:off x="4932040" y="2776157"/>
            <a:ext cx="2681960" cy="215444"/>
          </a:xfrm>
          <a:prstGeom prst="rect">
            <a:avLst/>
          </a:prstGeom>
          <a:noFill/>
          <a:ln w="9525">
            <a:solidFill>
              <a:schemeClr val="tx1"/>
            </a:solidFill>
          </a:ln>
        </p:spPr>
        <p:txBody>
          <a:bodyPr wrap="square" rtlCol="0">
            <a:spAutoFit/>
          </a:bodyPr>
          <a:lstStyle/>
          <a:p>
            <a:r>
              <a:rPr lang="fr-FR" sz="800" b="1" dirty="0" smtClean="0"/>
              <a:t>Ne pas oublier de mentionner les voies de recours </a:t>
            </a:r>
            <a:endParaRPr lang="fr-FR" sz="800" b="1" dirty="0"/>
          </a:p>
        </p:txBody>
      </p:sp>
      <p:sp>
        <p:nvSpPr>
          <p:cNvPr id="18" name="ZoneTexte 17"/>
          <p:cNvSpPr txBox="1"/>
          <p:nvPr/>
        </p:nvSpPr>
        <p:spPr>
          <a:xfrm>
            <a:off x="359999" y="4380519"/>
            <a:ext cx="4067985" cy="338554"/>
          </a:xfrm>
          <a:prstGeom prst="rect">
            <a:avLst/>
          </a:prstGeom>
          <a:noFill/>
          <a:ln w="9525">
            <a:solidFill>
              <a:schemeClr val="tx1"/>
            </a:solidFill>
          </a:ln>
        </p:spPr>
        <p:txBody>
          <a:bodyPr wrap="square" rtlCol="0">
            <a:spAutoFit/>
          </a:bodyPr>
          <a:lstStyle/>
          <a:p>
            <a:pPr algn="ctr"/>
            <a:r>
              <a:rPr lang="fr-FR" sz="800" b="1" dirty="0" smtClean="0"/>
              <a:t>Ne jamais évoquer la demande de relèvement dans la décision d’opposition, la demande de relèvement doit intervenir après la décision d’opposition</a:t>
            </a:r>
            <a:endParaRPr lang="fr-FR" sz="800" b="1" dirty="0"/>
          </a:p>
        </p:txBody>
      </p:sp>
      <p:cxnSp>
        <p:nvCxnSpPr>
          <p:cNvPr id="20" name="Connecteur droit avec flèche 19"/>
          <p:cNvCxnSpPr/>
          <p:nvPr/>
        </p:nvCxnSpPr>
        <p:spPr>
          <a:xfrm flipV="1">
            <a:off x="2123728" y="3507854"/>
            <a:ext cx="576064" cy="7920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1" name="Image 20"/>
          <p:cNvPicPr>
            <a:picLocks noChangeAspect="1"/>
          </p:cNvPicPr>
          <p:nvPr/>
        </p:nvPicPr>
        <p:blipFill>
          <a:blip r:embed="rId3"/>
          <a:stretch>
            <a:fillRect/>
          </a:stretch>
        </p:blipFill>
        <p:spPr>
          <a:xfrm>
            <a:off x="4860032" y="3425873"/>
            <a:ext cx="648072" cy="586037"/>
          </a:xfrm>
          <a:prstGeom prst="rect">
            <a:avLst/>
          </a:prstGeom>
        </p:spPr>
      </p:pic>
      <p:sp>
        <p:nvSpPr>
          <p:cNvPr id="22" name="ZoneTexte 21"/>
          <p:cNvSpPr txBox="1"/>
          <p:nvPr/>
        </p:nvSpPr>
        <p:spPr>
          <a:xfrm>
            <a:off x="35496" y="2991601"/>
            <a:ext cx="1224136" cy="338554"/>
          </a:xfrm>
          <a:prstGeom prst="rect">
            <a:avLst/>
          </a:prstGeom>
          <a:noFill/>
          <a:ln w="3175">
            <a:solidFill>
              <a:schemeClr val="tx1"/>
            </a:solidFill>
          </a:ln>
        </p:spPr>
        <p:txBody>
          <a:bodyPr wrap="square" rtlCol="0">
            <a:spAutoFit/>
          </a:bodyPr>
          <a:lstStyle/>
          <a:p>
            <a:pPr algn="ctr"/>
            <a:r>
              <a:rPr lang="fr-FR" sz="800" b="1" dirty="0" smtClean="0"/>
              <a:t>Les paiements effectués </a:t>
            </a:r>
            <a:endParaRPr lang="fr-FR" sz="800" b="1" dirty="0"/>
          </a:p>
        </p:txBody>
      </p:sp>
      <p:cxnSp>
        <p:nvCxnSpPr>
          <p:cNvPr id="24" name="Connecteur droit avec flèche 23"/>
          <p:cNvCxnSpPr/>
          <p:nvPr/>
        </p:nvCxnSpPr>
        <p:spPr>
          <a:xfrm flipV="1">
            <a:off x="683568" y="2776157"/>
            <a:ext cx="720080" cy="1077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144296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21/05/2021</a:t>
            </a:r>
            <a:endParaRPr lang="fr-FR" cap="all" dirty="0"/>
          </a:p>
        </p:txBody>
      </p:sp>
      <p:sp>
        <p:nvSpPr>
          <p:cNvPr id="5" name="Espace réservé du pied de page 4"/>
          <p:cNvSpPr>
            <a:spLocks noGrp="1"/>
          </p:cNvSpPr>
          <p:nvPr>
            <p:ph type="ftr" sz="quarter" idx="11"/>
          </p:nvPr>
        </p:nvSpPr>
        <p:spPr/>
        <p:txBody>
          <a:bodyPr/>
          <a:lstStyle/>
          <a:p>
            <a:r>
              <a:rPr lang="fr-FR" dirty="0" smtClean="0"/>
              <a:t>DAF DCISIF </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25</a:t>
            </a:fld>
            <a:endParaRPr lang="fr-FR" dirty="0"/>
          </a:p>
        </p:txBody>
      </p:sp>
      <p:pic>
        <p:nvPicPr>
          <p:cNvPr id="8" name="Image 7"/>
          <p:cNvPicPr>
            <a:picLocks noChangeAspect="1"/>
          </p:cNvPicPr>
          <p:nvPr/>
        </p:nvPicPr>
        <p:blipFill>
          <a:blip r:embed="rId2"/>
          <a:stretch>
            <a:fillRect/>
          </a:stretch>
        </p:blipFill>
        <p:spPr>
          <a:xfrm>
            <a:off x="4932040" y="339502"/>
            <a:ext cx="3741787" cy="4171560"/>
          </a:xfrm>
          <a:prstGeom prst="rect">
            <a:avLst/>
          </a:prstGeom>
        </p:spPr>
      </p:pic>
      <mc:AlternateContent xmlns:mc="http://schemas.openxmlformats.org/markup-compatibility/2006" xmlns:p14="http://schemas.microsoft.com/office/powerpoint/2010/main">
        <mc:Choice Requires="p14">
          <p:contentPart p14:bwMode="auto" r:id="rId3">
            <p14:nvContentPartPr>
              <p14:cNvPr id="20" name="Encre 19"/>
              <p14:cNvContentPartPr/>
              <p14:nvPr/>
            </p14:nvContentPartPr>
            <p14:xfrm>
              <a:off x="5011719" y="487638"/>
              <a:ext cx="1131120" cy="664560"/>
            </p14:xfrm>
          </p:contentPart>
        </mc:Choice>
        <mc:Fallback xmlns="">
          <p:pic>
            <p:nvPicPr>
              <p:cNvPr id="20" name="Encre 19"/>
              <p:cNvPicPr/>
              <p:nvPr/>
            </p:nvPicPr>
            <p:blipFill>
              <a:blip r:embed="rId4"/>
              <a:stretch>
                <a:fillRect/>
              </a:stretch>
            </p:blipFill>
            <p:spPr>
              <a:xfrm>
                <a:off x="4993719" y="469638"/>
                <a:ext cx="1167120" cy="700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4" name="Encre 23"/>
              <p14:cNvContentPartPr/>
              <p14:nvPr/>
            </p14:nvContentPartPr>
            <p14:xfrm>
              <a:off x="7112679" y="564318"/>
              <a:ext cx="1005480" cy="53280"/>
            </p14:xfrm>
          </p:contentPart>
        </mc:Choice>
        <mc:Fallback xmlns="">
          <p:pic>
            <p:nvPicPr>
              <p:cNvPr id="24" name="Encre 23"/>
              <p:cNvPicPr/>
              <p:nvPr/>
            </p:nvPicPr>
            <p:blipFill>
              <a:blip r:embed="rId6"/>
              <a:stretch>
                <a:fillRect/>
              </a:stretch>
            </p:blipFill>
            <p:spPr>
              <a:xfrm>
                <a:off x="7040679" y="420318"/>
                <a:ext cx="114948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 name="Encre 24"/>
              <p14:cNvContentPartPr/>
              <p14:nvPr/>
            </p14:nvContentPartPr>
            <p14:xfrm>
              <a:off x="4914159" y="2882718"/>
              <a:ext cx="3399480" cy="123840"/>
            </p14:xfrm>
          </p:contentPart>
        </mc:Choice>
        <mc:Fallback xmlns="">
          <p:pic>
            <p:nvPicPr>
              <p:cNvPr id="25" name="Encre 24"/>
              <p:cNvPicPr/>
              <p:nvPr/>
            </p:nvPicPr>
            <p:blipFill>
              <a:blip r:embed="rId8"/>
              <a:stretch>
                <a:fillRect/>
              </a:stretch>
            </p:blipFill>
            <p:spPr>
              <a:xfrm>
                <a:off x="4842159" y="2738718"/>
                <a:ext cx="354348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6" name="Encre 45"/>
              <p14:cNvContentPartPr/>
              <p14:nvPr/>
            </p14:nvContentPartPr>
            <p14:xfrm>
              <a:off x="7021959" y="1333278"/>
              <a:ext cx="1186920" cy="2013120"/>
            </p14:xfrm>
          </p:contentPart>
        </mc:Choice>
        <mc:Fallback xmlns="">
          <p:pic>
            <p:nvPicPr>
              <p:cNvPr id="46" name="Encre 45"/>
              <p:cNvPicPr/>
              <p:nvPr/>
            </p:nvPicPr>
            <p:blipFill>
              <a:blip r:embed="rId10"/>
              <a:stretch>
                <a:fillRect/>
              </a:stretch>
            </p:blipFill>
            <p:spPr>
              <a:xfrm>
                <a:off x="7003959" y="1315278"/>
                <a:ext cx="1222920" cy="2049120"/>
              </a:xfrm>
              <a:prstGeom prst="rect">
                <a:avLst/>
              </a:prstGeom>
            </p:spPr>
          </p:pic>
        </mc:Fallback>
      </mc:AlternateContent>
      <p:cxnSp>
        <p:nvCxnSpPr>
          <p:cNvPr id="48" name="Connecteur droit avec flèche 47"/>
          <p:cNvCxnSpPr/>
          <p:nvPr/>
        </p:nvCxnSpPr>
        <p:spPr>
          <a:xfrm>
            <a:off x="3347864" y="2882718"/>
            <a:ext cx="15121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9" name="ZoneTexte 48"/>
          <p:cNvSpPr txBox="1"/>
          <p:nvPr/>
        </p:nvSpPr>
        <p:spPr>
          <a:xfrm>
            <a:off x="251520" y="2643758"/>
            <a:ext cx="3024336" cy="553998"/>
          </a:xfrm>
          <a:prstGeom prst="rect">
            <a:avLst/>
          </a:prstGeom>
          <a:noFill/>
          <a:ln w="3175">
            <a:solidFill>
              <a:schemeClr val="tx1"/>
            </a:solidFill>
          </a:ln>
        </p:spPr>
        <p:txBody>
          <a:bodyPr wrap="square" rtlCol="0">
            <a:spAutoFit/>
          </a:bodyPr>
          <a:lstStyle/>
          <a:p>
            <a:r>
              <a:rPr lang="fr-FR" sz="1000" dirty="0" smtClean="0"/>
              <a:t>Préciser la somme restant due et la période prescrite concernée par la demande de relèvement</a:t>
            </a:r>
            <a:endParaRPr lang="fr-FR" sz="1000" dirty="0"/>
          </a:p>
        </p:txBody>
      </p:sp>
      <p:cxnSp>
        <p:nvCxnSpPr>
          <p:cNvPr id="53" name="Connecteur droit avec flèche 52"/>
          <p:cNvCxnSpPr/>
          <p:nvPr/>
        </p:nvCxnSpPr>
        <p:spPr>
          <a:xfrm flipV="1">
            <a:off x="4644008" y="771550"/>
            <a:ext cx="2664296" cy="10801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4" name="ZoneTexte 53"/>
          <p:cNvSpPr txBox="1"/>
          <p:nvPr/>
        </p:nvSpPr>
        <p:spPr>
          <a:xfrm>
            <a:off x="107504" y="1635646"/>
            <a:ext cx="4392488" cy="400110"/>
          </a:xfrm>
          <a:prstGeom prst="rect">
            <a:avLst/>
          </a:prstGeom>
          <a:noFill/>
          <a:ln w="3175">
            <a:solidFill>
              <a:schemeClr val="tx1"/>
            </a:solidFill>
          </a:ln>
        </p:spPr>
        <p:txBody>
          <a:bodyPr wrap="square" rtlCol="0">
            <a:spAutoFit/>
          </a:bodyPr>
          <a:lstStyle/>
          <a:p>
            <a:r>
              <a:rPr lang="fr-FR" sz="1000" dirty="0" smtClean="0"/>
              <a:t>La demande de relèvement de prescription quadriennale doit être rédigée par l’intéressée et intervenir après la décision d’opposition </a:t>
            </a:r>
            <a:endParaRPr lang="fr-FR" sz="1000" dirty="0"/>
          </a:p>
        </p:txBody>
      </p:sp>
      <p:cxnSp>
        <p:nvCxnSpPr>
          <p:cNvPr id="56" name="Connecteur droit avec flèche 55"/>
          <p:cNvCxnSpPr/>
          <p:nvPr/>
        </p:nvCxnSpPr>
        <p:spPr>
          <a:xfrm>
            <a:off x="3923928" y="4371950"/>
            <a:ext cx="2448272" cy="1391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7" name="ZoneTexte 56"/>
          <p:cNvSpPr txBox="1"/>
          <p:nvPr/>
        </p:nvSpPr>
        <p:spPr>
          <a:xfrm>
            <a:off x="827584" y="4299942"/>
            <a:ext cx="2952328" cy="246221"/>
          </a:xfrm>
          <a:prstGeom prst="rect">
            <a:avLst/>
          </a:prstGeom>
          <a:noFill/>
          <a:ln w="3175">
            <a:solidFill>
              <a:schemeClr val="tx1"/>
            </a:solidFill>
          </a:ln>
        </p:spPr>
        <p:txBody>
          <a:bodyPr wrap="square" rtlCol="0">
            <a:spAutoFit/>
          </a:bodyPr>
          <a:lstStyle/>
          <a:p>
            <a:r>
              <a:rPr lang="fr-FR" sz="1000" dirty="0" smtClean="0"/>
              <a:t>Ne pas oublier la signature de l’intéressée </a:t>
            </a:r>
            <a:endParaRPr lang="fr-FR" sz="1000" dirty="0"/>
          </a:p>
        </p:txBody>
      </p:sp>
      <p:cxnSp>
        <p:nvCxnSpPr>
          <p:cNvPr id="60" name="Connecteur droit avec flèche 59"/>
          <p:cNvCxnSpPr/>
          <p:nvPr/>
        </p:nvCxnSpPr>
        <p:spPr>
          <a:xfrm flipV="1">
            <a:off x="3491880" y="771550"/>
            <a:ext cx="1519839" cy="720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1" name="ZoneTexte 60"/>
          <p:cNvSpPr txBox="1"/>
          <p:nvPr/>
        </p:nvSpPr>
        <p:spPr>
          <a:xfrm>
            <a:off x="1259632" y="699542"/>
            <a:ext cx="2160240" cy="553998"/>
          </a:xfrm>
          <a:prstGeom prst="rect">
            <a:avLst/>
          </a:prstGeom>
          <a:noFill/>
          <a:ln w="3175">
            <a:solidFill>
              <a:schemeClr val="tx1"/>
            </a:solidFill>
          </a:ln>
        </p:spPr>
        <p:txBody>
          <a:bodyPr wrap="square" rtlCol="0">
            <a:spAutoFit/>
          </a:bodyPr>
          <a:lstStyle/>
          <a:p>
            <a:r>
              <a:rPr lang="fr-FR" sz="1000" dirty="0" smtClean="0"/>
              <a:t>La demande de relèvement de prescription quadriennale doit émaner de l’intéressée </a:t>
            </a:r>
            <a:endParaRPr lang="fr-FR" sz="1000" dirty="0"/>
          </a:p>
        </p:txBody>
      </p:sp>
      <mc:AlternateContent xmlns:mc="http://schemas.openxmlformats.org/markup-compatibility/2006" xmlns:p14="http://schemas.microsoft.com/office/powerpoint/2010/main">
        <mc:Choice Requires="p14">
          <p:contentPart p14:bwMode="auto" r:id="rId11">
            <p14:nvContentPartPr>
              <p14:cNvPr id="3" name="Encre 2"/>
              <p14:cNvContentPartPr/>
              <p14:nvPr/>
            </p14:nvContentPartPr>
            <p14:xfrm>
              <a:off x="5088399" y="865638"/>
              <a:ext cx="901080" cy="360"/>
            </p14:xfrm>
          </p:contentPart>
        </mc:Choice>
        <mc:Fallback xmlns="">
          <p:pic>
            <p:nvPicPr>
              <p:cNvPr id="3" name="Encre 2"/>
              <p:cNvPicPr/>
              <p:nvPr/>
            </p:nvPicPr>
            <p:blipFill>
              <a:blip r:embed="rId12"/>
              <a:stretch>
                <a:fillRect/>
              </a:stretch>
            </p:blipFill>
            <p:spPr>
              <a:xfrm>
                <a:off x="5070399" y="847638"/>
                <a:ext cx="9370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Encre 8"/>
              <p14:cNvContentPartPr/>
              <p14:nvPr/>
            </p14:nvContentPartPr>
            <p14:xfrm>
              <a:off x="5066799" y="814158"/>
              <a:ext cx="901440" cy="28800"/>
            </p14:xfrm>
          </p:contentPart>
        </mc:Choice>
        <mc:Fallback xmlns="">
          <p:pic>
            <p:nvPicPr>
              <p:cNvPr id="9" name="Encre 8"/>
              <p:cNvPicPr/>
              <p:nvPr/>
            </p:nvPicPr>
            <p:blipFill>
              <a:blip r:embed="rId14"/>
              <a:stretch>
                <a:fillRect/>
              </a:stretch>
            </p:blipFill>
            <p:spPr>
              <a:xfrm>
                <a:off x="5048799" y="796158"/>
                <a:ext cx="9374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Encre 10"/>
              <p14:cNvContentPartPr/>
              <p14:nvPr/>
            </p14:nvContentPartPr>
            <p14:xfrm>
              <a:off x="5067519" y="830358"/>
              <a:ext cx="893880" cy="91080"/>
            </p14:xfrm>
          </p:contentPart>
        </mc:Choice>
        <mc:Fallback xmlns="">
          <p:pic>
            <p:nvPicPr>
              <p:cNvPr id="11" name="Encre 10"/>
              <p:cNvPicPr/>
              <p:nvPr/>
            </p:nvPicPr>
            <p:blipFill>
              <a:blip r:embed="rId16"/>
              <a:stretch>
                <a:fillRect/>
              </a:stretch>
            </p:blipFill>
            <p:spPr>
              <a:xfrm>
                <a:off x="5049519" y="812358"/>
                <a:ext cx="9298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Encre 12"/>
              <p14:cNvContentPartPr/>
              <p14:nvPr/>
            </p14:nvContentPartPr>
            <p14:xfrm>
              <a:off x="7168479" y="551358"/>
              <a:ext cx="858960" cy="105480"/>
            </p14:xfrm>
          </p:contentPart>
        </mc:Choice>
        <mc:Fallback xmlns="">
          <p:pic>
            <p:nvPicPr>
              <p:cNvPr id="13" name="Encre 12"/>
              <p:cNvPicPr/>
              <p:nvPr/>
            </p:nvPicPr>
            <p:blipFill>
              <a:blip r:embed="rId18"/>
              <a:stretch>
                <a:fillRect/>
              </a:stretch>
            </p:blipFill>
            <p:spPr>
              <a:xfrm>
                <a:off x="7150479" y="533358"/>
                <a:ext cx="894960" cy="141480"/>
              </a:xfrm>
              <a:prstGeom prst="rect">
                <a:avLst/>
              </a:prstGeom>
            </p:spPr>
          </p:pic>
        </mc:Fallback>
      </mc:AlternateContent>
    </p:spTree>
    <p:extLst>
      <p:ext uri="{BB962C8B-B14F-4D97-AF65-F5344CB8AC3E}">
        <p14:creationId xmlns:p14="http://schemas.microsoft.com/office/powerpoint/2010/main" val="28308538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marL="0" indent="0">
              <a:buNone/>
            </a:pPr>
            <a:r>
              <a:rPr lang="fr-FR" sz="1400" dirty="0" smtClean="0"/>
              <a:t/>
            </a:r>
            <a:br>
              <a:rPr lang="fr-FR" sz="1400" dirty="0" smtClean="0"/>
            </a:br>
            <a:r>
              <a:rPr lang="fr-FR" sz="1400" dirty="0"/>
              <a:t/>
            </a:r>
            <a:br>
              <a:rPr lang="fr-FR" sz="1400" dirty="0"/>
            </a:br>
            <a:r>
              <a:rPr lang="fr-FR" sz="1400" dirty="0" smtClean="0"/>
              <a:t/>
            </a:r>
            <a:br>
              <a:rPr lang="fr-FR" sz="1400" dirty="0" smtClean="0"/>
            </a:br>
            <a:r>
              <a:rPr lang="fr-FR" sz="1200" b="0" dirty="0"/>
              <a:t/>
            </a:r>
            <a:br>
              <a:rPr lang="fr-FR" sz="1200" b="0" dirty="0"/>
            </a:br>
            <a:r>
              <a:rPr lang="fr-FR" sz="1200" b="0" dirty="0" smtClean="0"/>
              <a:t/>
            </a:r>
            <a:br>
              <a:rPr lang="fr-FR" sz="1200" b="0" dirty="0" smtClean="0"/>
            </a:br>
            <a:r>
              <a:rPr lang="fr-FR" sz="1200" b="0" dirty="0" smtClean="0"/>
              <a:t/>
            </a:r>
            <a:br>
              <a:rPr lang="fr-FR" sz="1200" b="0" dirty="0" smtClean="0"/>
            </a:br>
            <a:r>
              <a:rPr lang="fr-FR" sz="1200" b="0" dirty="0"/>
              <a:t/>
            </a:r>
            <a:br>
              <a:rPr lang="fr-FR" sz="1200" b="0" dirty="0"/>
            </a:br>
            <a:r>
              <a:rPr lang="fr-FR" sz="1200" b="0" dirty="0" smtClean="0"/>
              <a:t/>
            </a:r>
            <a:br>
              <a:rPr lang="fr-FR" sz="1200" b="0" dirty="0" smtClean="0"/>
            </a:br>
            <a:r>
              <a:rPr lang="fr-FR" sz="1200" b="0" dirty="0"/>
              <a:t/>
            </a:r>
            <a:br>
              <a:rPr lang="fr-FR" sz="1200" b="0" dirty="0"/>
            </a:br>
            <a:r>
              <a:rPr lang="fr-FR" sz="1200" b="0" dirty="0" smtClean="0"/>
              <a:t/>
            </a:r>
            <a:br>
              <a:rPr lang="fr-FR" sz="1200" b="0" dirty="0" smtClean="0"/>
            </a:br>
            <a:r>
              <a:rPr lang="fr-FR" sz="1200" b="0" dirty="0"/>
              <a:t/>
            </a:r>
            <a:br>
              <a:rPr lang="fr-FR" sz="1200" b="0" dirty="0"/>
            </a:br>
            <a:r>
              <a:rPr lang="fr-FR" sz="1200" b="0" dirty="0" smtClean="0"/>
              <a:t/>
            </a:r>
            <a:br>
              <a:rPr lang="fr-FR" sz="1200" b="0" dirty="0" smtClean="0"/>
            </a:br>
            <a:r>
              <a:rPr lang="fr-FR" sz="1200" b="0" dirty="0"/>
              <a:t/>
            </a:r>
            <a:br>
              <a:rPr lang="fr-FR" sz="1200" b="0" dirty="0"/>
            </a:br>
            <a:r>
              <a:rPr lang="fr-FR" sz="1200" b="0" dirty="0" smtClean="0"/>
              <a:t/>
            </a:r>
            <a:br>
              <a:rPr lang="fr-FR" sz="1200" b="0" dirty="0" smtClean="0"/>
            </a:br>
            <a:r>
              <a:rPr lang="fr-FR" sz="1200" b="0" dirty="0"/>
              <a:t/>
            </a:r>
            <a:br>
              <a:rPr lang="fr-FR" sz="1200" b="0" dirty="0"/>
            </a:br>
            <a:r>
              <a:rPr lang="fr-FR" sz="1200" b="0" dirty="0" smtClean="0"/>
              <a:t/>
            </a:r>
            <a:br>
              <a:rPr lang="fr-FR" sz="1200" b="0" dirty="0" smtClean="0"/>
            </a:br>
            <a:r>
              <a:rPr lang="fr-FR" sz="1200" b="0" dirty="0"/>
              <a:t/>
            </a:r>
            <a:br>
              <a:rPr lang="fr-FR" sz="1200" b="0" dirty="0"/>
            </a:br>
            <a:r>
              <a:rPr lang="fr-FR" sz="1200" b="0" dirty="0" smtClean="0"/>
              <a:t/>
            </a:r>
            <a:br>
              <a:rPr lang="fr-FR" sz="1200" b="0" dirty="0" smtClean="0"/>
            </a:br>
            <a:r>
              <a:rPr lang="fr-FR" sz="1200" b="0" dirty="0"/>
              <a:t/>
            </a:r>
            <a:br>
              <a:rPr lang="fr-FR" sz="1200" b="0" dirty="0"/>
            </a:br>
            <a:r>
              <a:rPr lang="fr-FR" sz="1200" b="0" dirty="0" smtClean="0"/>
              <a:t/>
            </a:r>
            <a:br>
              <a:rPr lang="fr-FR" sz="1200" b="0" dirty="0" smtClean="0"/>
            </a:br>
            <a:r>
              <a:rPr lang="fr-FR" sz="1200" b="0" dirty="0"/>
              <a:t/>
            </a:r>
            <a:br>
              <a:rPr lang="fr-FR" sz="1200" b="0" dirty="0"/>
            </a:br>
            <a:r>
              <a:rPr lang="fr-FR" sz="1200" b="0" dirty="0"/>
              <a:t/>
            </a:r>
            <a:br>
              <a:rPr lang="fr-FR" sz="1200" b="0" dirty="0"/>
            </a:br>
            <a:r>
              <a:rPr lang="fr-FR" sz="1200" b="0" dirty="0" smtClean="0"/>
              <a:t/>
            </a:r>
            <a:br>
              <a:rPr lang="fr-FR" sz="1200" b="0" dirty="0" smtClean="0"/>
            </a:br>
            <a:r>
              <a:rPr lang="fr-FR" sz="1200" dirty="0" smtClean="0"/>
              <a:t>La </a:t>
            </a:r>
            <a:r>
              <a:rPr lang="fr-FR" sz="1200" dirty="0"/>
              <a:t>liste des documents à transmettre à l’administration centrale pour instruire une demande de relèvement suite à une opposition de prescription </a:t>
            </a:r>
            <a:r>
              <a:rPr lang="fr-FR" sz="1200" dirty="0" smtClean="0"/>
              <a:t>quadriennale (</a:t>
            </a:r>
            <a:r>
              <a:rPr lang="fr-FR" sz="1200" b="0" i="1" dirty="0" smtClean="0">
                <a:solidFill>
                  <a:schemeClr val="bg2"/>
                </a:solidFill>
              </a:rPr>
              <a:t>les points de vigilance</a:t>
            </a:r>
            <a:r>
              <a:rPr lang="fr-FR" sz="1200" dirty="0" smtClean="0"/>
              <a:t>): </a:t>
            </a:r>
            <a:r>
              <a:rPr lang="fr-FR" sz="1200" b="0" dirty="0" smtClean="0"/>
              <a:t/>
            </a:r>
            <a:br>
              <a:rPr lang="fr-FR" sz="1200" b="0" dirty="0" smtClean="0"/>
            </a:br>
            <a:r>
              <a:rPr lang="fr-FR" sz="1050" b="0" dirty="0"/>
              <a:t/>
            </a:r>
            <a:br>
              <a:rPr lang="fr-FR" sz="1050" b="0" dirty="0"/>
            </a:br>
            <a:r>
              <a:rPr lang="fr-FR" sz="1050" dirty="0" smtClean="0"/>
              <a:t>Le courrier émanant du créancier </a:t>
            </a:r>
            <a:r>
              <a:rPr lang="fr-FR" sz="1050" b="0" dirty="0" smtClean="0"/>
              <a:t>demandant le paiement de sa créance à l’attention de l’autorité administrative;</a:t>
            </a:r>
            <a:br>
              <a:rPr lang="fr-FR" sz="1050" b="0" dirty="0" smtClean="0"/>
            </a:br>
            <a:r>
              <a:rPr lang="fr-FR" sz="1050" b="0" dirty="0" smtClean="0"/>
              <a:t/>
            </a:r>
            <a:br>
              <a:rPr lang="fr-FR" sz="1050" b="0" dirty="0" smtClean="0"/>
            </a:br>
            <a:r>
              <a:rPr lang="fr-FR" sz="1050" b="0" dirty="0" smtClean="0"/>
              <a:t>La </a:t>
            </a:r>
            <a:r>
              <a:rPr lang="fr-FR" sz="1050" dirty="0" smtClean="0"/>
              <a:t>décision d’opposition de la prescription quadriennale </a:t>
            </a:r>
            <a:r>
              <a:rPr lang="fr-FR" sz="1050" b="0" dirty="0" smtClean="0"/>
              <a:t>( </a:t>
            </a:r>
            <a:r>
              <a:rPr lang="fr-FR" sz="1050" b="0" i="1" dirty="0" smtClean="0"/>
              <a:t>les sommes déjà versées, la somme prescrite, la période totale et somme totale, le contexte et</a:t>
            </a:r>
            <a:r>
              <a:rPr lang="fr-FR" sz="1050" b="0" dirty="0" smtClean="0"/>
              <a:t> </a:t>
            </a:r>
            <a:r>
              <a:rPr lang="fr-FR" sz="1050" b="0" i="1" dirty="0" smtClean="0"/>
              <a:t>ne jamais évoquer la demande de relèvement dans la décision d’opposition</a:t>
            </a:r>
            <a:r>
              <a:rPr lang="fr-FR" sz="1050" b="0" dirty="0" smtClean="0"/>
              <a:t>);</a:t>
            </a:r>
            <a:br>
              <a:rPr lang="fr-FR" sz="1050" b="0" dirty="0" smtClean="0"/>
            </a:br>
            <a:r>
              <a:rPr lang="fr-FR" sz="1050" b="0" dirty="0" smtClean="0"/>
              <a:t/>
            </a:r>
            <a:br>
              <a:rPr lang="fr-FR" sz="1050" b="0" dirty="0" smtClean="0"/>
            </a:br>
            <a:r>
              <a:rPr lang="fr-FR" sz="1050" b="0" dirty="0" smtClean="0"/>
              <a:t>La </a:t>
            </a:r>
            <a:r>
              <a:rPr lang="fr-FR" sz="1050" dirty="0" smtClean="0"/>
              <a:t>demande de relèvement de prescription quadriennale </a:t>
            </a:r>
            <a:r>
              <a:rPr lang="fr-FR" sz="1050" b="0" dirty="0" smtClean="0"/>
              <a:t>rédigée par le créancier mentionnant le montant de la créance et la période concernée ( </a:t>
            </a:r>
            <a:r>
              <a:rPr lang="fr-FR" sz="1050" b="0" i="1" dirty="0" smtClean="0"/>
              <a:t>cette demande doit intervenir postérieurement à la décision d’opposition</a:t>
            </a:r>
            <a:r>
              <a:rPr lang="fr-FR" sz="1050" b="0" dirty="0" smtClean="0"/>
              <a:t>)</a:t>
            </a:r>
            <a:br>
              <a:rPr lang="fr-FR" sz="1050" b="0" dirty="0" smtClean="0"/>
            </a:br>
            <a:r>
              <a:rPr lang="fr-FR" sz="1050" b="0" dirty="0"/>
              <a:t/>
            </a:r>
            <a:br>
              <a:rPr lang="fr-FR" sz="1050" b="0" dirty="0"/>
            </a:br>
            <a:r>
              <a:rPr lang="fr-FR" sz="1050" dirty="0" smtClean="0"/>
              <a:t>Une note destinée à l’administration centrale </a:t>
            </a:r>
            <a:r>
              <a:rPr lang="fr-FR" sz="1050" b="0" dirty="0" smtClean="0"/>
              <a:t>relative à l’origine de la créance, aux circonstances de sa prescription;</a:t>
            </a:r>
            <a:br>
              <a:rPr lang="fr-FR" sz="1050" b="0" dirty="0" smtClean="0"/>
            </a:br>
            <a:r>
              <a:rPr lang="fr-FR" sz="1050" b="0" dirty="0" smtClean="0"/>
              <a:t/>
            </a:r>
            <a:br>
              <a:rPr lang="fr-FR" sz="1050" b="0" dirty="0" smtClean="0"/>
            </a:br>
            <a:r>
              <a:rPr lang="fr-FR" sz="1050" b="0" dirty="0" smtClean="0"/>
              <a:t>Les </a:t>
            </a:r>
            <a:r>
              <a:rPr lang="fr-FR" sz="1050" dirty="0" smtClean="0"/>
              <a:t>textes législatifs et réglementaires </a:t>
            </a:r>
            <a:r>
              <a:rPr lang="fr-FR" sz="1050" b="0" dirty="0" smtClean="0"/>
              <a:t>justifiant la créance; </a:t>
            </a:r>
            <a:br>
              <a:rPr lang="fr-FR" sz="1050" b="0" dirty="0" smtClean="0"/>
            </a:br>
            <a:r>
              <a:rPr lang="fr-FR" sz="1050" b="0" dirty="0"/>
              <a:t/>
            </a:r>
            <a:br>
              <a:rPr lang="fr-FR" sz="1050" b="0" dirty="0"/>
            </a:br>
            <a:r>
              <a:rPr lang="fr-FR" sz="1050" b="0" dirty="0" smtClean="0"/>
              <a:t>Le </a:t>
            </a:r>
            <a:r>
              <a:rPr lang="fr-FR" sz="1050" dirty="0" smtClean="0"/>
              <a:t>décompte précis des sommes restants dues</a:t>
            </a:r>
            <a:r>
              <a:rPr lang="fr-FR" sz="1050" b="0" dirty="0" smtClean="0"/>
              <a:t> et du reste à payer avec les justificatifs associés ;</a:t>
            </a:r>
            <a:br>
              <a:rPr lang="fr-FR" sz="1050" b="0" dirty="0" smtClean="0"/>
            </a:br>
            <a:r>
              <a:rPr lang="fr-FR" sz="1050" b="0" dirty="0"/>
              <a:t/>
            </a:r>
            <a:br>
              <a:rPr lang="fr-FR" sz="1050" b="0" dirty="0"/>
            </a:br>
            <a:r>
              <a:rPr lang="fr-FR" sz="1050" b="0" dirty="0" smtClean="0"/>
              <a:t>Les </a:t>
            </a:r>
            <a:r>
              <a:rPr lang="fr-FR" sz="1050" dirty="0" smtClean="0"/>
              <a:t>éléments justificatifs de la situation pécuniaire et familiale de l’intéressé</a:t>
            </a:r>
            <a:r>
              <a:rPr lang="fr-FR" sz="1050" b="0" dirty="0" smtClean="0"/>
              <a:t> (copie d’avis d’imposition, livret de famille, autres). </a:t>
            </a:r>
            <a:br>
              <a:rPr lang="fr-FR" sz="1050" b="0" dirty="0" smtClean="0"/>
            </a:br>
            <a:r>
              <a:rPr lang="fr-FR" sz="1050" b="0" dirty="0"/>
              <a:t/>
            </a:r>
            <a:br>
              <a:rPr lang="fr-FR" sz="1050" b="0" dirty="0"/>
            </a:br>
            <a:r>
              <a:rPr lang="fr-FR" sz="1050" b="0" dirty="0" smtClean="0"/>
              <a:t/>
            </a:r>
            <a:br>
              <a:rPr lang="fr-FR" sz="1050" b="0" dirty="0" smtClean="0"/>
            </a:br>
            <a:r>
              <a:rPr lang="fr-FR" sz="1200" b="0" dirty="0" smtClean="0"/>
              <a:t/>
            </a:r>
            <a:br>
              <a:rPr lang="fr-FR" sz="1200" b="0" dirty="0" smtClean="0"/>
            </a:br>
            <a:r>
              <a:rPr lang="fr-FR" sz="1200" b="0" dirty="0"/>
              <a:t/>
            </a:r>
            <a:br>
              <a:rPr lang="fr-FR" sz="1200" b="0" dirty="0"/>
            </a:br>
            <a:r>
              <a:rPr lang="fr-FR" sz="1200" b="0" dirty="0"/>
              <a:t/>
            </a:r>
            <a:br>
              <a:rPr lang="fr-FR" sz="1200" b="0" dirty="0"/>
            </a:br>
            <a:r>
              <a:rPr lang="fr-FR" sz="1200" b="0" dirty="0"/>
              <a:t/>
            </a:r>
            <a:br>
              <a:rPr lang="fr-FR" sz="1200" b="0" dirty="0"/>
            </a:br>
            <a:r>
              <a:rPr lang="fr-FR" sz="1400" dirty="0" smtClean="0"/>
              <a:t/>
            </a:r>
            <a:br>
              <a:rPr lang="fr-FR" sz="1400" dirty="0" smtClean="0"/>
            </a:br>
            <a:r>
              <a:rPr lang="fr-FR" sz="1400" dirty="0"/>
              <a:t/>
            </a:r>
            <a:br>
              <a:rPr lang="fr-FR" sz="1400" dirty="0"/>
            </a:br>
            <a:r>
              <a:rPr lang="fr-FR" sz="1400" dirty="0" smtClean="0"/>
              <a:t/>
            </a:r>
            <a:br>
              <a:rPr lang="fr-FR" sz="1400" dirty="0" smtClean="0"/>
            </a:br>
            <a:r>
              <a:rPr lang="fr-FR" sz="1400" dirty="0"/>
              <a:t/>
            </a:r>
            <a:br>
              <a:rPr lang="fr-FR" sz="1400" dirty="0"/>
            </a:br>
            <a:r>
              <a:rPr lang="fr-FR" sz="1400" dirty="0" smtClean="0"/>
              <a:t/>
            </a:r>
            <a:br>
              <a:rPr lang="fr-FR" sz="1400" dirty="0" smtClean="0"/>
            </a:br>
            <a:r>
              <a:rPr lang="fr-FR" sz="1400" dirty="0"/>
              <a:t/>
            </a:r>
            <a:br>
              <a:rPr lang="fr-FR" sz="1400" dirty="0"/>
            </a:br>
            <a:r>
              <a:rPr lang="fr-FR" sz="1400" dirty="0" smtClean="0"/>
              <a:t/>
            </a:r>
            <a:br>
              <a:rPr lang="fr-FR" sz="1400" dirty="0" smtClean="0"/>
            </a:br>
            <a:r>
              <a:rPr lang="fr-FR" sz="1400" dirty="0"/>
              <a:t/>
            </a:r>
            <a:br>
              <a:rPr lang="fr-FR" sz="1400" dirty="0"/>
            </a:br>
            <a:r>
              <a:rPr lang="fr-FR" sz="1400" dirty="0" smtClean="0"/>
              <a:t/>
            </a:r>
            <a:br>
              <a:rPr lang="fr-FR" sz="1400" dirty="0" smtClean="0"/>
            </a:br>
            <a:r>
              <a:rPr lang="fr-FR" sz="1400" dirty="0"/>
              <a:t/>
            </a:r>
            <a:br>
              <a:rPr lang="fr-FR" sz="1400" dirty="0"/>
            </a:br>
            <a:r>
              <a:rPr lang="fr-FR" sz="1400" dirty="0" smtClean="0"/>
              <a:t/>
            </a:r>
            <a:br>
              <a:rPr lang="fr-FR" sz="1400" dirty="0" smtClean="0"/>
            </a:br>
            <a:r>
              <a:rPr lang="fr-FR" sz="1400" dirty="0"/>
              <a:t/>
            </a:r>
            <a:br>
              <a:rPr lang="fr-FR" sz="1400" dirty="0"/>
            </a:br>
            <a:r>
              <a:rPr lang="fr-FR" dirty="0"/>
              <a:t/>
            </a:r>
            <a:br>
              <a:rPr lang="fr-FR" dirty="0"/>
            </a:br>
            <a:endParaRPr lang="fr-FR" dirty="0"/>
          </a:p>
        </p:txBody>
      </p:sp>
      <p:sp>
        <p:nvSpPr>
          <p:cNvPr id="4" name="Espace réservé de la date 3"/>
          <p:cNvSpPr>
            <a:spLocks noGrp="1"/>
          </p:cNvSpPr>
          <p:nvPr>
            <p:ph type="dt" sz="half" idx="10"/>
          </p:nvPr>
        </p:nvSpPr>
        <p:spPr/>
        <p:txBody>
          <a:bodyPr/>
          <a:lstStyle/>
          <a:p>
            <a:pPr algn="r"/>
            <a:r>
              <a:rPr lang="fr-FR" cap="all" dirty="0" smtClean="0"/>
              <a:t>21/05/2021</a:t>
            </a:r>
            <a:endParaRPr lang="fr-FR" cap="all" dirty="0"/>
          </a:p>
        </p:txBody>
      </p:sp>
      <p:sp>
        <p:nvSpPr>
          <p:cNvPr id="5" name="Espace réservé du pied de page 4"/>
          <p:cNvSpPr>
            <a:spLocks noGrp="1"/>
          </p:cNvSpPr>
          <p:nvPr>
            <p:ph type="ftr" sz="quarter" idx="11"/>
          </p:nvPr>
        </p:nvSpPr>
        <p:spPr/>
        <p:txBody>
          <a:bodyPr/>
          <a:lstStyle/>
          <a:p>
            <a:r>
              <a:rPr lang="fr-FR" dirty="0" smtClean="0"/>
              <a:t>DAF DCISIF </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26</a:t>
            </a:fld>
            <a:endParaRPr lang="fr-FR" dirty="0"/>
          </a:p>
        </p:txBody>
      </p:sp>
      <p:pic>
        <p:nvPicPr>
          <p:cNvPr id="7" name="Image 6"/>
          <p:cNvPicPr>
            <a:picLocks noChangeAspect="1"/>
          </p:cNvPicPr>
          <p:nvPr/>
        </p:nvPicPr>
        <p:blipFill>
          <a:blip r:embed="rId2"/>
          <a:stretch>
            <a:fillRect/>
          </a:stretch>
        </p:blipFill>
        <p:spPr>
          <a:xfrm>
            <a:off x="7740352" y="65377"/>
            <a:ext cx="1152126" cy="1057548"/>
          </a:xfrm>
          <a:prstGeom prst="rect">
            <a:avLst/>
          </a:prstGeom>
        </p:spPr>
      </p:pic>
      <p:pic>
        <p:nvPicPr>
          <p:cNvPr id="8" name="Image 7"/>
          <p:cNvPicPr>
            <a:picLocks noChangeAspect="1"/>
          </p:cNvPicPr>
          <p:nvPr/>
        </p:nvPicPr>
        <p:blipFill>
          <a:blip r:embed="rId3"/>
          <a:stretch>
            <a:fillRect/>
          </a:stretch>
        </p:blipFill>
        <p:spPr>
          <a:xfrm>
            <a:off x="903849" y="4012456"/>
            <a:ext cx="7742591" cy="609653"/>
          </a:xfrm>
          <a:prstGeom prst="rect">
            <a:avLst/>
          </a:prstGeom>
        </p:spPr>
      </p:pic>
      <p:pic>
        <p:nvPicPr>
          <p:cNvPr id="9" name="Image 8"/>
          <p:cNvPicPr>
            <a:picLocks noChangeAspect="1"/>
          </p:cNvPicPr>
          <p:nvPr/>
        </p:nvPicPr>
        <p:blipFill>
          <a:blip r:embed="rId4"/>
          <a:stretch>
            <a:fillRect/>
          </a:stretch>
        </p:blipFill>
        <p:spPr>
          <a:xfrm>
            <a:off x="251520" y="4060335"/>
            <a:ext cx="652329" cy="585267"/>
          </a:xfrm>
          <a:prstGeom prst="rect">
            <a:avLst/>
          </a:prstGeom>
        </p:spPr>
      </p:pic>
    </p:spTree>
    <p:extLst>
      <p:ext uri="{BB962C8B-B14F-4D97-AF65-F5344CB8AC3E}">
        <p14:creationId xmlns:p14="http://schemas.microsoft.com/office/powerpoint/2010/main" val="34482194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87574"/>
            <a:ext cx="8424000" cy="432048"/>
          </a:xfrm>
          <a:ln w="12700">
            <a:solidFill>
              <a:schemeClr val="tx1"/>
            </a:solidFill>
          </a:ln>
        </p:spPr>
        <p:txBody>
          <a:bodyPr/>
          <a:lstStyle/>
          <a:p>
            <a:pPr algn="ctr"/>
            <a:r>
              <a:rPr lang="fr-FR" sz="1200" dirty="0" smtClean="0">
                <a:solidFill>
                  <a:srgbClr val="FF0000"/>
                </a:solidFill>
              </a:rPr>
              <a:t/>
            </a:r>
            <a:br>
              <a:rPr lang="fr-FR" sz="1200" dirty="0" smtClean="0">
                <a:solidFill>
                  <a:srgbClr val="FF0000"/>
                </a:solidFill>
              </a:rPr>
            </a:br>
            <a:r>
              <a:rPr lang="fr-FR" sz="1400" dirty="0" smtClean="0"/>
              <a:t>Assistance </a:t>
            </a:r>
            <a:r>
              <a:rPr lang="fr-FR" sz="1400" dirty="0"/>
              <a:t>au sein de l’administration centrale pour le traitement de ces dossiers </a:t>
            </a:r>
            <a:r>
              <a:rPr lang="fr-FR" dirty="0">
                <a:solidFill>
                  <a:srgbClr val="FF0000"/>
                </a:solidFill>
              </a:rPr>
              <a:t/>
            </a:r>
            <a:br>
              <a:rPr lang="fr-FR" dirty="0">
                <a:solidFill>
                  <a:srgbClr val="FF0000"/>
                </a:solidFill>
              </a:rPr>
            </a:br>
            <a:endParaRPr lang="fr-FR" dirty="0">
              <a:solidFill>
                <a:srgbClr val="FF0000"/>
              </a:solidFill>
            </a:endParaRPr>
          </a:p>
        </p:txBody>
      </p:sp>
      <p:sp>
        <p:nvSpPr>
          <p:cNvPr id="3" name="Espace réservé de la date 2"/>
          <p:cNvSpPr>
            <a:spLocks noGrp="1"/>
          </p:cNvSpPr>
          <p:nvPr>
            <p:ph type="dt" sz="half" idx="10"/>
          </p:nvPr>
        </p:nvSpPr>
        <p:spPr/>
        <p:txBody>
          <a:bodyPr/>
          <a:lstStyle/>
          <a:p>
            <a:pPr algn="r"/>
            <a:r>
              <a:rPr lang="fr-FR" cap="all" dirty="0" smtClean="0"/>
              <a:t>21/05/2021</a:t>
            </a:r>
            <a:endParaRPr lang="fr-FR" cap="all" dirty="0"/>
          </a:p>
        </p:txBody>
      </p:sp>
      <p:sp>
        <p:nvSpPr>
          <p:cNvPr id="4" name="Espace réservé du pied de page 3"/>
          <p:cNvSpPr>
            <a:spLocks noGrp="1"/>
          </p:cNvSpPr>
          <p:nvPr>
            <p:ph type="ftr" sz="quarter" idx="11"/>
          </p:nvPr>
        </p:nvSpPr>
        <p:spPr/>
        <p:txBody>
          <a:bodyPr/>
          <a:lstStyle/>
          <a:p>
            <a:r>
              <a:rPr lang="fr-FR" dirty="0" smtClean="0"/>
              <a:t>DAF DCISIF</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27</a:t>
            </a:fld>
            <a:endParaRPr lang="fr-FR" dirty="0"/>
          </a:p>
        </p:txBody>
      </p:sp>
      <p:sp>
        <p:nvSpPr>
          <p:cNvPr id="6" name="Espace réservé du texte 5"/>
          <p:cNvSpPr>
            <a:spLocks noGrp="1"/>
          </p:cNvSpPr>
          <p:nvPr>
            <p:ph type="body" sz="quarter" idx="13"/>
          </p:nvPr>
        </p:nvSpPr>
        <p:spPr>
          <a:xfrm>
            <a:off x="899592" y="1923678"/>
            <a:ext cx="2520000" cy="720080"/>
          </a:xfrm>
          <a:ln w="6350">
            <a:solidFill>
              <a:schemeClr val="tx1"/>
            </a:solidFill>
          </a:ln>
        </p:spPr>
        <p:txBody>
          <a:bodyPr/>
          <a:lstStyle/>
          <a:p>
            <a:pPr marL="0" indent="0" algn="ctr">
              <a:buNone/>
            </a:pPr>
            <a:r>
              <a:rPr lang="fr-FR" dirty="0" smtClean="0"/>
              <a:t>Téléphone </a:t>
            </a:r>
          </a:p>
          <a:p>
            <a:pPr marL="0" indent="0" algn="ctr">
              <a:buNone/>
            </a:pPr>
            <a:r>
              <a:rPr lang="fr-FR" b="0" dirty="0" smtClean="0"/>
              <a:t>01 </a:t>
            </a:r>
            <a:r>
              <a:rPr lang="fr-FR" b="0" dirty="0"/>
              <a:t>55 55 14 </a:t>
            </a:r>
            <a:r>
              <a:rPr lang="fr-FR" b="0" dirty="0" smtClean="0"/>
              <a:t>99</a:t>
            </a:r>
            <a:endParaRPr lang="fr-FR" b="0" dirty="0"/>
          </a:p>
        </p:txBody>
      </p:sp>
      <p:sp>
        <p:nvSpPr>
          <p:cNvPr id="7" name="Espace réservé du texte 6"/>
          <p:cNvSpPr>
            <a:spLocks noGrp="1"/>
          </p:cNvSpPr>
          <p:nvPr>
            <p:ph type="body" sz="quarter" idx="14"/>
          </p:nvPr>
        </p:nvSpPr>
        <p:spPr>
          <a:xfrm>
            <a:off x="5796136" y="1929604"/>
            <a:ext cx="2520000" cy="894174"/>
          </a:xfrm>
          <a:ln w="6350">
            <a:solidFill>
              <a:schemeClr val="tx1"/>
            </a:solidFill>
          </a:ln>
        </p:spPr>
        <p:txBody>
          <a:bodyPr/>
          <a:lstStyle/>
          <a:p>
            <a:pPr marL="0" indent="0" algn="ctr">
              <a:buNone/>
            </a:pPr>
            <a:r>
              <a:rPr lang="fr-FR" dirty="0" smtClean="0"/>
              <a:t>Intranet </a:t>
            </a:r>
            <a:r>
              <a:rPr lang="fr-FR" dirty="0"/>
              <a:t>Pléiade </a:t>
            </a:r>
          </a:p>
          <a:p>
            <a:pPr marL="0" indent="0" algn="ctr">
              <a:buNone/>
            </a:pPr>
            <a:r>
              <a:rPr lang="fr-FR" b="0" dirty="0"/>
              <a:t>https://www.pleiade.education.fr/StructuresMetiers/GBFC/000020/Pages/prescriptions-quadriennales.aspx</a:t>
            </a:r>
          </a:p>
          <a:p>
            <a:pPr marL="0" indent="0">
              <a:buNone/>
            </a:pPr>
            <a:endParaRPr lang="fr-FR" dirty="0"/>
          </a:p>
        </p:txBody>
      </p:sp>
      <p:sp>
        <p:nvSpPr>
          <p:cNvPr id="9" name="ZoneTexte 8"/>
          <p:cNvSpPr txBox="1"/>
          <p:nvPr/>
        </p:nvSpPr>
        <p:spPr>
          <a:xfrm>
            <a:off x="899592" y="3003798"/>
            <a:ext cx="7416544" cy="1323439"/>
          </a:xfrm>
          <a:prstGeom prst="rect">
            <a:avLst/>
          </a:prstGeom>
          <a:noFill/>
          <a:ln w="6350">
            <a:solidFill>
              <a:schemeClr val="tx1"/>
            </a:solidFill>
          </a:ln>
        </p:spPr>
        <p:txBody>
          <a:bodyPr wrap="square" rtlCol="0">
            <a:spAutoFit/>
          </a:bodyPr>
          <a:lstStyle/>
          <a:p>
            <a:r>
              <a:rPr lang="fr-FR" sz="1000" dirty="0"/>
              <a:t>Au-delà de ces seuils précités, les demandes de relèvement de prescription quadriennale devront être envoyées à l’adresse suivante: </a:t>
            </a:r>
          </a:p>
          <a:p>
            <a:pPr algn="ctr"/>
            <a:r>
              <a:rPr lang="fr-FR" sz="1000" b="1" dirty="0"/>
              <a:t>Ministère de l’Éducation nationale et de la jeunesse</a:t>
            </a:r>
          </a:p>
          <a:p>
            <a:pPr algn="ctr"/>
            <a:r>
              <a:rPr lang="fr-FR" sz="1000" b="1" dirty="0"/>
              <a:t>Secrétariat général</a:t>
            </a:r>
          </a:p>
          <a:p>
            <a:pPr algn="ctr"/>
            <a:r>
              <a:rPr lang="fr-FR" sz="1000" b="1" dirty="0"/>
              <a:t>Direction des affaires financières (DAF)</a:t>
            </a:r>
          </a:p>
          <a:p>
            <a:pPr algn="ctr"/>
            <a:r>
              <a:rPr lang="fr-FR" sz="1000" b="1" dirty="0"/>
              <a:t>Département du contrôle interne et des systèmes d’information financière (DCISIF)</a:t>
            </a:r>
          </a:p>
          <a:p>
            <a:pPr algn="ctr"/>
            <a:r>
              <a:rPr lang="fr-FR" sz="1000" b="1" dirty="0"/>
              <a:t>110, rue de Grenelle </a:t>
            </a:r>
          </a:p>
          <a:p>
            <a:pPr algn="ctr"/>
            <a:r>
              <a:rPr lang="fr-FR" sz="1000" b="1" dirty="0"/>
              <a:t>75 007 PARIS</a:t>
            </a:r>
          </a:p>
        </p:txBody>
      </p:sp>
    </p:spTree>
    <p:extLst>
      <p:ext uri="{BB962C8B-B14F-4D97-AF65-F5344CB8AC3E}">
        <p14:creationId xmlns:p14="http://schemas.microsoft.com/office/powerpoint/2010/main" val="8099037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5467" y="782013"/>
            <a:ext cx="4338249" cy="375606"/>
          </a:xfrm>
        </p:spPr>
        <p:txBody>
          <a:bodyPr/>
          <a:lstStyle/>
          <a:p>
            <a:pPr algn="ctr"/>
            <a:r>
              <a:rPr lang="fr-FR" sz="2400" dirty="0" smtClean="0"/>
              <a:t>IV. Questions/ Suggestions </a:t>
            </a:r>
            <a:endParaRPr lang="fr-FR" sz="2400" dirty="0"/>
          </a:p>
        </p:txBody>
      </p:sp>
      <p:sp>
        <p:nvSpPr>
          <p:cNvPr id="3" name="Espace réservé de la date 2"/>
          <p:cNvSpPr>
            <a:spLocks noGrp="1"/>
          </p:cNvSpPr>
          <p:nvPr>
            <p:ph type="dt" sz="half" idx="10"/>
          </p:nvPr>
        </p:nvSpPr>
        <p:spPr/>
        <p:txBody>
          <a:bodyPr/>
          <a:lstStyle/>
          <a:p>
            <a:pPr algn="r"/>
            <a:r>
              <a:rPr lang="fr-FR" cap="all" dirty="0" smtClean="0"/>
              <a:t>21/05/2021</a:t>
            </a:r>
            <a:endParaRPr lang="fr-FR" cap="all" dirty="0"/>
          </a:p>
        </p:txBody>
      </p:sp>
      <p:sp>
        <p:nvSpPr>
          <p:cNvPr id="4" name="Espace réservé du pied de page 3"/>
          <p:cNvSpPr>
            <a:spLocks noGrp="1"/>
          </p:cNvSpPr>
          <p:nvPr>
            <p:ph type="ftr" sz="quarter" idx="11"/>
          </p:nvPr>
        </p:nvSpPr>
        <p:spPr/>
        <p:txBody>
          <a:bodyPr/>
          <a:lstStyle/>
          <a:p>
            <a:r>
              <a:rPr lang="fr-FR" dirty="0" smtClean="0"/>
              <a:t>DAF DCISIF</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28</a:t>
            </a:fld>
            <a:endParaRPr lang="fr-FR" dirty="0"/>
          </a:p>
        </p:txBody>
      </p:sp>
      <p:sp>
        <p:nvSpPr>
          <p:cNvPr id="6" name="Espace réservé du texte 5"/>
          <p:cNvSpPr>
            <a:spLocks noGrp="1"/>
          </p:cNvSpPr>
          <p:nvPr>
            <p:ph type="body" sz="quarter" idx="13"/>
          </p:nvPr>
        </p:nvSpPr>
        <p:spPr>
          <a:xfrm>
            <a:off x="1043608" y="1502150"/>
            <a:ext cx="3096343" cy="2592288"/>
          </a:xfrm>
          <a:ln w="6350">
            <a:solidFill>
              <a:schemeClr val="tx1"/>
            </a:solidFill>
          </a:ln>
        </p:spPr>
        <p:txBody>
          <a:bodyPr/>
          <a:lstStyle/>
          <a:p>
            <a:pPr marL="0" indent="0" algn="ctr">
              <a:buNone/>
            </a:pPr>
            <a:endParaRPr lang="fr-FR" dirty="0" smtClean="0"/>
          </a:p>
          <a:p>
            <a:pPr marL="0" indent="0" algn="ctr">
              <a:buNone/>
            </a:pPr>
            <a:r>
              <a:rPr lang="fr-FR" dirty="0" smtClean="0"/>
              <a:t>Avez-vous des questions sur la formation ou sur vos dossiers ? </a:t>
            </a:r>
            <a:endParaRPr lang="fr-FR" dirty="0"/>
          </a:p>
          <a:p>
            <a:pPr marL="0" indent="0" algn="ctr">
              <a:buNone/>
            </a:pPr>
            <a:r>
              <a:rPr lang="fr-FR" b="0" dirty="0" smtClean="0"/>
              <a:t>Si oui, un FAQ sera mis en place par le DAF DCISIF après cette formation:</a:t>
            </a:r>
          </a:p>
          <a:p>
            <a:pPr marL="0" indent="0" algn="ctr">
              <a:buNone/>
            </a:pPr>
            <a:r>
              <a:rPr lang="fr-FR" dirty="0" smtClean="0"/>
              <a:t>[ adresse du FAQ] </a:t>
            </a:r>
            <a:endParaRPr lang="fr-FR" dirty="0"/>
          </a:p>
          <a:p>
            <a:pPr marL="0" indent="0" algn="ctr">
              <a:buNone/>
            </a:pPr>
            <a:r>
              <a:rPr lang="fr-FR" b="0" dirty="0" smtClean="0"/>
              <a:t>Vous pouvez également envoyer vos questions à </a:t>
            </a:r>
            <a:r>
              <a:rPr lang="fr-FR" dirty="0" smtClean="0"/>
              <a:t>:</a:t>
            </a:r>
          </a:p>
          <a:p>
            <a:pPr marL="0" indent="0" algn="ctr">
              <a:buNone/>
            </a:pPr>
            <a:r>
              <a:rPr lang="fr-FR" dirty="0" smtClean="0">
                <a:solidFill>
                  <a:srgbClr val="0070C0"/>
                </a:solidFill>
              </a:rPr>
              <a:t>Ombeline.roch@education.gouv.fr</a:t>
            </a:r>
          </a:p>
          <a:p>
            <a:pPr marL="0" indent="0">
              <a:buNone/>
            </a:pPr>
            <a:endParaRPr lang="fr-FR" dirty="0"/>
          </a:p>
          <a:p>
            <a:pPr marL="0" indent="0">
              <a:buNone/>
            </a:pPr>
            <a:r>
              <a:rPr lang="fr-FR" dirty="0" smtClean="0"/>
              <a:t>[</a:t>
            </a:r>
          </a:p>
        </p:txBody>
      </p:sp>
      <p:sp>
        <p:nvSpPr>
          <p:cNvPr id="7" name="Espace réservé du texte 6"/>
          <p:cNvSpPr>
            <a:spLocks noGrp="1"/>
          </p:cNvSpPr>
          <p:nvPr>
            <p:ph type="body" sz="quarter" idx="14"/>
          </p:nvPr>
        </p:nvSpPr>
        <p:spPr>
          <a:xfrm>
            <a:off x="5004048" y="1502150"/>
            <a:ext cx="3312368" cy="2592288"/>
          </a:xfrm>
          <a:ln w="6350">
            <a:solidFill>
              <a:schemeClr val="tx1"/>
            </a:solidFill>
          </a:ln>
        </p:spPr>
        <p:txBody>
          <a:bodyPr/>
          <a:lstStyle/>
          <a:p>
            <a:pPr marL="0" indent="0" algn="ctr">
              <a:buNone/>
            </a:pPr>
            <a:endParaRPr lang="fr-FR" dirty="0" smtClean="0"/>
          </a:p>
          <a:p>
            <a:pPr marL="0" indent="0" algn="ctr">
              <a:buNone/>
            </a:pPr>
            <a:r>
              <a:rPr lang="fr-FR" sz="1200" dirty="0" smtClean="0"/>
              <a:t>Avez-vous des suggestions à nous faire pour faciliter le traitement des dossiers de relèvement de prescription quadriennale?</a:t>
            </a:r>
          </a:p>
          <a:p>
            <a:pPr marL="0" indent="0" algn="ctr">
              <a:buNone/>
            </a:pPr>
            <a:r>
              <a:rPr lang="fr-FR" sz="1200" b="0" dirty="0" smtClean="0"/>
              <a:t>Si oui vous pouvez nous adresser vos suggestions à: </a:t>
            </a:r>
          </a:p>
          <a:p>
            <a:pPr marL="0" indent="0" algn="ctr">
              <a:buNone/>
            </a:pPr>
            <a:r>
              <a:rPr lang="fr-FR" sz="1200" dirty="0" smtClean="0">
                <a:solidFill>
                  <a:srgbClr val="0070C0"/>
                </a:solidFill>
              </a:rPr>
              <a:t>Ombeline.roch@education.gouv.fr </a:t>
            </a:r>
            <a:endParaRPr lang="fr-FR" sz="1200" dirty="0">
              <a:solidFill>
                <a:srgbClr val="0070C0"/>
              </a:solidFill>
            </a:endParaRPr>
          </a:p>
        </p:txBody>
      </p:sp>
    </p:spTree>
    <p:extLst>
      <p:ext uri="{BB962C8B-B14F-4D97-AF65-F5344CB8AC3E}">
        <p14:creationId xmlns:p14="http://schemas.microsoft.com/office/powerpoint/2010/main" val="4012469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21/05/2021</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3</a:t>
            </a:fld>
            <a:endParaRPr lang="fr-FR" dirty="0"/>
          </a:p>
        </p:txBody>
      </p:sp>
      <p:sp>
        <p:nvSpPr>
          <p:cNvPr id="7" name="Espace réservé du pied de page 7">
            <a:extLst>
              <a:ext uri="{FF2B5EF4-FFF2-40B4-BE49-F238E27FC236}">
                <a16:creationId xmlns:a16="http://schemas.microsoft.com/office/drawing/2014/main" id="{BDCB197A-84A2-DB4F-AE80-B3773A623B5D}"/>
              </a:ext>
            </a:extLst>
          </p:cNvPr>
          <p:cNvSpPr>
            <a:spLocks noGrp="1"/>
          </p:cNvSpPr>
          <p:nvPr>
            <p:ph type="ftr" sz="quarter" idx="11"/>
          </p:nvPr>
        </p:nvSpPr>
        <p:spPr>
          <a:xfrm>
            <a:off x="360000" y="4783500"/>
            <a:ext cx="5904000" cy="360000"/>
          </a:xfrm>
        </p:spPr>
        <p:txBody>
          <a:bodyPr/>
          <a:lstStyle/>
          <a:p>
            <a:r>
              <a:rPr lang="fr-FR" dirty="0" smtClean="0"/>
              <a:t>DAF DCISIF</a:t>
            </a:r>
            <a:endParaRPr lang="fr-FR" dirty="0"/>
          </a:p>
        </p:txBody>
      </p:sp>
      <p:sp>
        <p:nvSpPr>
          <p:cNvPr id="5" name="Titre 4"/>
          <p:cNvSpPr>
            <a:spLocks noGrp="1"/>
          </p:cNvSpPr>
          <p:nvPr>
            <p:ph type="title"/>
          </p:nvPr>
        </p:nvSpPr>
        <p:spPr/>
        <p:txBody>
          <a:bodyPr/>
          <a:lstStyle/>
          <a:p>
            <a:pPr marL="0" indent="0">
              <a:buNone/>
            </a:pPr>
            <a:r>
              <a:rPr lang="fr-FR" sz="1800" dirty="0" smtClean="0"/>
              <a:t>Introduction </a:t>
            </a:r>
            <a:r>
              <a:rPr lang="fr-FR" sz="1000" dirty="0" smtClean="0"/>
              <a:t/>
            </a:r>
            <a:br>
              <a:rPr lang="fr-FR" sz="1000" dirty="0" smtClean="0"/>
            </a:br>
            <a:r>
              <a:rPr lang="fr-FR" sz="1000" dirty="0"/>
              <a:t/>
            </a:r>
            <a:br>
              <a:rPr lang="fr-FR" sz="1000" dirty="0"/>
            </a:br>
            <a:r>
              <a:rPr lang="fr-FR" sz="1000" dirty="0"/>
              <a:t/>
            </a:r>
            <a:br>
              <a:rPr lang="fr-FR" sz="1000" dirty="0"/>
            </a:br>
            <a:r>
              <a:rPr lang="fr-FR" sz="1050" b="0" dirty="0" smtClean="0"/>
              <a:t>Cette classe virtuelle fait suite à la nouvelle instruction diffusée par le DAF DCISIF sur la gestion des dossiers de prescription quadriennale.</a:t>
            </a:r>
            <a:br>
              <a:rPr lang="fr-FR" sz="1050" b="0" dirty="0" smtClean="0"/>
            </a:br>
            <a:r>
              <a:rPr lang="fr-FR" sz="1050" b="0" dirty="0"/>
              <a:t/>
            </a:r>
            <a:br>
              <a:rPr lang="fr-FR" sz="1050" b="0" dirty="0"/>
            </a:br>
            <a:r>
              <a:rPr lang="fr-FR" sz="1050" b="0" dirty="0" smtClean="0"/>
              <a:t>Elle a pour objectif de présenter brièvement l’instruction, d’attirer votre attention sur certains points pour faciliter le traitement de ces dossiers et d’illustrer l’instruction par des exemples concrets souvent rencontrés au DAF DCISIF.  </a:t>
            </a:r>
            <a:r>
              <a:rPr lang="fr-FR" sz="1000" b="0" dirty="0" smtClean="0"/>
              <a:t/>
            </a:r>
            <a:br>
              <a:rPr lang="fr-FR" sz="1000" b="0" dirty="0" smtClean="0"/>
            </a:br>
            <a:r>
              <a:rPr lang="fr-FR" sz="1000" b="0" dirty="0"/>
              <a:t/>
            </a:r>
            <a:br>
              <a:rPr lang="fr-FR" sz="1000" b="0" dirty="0"/>
            </a:br>
            <a:endParaRPr lang="fr-FR" sz="1000" b="0" dirty="0"/>
          </a:p>
        </p:txBody>
      </p:sp>
    </p:spTree>
    <p:extLst>
      <p:ext uri="{BB962C8B-B14F-4D97-AF65-F5344CB8AC3E}">
        <p14:creationId xmlns:p14="http://schemas.microsoft.com/office/powerpoint/2010/main" val="1109453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79512" y="806773"/>
            <a:ext cx="8856983" cy="3744416"/>
          </a:xfrm>
        </p:spPr>
        <p:txBody>
          <a:bodyPr/>
          <a:lstStyle/>
          <a:p>
            <a:pPr marL="0" indent="0">
              <a:buNone/>
            </a:pPr>
            <a:r>
              <a:rPr lang="fr-FR" sz="2400" dirty="0" smtClean="0"/>
              <a:t/>
            </a:r>
            <a:br>
              <a:rPr lang="fr-FR" sz="2400" dirty="0" smtClean="0"/>
            </a:br>
            <a:r>
              <a:rPr lang="fr-FR" sz="1200" dirty="0"/>
              <a:t/>
            </a:r>
            <a:br>
              <a:rPr lang="fr-FR" sz="1200" dirty="0"/>
            </a:br>
            <a:r>
              <a:rPr lang="fr-FR" sz="1200" dirty="0" smtClean="0"/>
              <a:t/>
            </a:r>
            <a:br>
              <a:rPr lang="fr-FR" sz="1200" dirty="0" smtClean="0"/>
            </a:br>
            <a:r>
              <a:rPr lang="fr-FR" sz="1200" dirty="0"/>
              <a:t/>
            </a:r>
            <a:br>
              <a:rPr lang="fr-FR" sz="1200" dirty="0"/>
            </a:br>
            <a:r>
              <a:rPr lang="fr-FR" sz="1050" dirty="0" smtClean="0"/>
              <a:t/>
            </a:r>
            <a:br>
              <a:rPr lang="fr-FR" sz="1050" dirty="0" smtClean="0"/>
            </a:br>
            <a:r>
              <a:rPr lang="fr-FR" sz="1050" dirty="0" smtClean="0"/>
              <a:t> </a:t>
            </a:r>
            <a:br>
              <a:rPr lang="fr-FR" sz="1050" dirty="0" smtClean="0"/>
            </a:br>
            <a:r>
              <a:rPr lang="fr-FR" sz="1050" dirty="0"/>
              <a:t/>
            </a:r>
            <a:br>
              <a:rPr lang="fr-FR" sz="1050" dirty="0"/>
            </a:br>
            <a:r>
              <a:rPr lang="fr-FR" sz="1050" dirty="0" smtClean="0"/>
              <a:t/>
            </a:r>
            <a:br>
              <a:rPr lang="fr-FR" sz="1050" dirty="0" smtClean="0"/>
            </a:br>
            <a:r>
              <a:rPr lang="fr-FR" sz="1050" dirty="0" smtClean="0"/>
              <a:t>a) </a:t>
            </a:r>
            <a:r>
              <a:rPr lang="fr-FR" sz="1200" dirty="0" smtClean="0"/>
              <a:t>La notion de prescription quadriennale</a:t>
            </a:r>
            <a:r>
              <a:rPr lang="fr-FR" sz="1050" dirty="0"/>
              <a:t/>
            </a:r>
            <a:br>
              <a:rPr lang="fr-FR" sz="1050" dirty="0"/>
            </a:br>
            <a:r>
              <a:rPr lang="fr-FR" sz="1050" dirty="0" smtClean="0"/>
              <a:t/>
            </a:r>
            <a:br>
              <a:rPr lang="fr-FR" sz="1050" dirty="0" smtClean="0"/>
            </a:br>
            <a:r>
              <a:rPr lang="fr-FR" sz="1050" b="0" dirty="0">
                <a:solidFill>
                  <a:srgbClr val="FF0000"/>
                </a:solidFill>
              </a:rPr>
              <a:t>La prescription </a:t>
            </a:r>
            <a:r>
              <a:rPr lang="fr-FR" sz="1050" b="0" dirty="0"/>
              <a:t>est le délai au terme duquel une situation de fait prolongée devient source de droit. </a:t>
            </a:r>
            <a:r>
              <a:rPr lang="fr-FR" sz="1050" b="0" dirty="0" smtClean="0"/>
              <a:t/>
            </a:r>
            <a:br>
              <a:rPr lang="fr-FR" sz="1050" b="0" dirty="0" smtClean="0"/>
            </a:br>
            <a:r>
              <a:rPr lang="fr-FR" sz="1050" b="0" dirty="0"/>
              <a:t/>
            </a:r>
            <a:br>
              <a:rPr lang="fr-FR" sz="1050" b="0" dirty="0"/>
            </a:br>
            <a:r>
              <a:rPr lang="fr-FR" sz="1050" b="0" dirty="0" smtClean="0">
                <a:solidFill>
                  <a:srgbClr val="FF0000"/>
                </a:solidFill>
              </a:rPr>
              <a:t>La </a:t>
            </a:r>
            <a:r>
              <a:rPr lang="fr-FR" sz="1050" b="0" dirty="0">
                <a:solidFill>
                  <a:srgbClr val="FF0000"/>
                </a:solidFill>
              </a:rPr>
              <a:t>prescription quadriennale </a:t>
            </a:r>
            <a:r>
              <a:rPr lang="fr-FR" sz="1050" b="0" dirty="0"/>
              <a:t>est le </a:t>
            </a:r>
            <a:r>
              <a:rPr lang="fr-FR" sz="1050" dirty="0" smtClean="0"/>
              <a:t>délai de 4 ans </a:t>
            </a:r>
            <a:r>
              <a:rPr lang="fr-FR" sz="1050" b="0" dirty="0" smtClean="0"/>
              <a:t>pour lequel toute personne morale ou physique est en droit de réclamer à une personne publique les sommes d’argent que cette dernière lui doit. Passé ce délai la dette est prescrite. La prescription quadriennale a pour </a:t>
            </a:r>
            <a:r>
              <a:rPr lang="fr-FR" sz="1050" b="0" dirty="0"/>
              <a:t>but de </a:t>
            </a:r>
            <a:r>
              <a:rPr lang="fr-FR" sz="1050" b="0" dirty="0" smtClean="0"/>
              <a:t>réduire l’insécurité financière occasionnée par les paiements des dettes de l’Etat et des collectivités à leurs créanciers sur une trop longue durée. </a:t>
            </a:r>
            <a:br>
              <a:rPr lang="fr-FR" sz="1050" b="0" dirty="0" smtClean="0"/>
            </a:br>
            <a:r>
              <a:rPr lang="fr-FR" sz="1050" b="0" dirty="0"/>
              <a:t/>
            </a:r>
            <a:br>
              <a:rPr lang="fr-FR" sz="1050" b="0" dirty="0"/>
            </a:br>
            <a:r>
              <a:rPr lang="fr-FR" sz="1200" dirty="0"/>
              <a:t>b) Le fait générateur et le délai de la prescription quadriennale </a:t>
            </a:r>
            <a:r>
              <a:rPr lang="fr-FR" sz="1050" b="0" dirty="0"/>
              <a:t/>
            </a:r>
            <a:br>
              <a:rPr lang="fr-FR" sz="1050" b="0" dirty="0"/>
            </a:br>
            <a:r>
              <a:rPr lang="fr-FR" sz="1050" b="0" dirty="0"/>
              <a:t/>
            </a:r>
            <a:br>
              <a:rPr lang="fr-FR" sz="1050" b="0" dirty="0"/>
            </a:br>
            <a:r>
              <a:rPr lang="fr-FR" sz="1050" b="0" dirty="0"/>
              <a:t>Le </a:t>
            </a:r>
            <a:r>
              <a:rPr lang="fr-FR" sz="1050" b="0" dirty="0">
                <a:solidFill>
                  <a:srgbClr val="FF0000"/>
                </a:solidFill>
              </a:rPr>
              <a:t>fait générateur </a:t>
            </a:r>
            <a:r>
              <a:rPr lang="fr-FR" sz="1050" b="0" dirty="0"/>
              <a:t>est l’acte constituant la créance. </a:t>
            </a:r>
            <a:br>
              <a:rPr lang="fr-FR" sz="1050" b="0" dirty="0"/>
            </a:br>
            <a:r>
              <a:rPr lang="fr-FR" sz="1050" b="0" dirty="0"/>
              <a:t/>
            </a:r>
            <a:br>
              <a:rPr lang="fr-FR" sz="1050" b="0" dirty="0"/>
            </a:br>
            <a:r>
              <a:rPr lang="fr-FR" sz="1050" b="0" dirty="0"/>
              <a:t>Les </a:t>
            </a:r>
            <a:r>
              <a:rPr lang="fr-FR" sz="1050" b="0" dirty="0">
                <a:solidFill>
                  <a:srgbClr val="FF0000"/>
                </a:solidFill>
              </a:rPr>
              <a:t>créances concernées </a:t>
            </a:r>
            <a:r>
              <a:rPr lang="fr-FR" sz="1050" b="0" dirty="0"/>
              <a:t>sont celles qui n’ont pas été payées par la personne publique dans un délai de quatre ans à partir du premier jour de l’année suivant celle au cours de laquelle les droits ont été acquis. </a:t>
            </a:r>
            <a:r>
              <a:rPr lang="fr-FR" sz="1050" dirty="0"/>
              <a:t>Passé ce délai, les créances sont </a:t>
            </a:r>
            <a:r>
              <a:rPr lang="fr-FR" sz="1050" dirty="0" smtClean="0"/>
              <a:t>prescrites</a:t>
            </a:r>
            <a:r>
              <a:rPr lang="fr-FR" sz="1050" b="0" dirty="0" smtClean="0"/>
              <a:t>. </a:t>
            </a:r>
            <a:br>
              <a:rPr lang="fr-FR" sz="1050" b="0" dirty="0" smtClean="0"/>
            </a:br>
            <a:r>
              <a:rPr lang="fr-FR" sz="1050" b="0" dirty="0"/>
              <a:t/>
            </a:r>
            <a:br>
              <a:rPr lang="fr-FR" sz="1050" b="0" dirty="0"/>
            </a:br>
            <a:r>
              <a:rPr lang="fr-FR" sz="1050" b="0" dirty="0" smtClean="0"/>
              <a:t>Chaque créance doit </a:t>
            </a:r>
            <a:r>
              <a:rPr lang="fr-FR" sz="1050" b="0" dirty="0"/>
              <a:t>être reconnue et définie, c’est à a dire calculer précisément son montant et définir son fait générateur. </a:t>
            </a:r>
            <a:r>
              <a:rPr lang="fr-FR" sz="1050" b="0" dirty="0" smtClean="0"/>
              <a:t/>
            </a:r>
            <a:br>
              <a:rPr lang="fr-FR" sz="1050" b="0" dirty="0" smtClean="0"/>
            </a:br>
            <a:r>
              <a:rPr lang="fr-FR" sz="1200" b="0" dirty="0"/>
              <a:t/>
            </a:r>
            <a:br>
              <a:rPr lang="fr-FR" sz="1200" b="0" dirty="0"/>
            </a:br>
            <a:r>
              <a:rPr lang="fr-FR" sz="1200" dirty="0"/>
              <a:t>c) Les personnes concernées</a:t>
            </a:r>
            <a:r>
              <a:rPr lang="fr-FR" sz="1200" b="0" dirty="0"/>
              <a:t/>
            </a:r>
            <a:br>
              <a:rPr lang="fr-FR" sz="1200" b="0" dirty="0"/>
            </a:br>
            <a:r>
              <a:rPr lang="fr-FR" sz="1050" b="0" dirty="0"/>
              <a:t/>
            </a:r>
            <a:br>
              <a:rPr lang="fr-FR" sz="1050" b="0" dirty="0"/>
            </a:br>
            <a:r>
              <a:rPr lang="fr-FR" sz="1050" b="0" dirty="0">
                <a:solidFill>
                  <a:srgbClr val="FF0000"/>
                </a:solidFill>
              </a:rPr>
              <a:t>Le créancier</a:t>
            </a:r>
            <a:r>
              <a:rPr lang="fr-FR" sz="1050" b="0" dirty="0"/>
              <a:t>:  </a:t>
            </a:r>
            <a:r>
              <a:rPr lang="fr-FR" sz="1050" b="0" dirty="0" smtClean="0"/>
              <a:t>A titre principal pour les dossiers nous concernant, ce sont les </a:t>
            </a:r>
            <a:r>
              <a:rPr lang="fr-FR" sz="1050" b="0" dirty="0"/>
              <a:t>agents de l’Etat qui détiennent une créance à l’encontre de l’Etat (primes et indemnités non versées, rappel de rémunération d’un agent public pour le service </a:t>
            </a:r>
            <a:r>
              <a:rPr lang="fr-FR" sz="1050" b="0" dirty="0" smtClean="0"/>
              <a:t>fait). Cependant, nous pouvons aussi citer les collectivités, les sociétés…(toute personne morale ou physique). </a:t>
            </a:r>
            <a:br>
              <a:rPr lang="fr-FR" sz="1050" b="0" dirty="0" smtClean="0"/>
            </a:br>
            <a:r>
              <a:rPr lang="fr-FR" sz="1050" b="0" dirty="0"/>
              <a:t/>
            </a:r>
            <a:br>
              <a:rPr lang="fr-FR" sz="1050" b="0" dirty="0"/>
            </a:br>
            <a:r>
              <a:rPr lang="fr-FR" sz="1050" b="0" dirty="0">
                <a:solidFill>
                  <a:srgbClr val="FF0000"/>
                </a:solidFill>
              </a:rPr>
              <a:t>Le débiteur: </a:t>
            </a:r>
            <a:r>
              <a:rPr lang="fr-FR" sz="1050" b="0" dirty="0"/>
              <a:t>L’Etat, les collectivités territoriales et tout établissement public doté d’un comptable </a:t>
            </a:r>
            <a:r>
              <a:rPr lang="fr-FR" sz="1050" b="0" dirty="0" smtClean="0"/>
              <a:t>public. </a:t>
            </a:r>
            <a:r>
              <a:rPr lang="fr-FR" sz="1050" dirty="0"/>
              <a:t/>
            </a:r>
            <a:br>
              <a:rPr lang="fr-FR" sz="1050" dirty="0"/>
            </a:br>
            <a:r>
              <a:rPr lang="fr-FR" dirty="0" smtClean="0"/>
              <a:t/>
            </a:r>
            <a:br>
              <a:rPr lang="fr-FR" dirty="0" smtClean="0"/>
            </a:br>
            <a:endParaRPr lang="fr-FR" dirty="0"/>
          </a:p>
        </p:txBody>
      </p:sp>
      <p:sp>
        <p:nvSpPr>
          <p:cNvPr id="4" name="Espace réservé de la date 3"/>
          <p:cNvSpPr>
            <a:spLocks noGrp="1"/>
          </p:cNvSpPr>
          <p:nvPr>
            <p:ph type="dt" sz="half" idx="10"/>
          </p:nvPr>
        </p:nvSpPr>
        <p:spPr/>
        <p:txBody>
          <a:bodyPr/>
          <a:lstStyle/>
          <a:p>
            <a:pPr algn="r"/>
            <a:r>
              <a:rPr lang="fr-FR" cap="all" dirty="0" smtClean="0"/>
              <a:t>21/05/2021</a:t>
            </a:r>
            <a:endParaRPr lang="fr-FR" cap="all" dirty="0"/>
          </a:p>
        </p:txBody>
      </p:sp>
      <p:sp>
        <p:nvSpPr>
          <p:cNvPr id="5" name="Espace réservé du pied de page 4"/>
          <p:cNvSpPr>
            <a:spLocks noGrp="1"/>
          </p:cNvSpPr>
          <p:nvPr>
            <p:ph type="ftr" sz="quarter" idx="11"/>
          </p:nvPr>
        </p:nvSpPr>
        <p:spPr/>
        <p:txBody>
          <a:bodyPr/>
          <a:lstStyle/>
          <a:p>
            <a:r>
              <a:rPr lang="fr-FR" dirty="0" smtClean="0"/>
              <a:t>DAF DCISIF</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a:t>
            </a:fld>
            <a:endParaRPr lang="fr-FR" dirty="0"/>
          </a:p>
        </p:txBody>
      </p:sp>
      <p:pic>
        <p:nvPicPr>
          <p:cNvPr id="2" name="Image 1"/>
          <p:cNvPicPr>
            <a:picLocks noChangeAspect="1"/>
          </p:cNvPicPr>
          <p:nvPr/>
        </p:nvPicPr>
        <p:blipFill>
          <a:blip r:embed="rId2"/>
          <a:stretch>
            <a:fillRect/>
          </a:stretch>
        </p:blipFill>
        <p:spPr>
          <a:xfrm>
            <a:off x="7078019" y="0"/>
            <a:ext cx="2041986" cy="542514"/>
          </a:xfrm>
          <a:prstGeom prst="rect">
            <a:avLst/>
          </a:prstGeom>
        </p:spPr>
      </p:pic>
    </p:spTree>
    <p:extLst>
      <p:ext uri="{BB962C8B-B14F-4D97-AF65-F5344CB8AC3E}">
        <p14:creationId xmlns:p14="http://schemas.microsoft.com/office/powerpoint/2010/main" val="4275239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21/05/2021</a:t>
            </a:r>
            <a:endParaRPr lang="fr-FR" cap="all" dirty="0"/>
          </a:p>
        </p:txBody>
      </p:sp>
      <p:sp>
        <p:nvSpPr>
          <p:cNvPr id="5" name="Espace réservé du pied de page 4"/>
          <p:cNvSpPr>
            <a:spLocks noGrp="1"/>
          </p:cNvSpPr>
          <p:nvPr>
            <p:ph type="ftr" sz="quarter" idx="11"/>
          </p:nvPr>
        </p:nvSpPr>
        <p:spPr/>
        <p:txBody>
          <a:bodyPr/>
          <a:lstStyle/>
          <a:p>
            <a:r>
              <a:rPr lang="fr-FR" dirty="0" smtClean="0"/>
              <a:t>DAF DCISIF</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a:t>
            </a:fld>
            <a:endParaRPr lang="fr-FR" dirty="0"/>
          </a:p>
        </p:txBody>
      </p:sp>
      <p:sp>
        <p:nvSpPr>
          <p:cNvPr id="8" name="Titre 7"/>
          <p:cNvSpPr>
            <a:spLocks noGrp="1"/>
          </p:cNvSpPr>
          <p:nvPr>
            <p:ph type="title"/>
          </p:nvPr>
        </p:nvSpPr>
        <p:spPr/>
        <p:txBody>
          <a:bodyPr/>
          <a:lstStyle/>
          <a:p>
            <a:pPr marL="0" indent="0">
              <a:buNone/>
            </a:pPr>
            <a:r>
              <a:rPr lang="fr-FR" sz="1200" dirty="0" smtClean="0"/>
              <a:t>d) Le cadre réglementaire </a:t>
            </a:r>
            <a:r>
              <a:rPr lang="fr-FR" dirty="0" smtClean="0"/>
              <a:t/>
            </a:r>
            <a:br>
              <a:rPr lang="fr-FR" dirty="0" smtClean="0"/>
            </a:br>
            <a:r>
              <a:rPr lang="fr-FR" sz="1050" dirty="0"/>
              <a:t/>
            </a:r>
            <a:br>
              <a:rPr lang="fr-FR" sz="1050" dirty="0"/>
            </a:br>
            <a:r>
              <a:rPr lang="fr-FR" sz="1050" dirty="0" smtClean="0"/>
              <a:t>La </a:t>
            </a:r>
            <a:r>
              <a:rPr lang="fr-FR" sz="1050" dirty="0"/>
              <a:t>loi n° 68-1250 du 31 décembre 1968 </a:t>
            </a:r>
            <a:r>
              <a:rPr lang="fr-FR" sz="1050" b="0" dirty="0"/>
              <a:t>relative à la prescription des créances sur l'État, les départements, les communes et les établissements publics </a:t>
            </a:r>
            <a:r>
              <a:rPr lang="fr-FR" sz="1050" b="0" dirty="0" smtClean="0"/>
              <a:t>;</a:t>
            </a:r>
            <a:br>
              <a:rPr lang="fr-FR" sz="1050" b="0" dirty="0" smtClean="0"/>
            </a:br>
            <a:r>
              <a:rPr lang="fr-FR" sz="1050" b="0" dirty="0"/>
              <a:t/>
            </a:r>
            <a:br>
              <a:rPr lang="fr-FR" sz="1050" b="0" dirty="0"/>
            </a:br>
            <a:r>
              <a:rPr lang="fr-FR" sz="1050" dirty="0" smtClean="0"/>
              <a:t>Le </a:t>
            </a:r>
            <a:r>
              <a:rPr lang="fr-FR" sz="1050" dirty="0"/>
              <a:t>décret n°98-81 du 11 février 1998 </a:t>
            </a:r>
            <a:r>
              <a:rPr lang="fr-FR" sz="1050" b="0" dirty="0"/>
              <a:t>modifiant la loi n° 68-1250 du 31 décembre 1968 relative à la prescription des créances sur l'État, les départements, les communes et les établissements publics et relatif aux décisions prises par l'État en matière de prescription quadriennale ; </a:t>
            </a:r>
            <a:r>
              <a:rPr lang="fr-FR" sz="1050" b="0" dirty="0" smtClean="0"/>
              <a:t/>
            </a:r>
            <a:br>
              <a:rPr lang="fr-FR" sz="1050" b="0" dirty="0" smtClean="0"/>
            </a:br>
            <a:r>
              <a:rPr lang="fr-FR" sz="1050" b="0" dirty="0"/>
              <a:t/>
            </a:r>
            <a:br>
              <a:rPr lang="fr-FR" sz="1050" b="0" dirty="0"/>
            </a:br>
            <a:r>
              <a:rPr lang="fr-FR" sz="1050" dirty="0" smtClean="0"/>
              <a:t>Le </a:t>
            </a:r>
            <a:r>
              <a:rPr lang="fr-FR" sz="1050" dirty="0"/>
              <a:t>décret n°99-89 du 8 février 1999</a:t>
            </a:r>
            <a:r>
              <a:rPr lang="fr-FR" sz="1050" b="0" dirty="0"/>
              <a:t> pris pour l'application de l'article 3 du décret n° 98-81 du 11 février 1998 modifiant la loi n° 68-1250 du 31 décembre 1968 relative à la prescription des créances sur l'État, les départements, les communes et les établissements publics et relatif aux décisions prises par l'État en matière de prescription quadriennale</a:t>
            </a:r>
            <a:r>
              <a:rPr lang="fr-FR" sz="1050" dirty="0"/>
              <a:t>. </a:t>
            </a:r>
            <a:br>
              <a:rPr lang="fr-FR" sz="1050" dirty="0"/>
            </a:br>
            <a:endParaRPr lang="fr-FR" sz="1050" dirty="0"/>
          </a:p>
        </p:txBody>
      </p:sp>
      <p:pic>
        <p:nvPicPr>
          <p:cNvPr id="12" name="Image 11"/>
          <p:cNvPicPr>
            <a:picLocks noChangeAspect="1"/>
          </p:cNvPicPr>
          <p:nvPr/>
        </p:nvPicPr>
        <p:blipFill>
          <a:blip r:embed="rId2"/>
          <a:stretch>
            <a:fillRect/>
          </a:stretch>
        </p:blipFill>
        <p:spPr>
          <a:xfrm>
            <a:off x="6936156" y="51470"/>
            <a:ext cx="1568329" cy="1568329"/>
          </a:xfrm>
          <a:prstGeom prst="rect">
            <a:avLst/>
          </a:prstGeom>
        </p:spPr>
      </p:pic>
    </p:spTree>
    <p:extLst>
      <p:ext uri="{BB962C8B-B14F-4D97-AF65-F5344CB8AC3E}">
        <p14:creationId xmlns:p14="http://schemas.microsoft.com/office/powerpoint/2010/main" val="2188762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pPr algn="r"/>
            <a:r>
              <a:rPr lang="fr-FR" cap="all" dirty="0" smtClean="0"/>
              <a:t>21/05/2021</a:t>
            </a:r>
            <a:endParaRPr lang="fr-FR" cap="all" dirty="0"/>
          </a:p>
        </p:txBody>
      </p:sp>
      <p:sp>
        <p:nvSpPr>
          <p:cNvPr id="4" name="Espace réservé du pied de page 3"/>
          <p:cNvSpPr>
            <a:spLocks noGrp="1"/>
          </p:cNvSpPr>
          <p:nvPr>
            <p:ph type="ftr" sz="quarter" idx="11"/>
          </p:nvPr>
        </p:nvSpPr>
        <p:spPr/>
        <p:txBody>
          <a:bodyPr/>
          <a:lstStyle/>
          <a:p>
            <a:r>
              <a:rPr lang="fr-FR" dirty="0" smtClean="0"/>
              <a:t>DAF DCISIF</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6</a:t>
            </a:fld>
            <a:endParaRPr lang="fr-FR" dirty="0"/>
          </a:p>
        </p:txBody>
      </p:sp>
      <p:sp>
        <p:nvSpPr>
          <p:cNvPr id="6" name="Espace réservé du texte 5"/>
          <p:cNvSpPr>
            <a:spLocks noGrp="1"/>
          </p:cNvSpPr>
          <p:nvPr>
            <p:ph type="body" sz="quarter" idx="13"/>
          </p:nvPr>
        </p:nvSpPr>
        <p:spPr>
          <a:xfrm>
            <a:off x="359998" y="771550"/>
            <a:ext cx="2699834" cy="3888432"/>
          </a:xfrm>
        </p:spPr>
        <p:txBody>
          <a:bodyPr/>
          <a:lstStyle/>
          <a:p>
            <a:pPr marL="0" indent="0">
              <a:buNone/>
            </a:pPr>
            <a:endParaRPr lang="fr-FR" b="0" dirty="0" smtClean="0"/>
          </a:p>
          <a:p>
            <a:pPr marL="0" indent="0">
              <a:buNone/>
            </a:pPr>
            <a:r>
              <a:rPr lang="fr-FR" sz="1200" dirty="0" smtClean="0"/>
              <a:t>e) Les cas ou la prescription quadriennale ne s’applique pas</a:t>
            </a:r>
            <a:endParaRPr lang="fr-FR" sz="1200" dirty="0"/>
          </a:p>
          <a:p>
            <a:pPr marL="171450" indent="-171450">
              <a:buFont typeface="Arial" panose="020B0604020202020204" pitchFamily="34" charset="0"/>
              <a:buChar char="•"/>
            </a:pPr>
            <a:r>
              <a:rPr lang="fr-FR" b="0" dirty="0" smtClean="0"/>
              <a:t>Si </a:t>
            </a:r>
            <a:r>
              <a:rPr lang="fr-FR" b="0" dirty="0"/>
              <a:t>le créancier ne peut pas agir par lui-même, ou par l’intermédiaire de son représentant </a:t>
            </a:r>
            <a:r>
              <a:rPr lang="fr-FR" b="0" dirty="0" smtClean="0"/>
              <a:t>légal. </a:t>
            </a:r>
            <a:endParaRPr lang="fr-FR" b="0" dirty="0"/>
          </a:p>
          <a:p>
            <a:pPr marL="171450" indent="-171450">
              <a:buFont typeface="Arial" panose="020B0604020202020204" pitchFamily="34" charset="0"/>
              <a:buChar char="•"/>
            </a:pPr>
            <a:r>
              <a:rPr lang="fr-FR" b="0" dirty="0"/>
              <a:t>Cas de force majeure (exemple : une épidémie) </a:t>
            </a:r>
          </a:p>
          <a:p>
            <a:pPr marL="171450" indent="-171450">
              <a:buFont typeface="Arial" panose="020B0604020202020204" pitchFamily="34" charset="0"/>
              <a:buChar char="•"/>
            </a:pPr>
            <a:r>
              <a:rPr lang="fr-FR" b="0" dirty="0"/>
              <a:t>S’il peut être regardé comme ignorant légitimement l’existence de sa créance ou de la créance de celui qu’il représente </a:t>
            </a:r>
            <a:r>
              <a:rPr lang="fr-FR" b="0" dirty="0" smtClean="0"/>
              <a:t>légalement. </a:t>
            </a:r>
          </a:p>
          <a:p>
            <a:pPr marL="0" indent="0">
              <a:buNone/>
            </a:pPr>
            <a:r>
              <a:rPr lang="fr-FR" b="0" dirty="0"/>
              <a:t/>
            </a:r>
            <a:br>
              <a:rPr lang="fr-FR" b="0" dirty="0"/>
            </a:br>
            <a:endParaRPr lang="fr-FR" b="0" dirty="0"/>
          </a:p>
        </p:txBody>
      </p:sp>
      <p:sp>
        <p:nvSpPr>
          <p:cNvPr id="8" name="Espace réservé du texte 7"/>
          <p:cNvSpPr>
            <a:spLocks noGrp="1"/>
          </p:cNvSpPr>
          <p:nvPr>
            <p:ph type="body" sz="quarter" idx="15"/>
          </p:nvPr>
        </p:nvSpPr>
        <p:spPr>
          <a:xfrm>
            <a:off x="3419872" y="699542"/>
            <a:ext cx="5652120" cy="3960440"/>
          </a:xfrm>
        </p:spPr>
        <p:txBody>
          <a:bodyPr/>
          <a:lstStyle/>
          <a:p>
            <a:pPr marL="0" indent="0">
              <a:buNone/>
            </a:pPr>
            <a:endParaRPr lang="fr-FR" sz="1200" dirty="0" smtClean="0"/>
          </a:p>
          <a:p>
            <a:pPr marL="0" indent="0">
              <a:buNone/>
            </a:pPr>
            <a:r>
              <a:rPr lang="fr-FR" sz="1200" dirty="0" smtClean="0"/>
              <a:t>f) Les </a:t>
            </a:r>
            <a:r>
              <a:rPr lang="fr-FR" sz="1200" dirty="0"/>
              <a:t>cas d’interruption et de suspension </a:t>
            </a:r>
          </a:p>
          <a:p>
            <a:pPr marL="0" indent="0">
              <a:buNone/>
            </a:pPr>
            <a:r>
              <a:rPr lang="fr-FR" u="sng" dirty="0"/>
              <a:t>L’interruption de la prescription quadriennale</a:t>
            </a:r>
          </a:p>
          <a:p>
            <a:pPr marL="0" indent="0">
              <a:buNone/>
            </a:pPr>
            <a:r>
              <a:rPr lang="fr-FR" b="0" dirty="0"/>
              <a:t>Le cours de la prescription quadriennale est interrompu par</a:t>
            </a:r>
            <a:r>
              <a:rPr lang="fr-FR" b="0" dirty="0" smtClean="0"/>
              <a:t>:</a:t>
            </a:r>
          </a:p>
          <a:p>
            <a:pPr marL="0" indent="0">
              <a:buNone/>
            </a:pPr>
            <a:r>
              <a:rPr lang="fr-FR" b="0" dirty="0" smtClean="0"/>
              <a:t>Toute </a:t>
            </a:r>
            <a:r>
              <a:rPr lang="fr-FR" b="0" dirty="0"/>
              <a:t>communication écrite entre le créancier ou son mandataire et l’autorité administrative compétente dès lors que cette communication a trait à la créance </a:t>
            </a:r>
            <a:r>
              <a:rPr lang="fr-FR" b="0" dirty="0" smtClean="0"/>
              <a:t>;</a:t>
            </a:r>
            <a:r>
              <a:rPr lang="fr-FR" b="0" dirty="0"/>
              <a:t/>
            </a:r>
            <a:br>
              <a:rPr lang="fr-FR" b="0" dirty="0"/>
            </a:br>
            <a:r>
              <a:rPr lang="fr-FR" b="0" dirty="0"/>
              <a:t>Tout recours formé devant une juridiction, relatif au fait générateur, à l’existence, au montant ou au paiement de la créance (ex : un recours pour excès de pouvoir) ; </a:t>
            </a:r>
            <a:br>
              <a:rPr lang="fr-FR" b="0" dirty="0"/>
            </a:br>
            <a:r>
              <a:rPr lang="fr-FR" b="0" dirty="0"/>
              <a:t>Toute émission de moyen de règlement même s’il ne couvre qu’une partie de la créance. </a:t>
            </a:r>
            <a:br>
              <a:rPr lang="fr-FR" b="0" dirty="0"/>
            </a:br>
            <a:r>
              <a:rPr lang="fr-FR" b="0" dirty="0"/>
              <a:t/>
            </a:r>
            <a:br>
              <a:rPr lang="fr-FR" b="0" dirty="0"/>
            </a:br>
            <a:r>
              <a:rPr lang="fr-FR" b="0" dirty="0"/>
              <a:t>Chaque interruption du cours de la prescription entraine un nouveau délai de prescription de quatre ans qui commence à courir à compter du premier jour de l’année suivant celle au cours de laquelle il y a eu </a:t>
            </a:r>
            <a:r>
              <a:rPr lang="fr-FR" b="0" dirty="0" smtClean="0"/>
              <a:t>l’interruption</a:t>
            </a:r>
            <a:r>
              <a:rPr lang="fr-FR" u="sng" dirty="0" smtClean="0"/>
              <a:t>.</a:t>
            </a:r>
            <a:endParaRPr lang="fr-FR" u="sng" dirty="0"/>
          </a:p>
          <a:p>
            <a:pPr marL="0" indent="0">
              <a:buNone/>
            </a:pPr>
            <a:r>
              <a:rPr lang="fr-FR" u="sng" dirty="0" smtClean="0"/>
              <a:t>La suspension de la prescription quadriennale</a:t>
            </a:r>
          </a:p>
          <a:p>
            <a:pPr marL="0" indent="0">
              <a:buNone/>
            </a:pPr>
            <a:r>
              <a:rPr lang="fr-FR" b="0" dirty="0" smtClean="0"/>
              <a:t>Le </a:t>
            </a:r>
            <a:r>
              <a:rPr lang="fr-FR" b="0" dirty="0"/>
              <a:t>cours de la prescription quadriennale est suspendu :</a:t>
            </a:r>
            <a:br>
              <a:rPr lang="fr-FR" b="0" dirty="0"/>
            </a:br>
            <a:r>
              <a:rPr lang="fr-FR" b="0" dirty="0"/>
              <a:t/>
            </a:r>
            <a:br>
              <a:rPr lang="fr-FR" b="0" dirty="0"/>
            </a:br>
            <a:r>
              <a:rPr lang="fr-FR" b="0" dirty="0" smtClean="0"/>
              <a:t>Lorsque </a:t>
            </a:r>
            <a:r>
              <a:rPr lang="fr-FR" b="0" dirty="0"/>
              <a:t>les parties ont recours à </a:t>
            </a:r>
            <a:r>
              <a:rPr lang="fr-FR" dirty="0"/>
              <a:t>la médiation</a:t>
            </a:r>
            <a:r>
              <a:rPr lang="fr-FR" b="0" dirty="0"/>
              <a:t>, cette dernière permet de bloquer temporairement le cours de la prescription pour une durée qui ne peut excéder 6 mois, sans pour autant effacer le temps qui a déjà été écoulé</a:t>
            </a:r>
            <a:r>
              <a:rPr lang="fr-FR" b="0" dirty="0" smtClean="0"/>
              <a:t>.</a:t>
            </a:r>
          </a:p>
          <a:p>
            <a:pPr marL="0" indent="0" algn="ctr">
              <a:buNone/>
            </a:pPr>
            <a:endParaRPr lang="fr-FR" sz="1200" u="sng" dirty="0" smtClean="0"/>
          </a:p>
          <a:p>
            <a:pPr marL="0" indent="0" algn="ctr">
              <a:buNone/>
            </a:pPr>
            <a:endParaRPr lang="fr-FR" sz="1200" u="sng" dirty="0"/>
          </a:p>
          <a:p>
            <a:pPr marL="0" indent="0" algn="ctr">
              <a:buNone/>
            </a:pPr>
            <a:endParaRPr lang="fr-FR" sz="1200" u="sng" dirty="0" smtClean="0"/>
          </a:p>
          <a:p>
            <a:pPr marL="0" indent="0" algn="ctr">
              <a:buNone/>
            </a:pPr>
            <a:endParaRPr lang="fr-FR" u="sng" dirty="0"/>
          </a:p>
          <a:p>
            <a:pPr marL="0" indent="0" algn="ctr">
              <a:buNone/>
            </a:pPr>
            <a:endParaRPr lang="fr-FR" u="sng" dirty="0"/>
          </a:p>
          <a:p>
            <a:pPr marL="0" indent="0" algn="ctr">
              <a:buNone/>
            </a:pPr>
            <a:endParaRPr lang="fr-FR" u="sng" dirty="0"/>
          </a:p>
        </p:txBody>
      </p:sp>
      <p:cxnSp>
        <p:nvCxnSpPr>
          <p:cNvPr id="9" name="Connecteur droit 8"/>
          <p:cNvCxnSpPr/>
          <p:nvPr/>
        </p:nvCxnSpPr>
        <p:spPr>
          <a:xfrm>
            <a:off x="3131840" y="771550"/>
            <a:ext cx="0" cy="4011950"/>
          </a:xfrm>
          <a:prstGeom prst="line">
            <a:avLst/>
          </a:prstGeom>
          <a:ln w="19050"/>
        </p:spPr>
        <p:style>
          <a:lnRef idx="1">
            <a:schemeClr val="dk1"/>
          </a:lnRef>
          <a:fillRef idx="0">
            <a:schemeClr val="dk1"/>
          </a:fillRef>
          <a:effectRef idx="0">
            <a:schemeClr val="dk1"/>
          </a:effectRef>
          <a:fontRef idx="minor">
            <a:schemeClr val="tx1"/>
          </a:fontRef>
        </p:style>
      </p:cxnSp>
      <p:pic>
        <p:nvPicPr>
          <p:cNvPr id="10" name="Image 9"/>
          <p:cNvPicPr>
            <a:picLocks noChangeAspect="1"/>
          </p:cNvPicPr>
          <p:nvPr/>
        </p:nvPicPr>
        <p:blipFill>
          <a:blip r:embed="rId2"/>
          <a:stretch>
            <a:fillRect/>
          </a:stretch>
        </p:blipFill>
        <p:spPr>
          <a:xfrm>
            <a:off x="7586206" y="262644"/>
            <a:ext cx="571660" cy="626759"/>
          </a:xfrm>
          <a:prstGeom prst="rect">
            <a:avLst/>
          </a:prstGeom>
        </p:spPr>
      </p:pic>
    </p:spTree>
    <p:extLst>
      <p:ext uri="{BB962C8B-B14F-4D97-AF65-F5344CB8AC3E}">
        <p14:creationId xmlns:p14="http://schemas.microsoft.com/office/powerpoint/2010/main" val="3587172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marL="0" indent="0" algn="ctr">
              <a:buNone/>
            </a:pPr>
            <a:r>
              <a:rPr lang="fr-FR" sz="1400" dirty="0" smtClean="0">
                <a:latin typeface="Script MT Bold" panose="03040602040607080904" pitchFamily="66" charset="0"/>
              </a:rPr>
              <a:t>Illustration d’un cas d’interruption de la prescription quadriennale</a:t>
            </a:r>
            <a:br>
              <a:rPr lang="fr-FR" sz="1400" dirty="0" smtClean="0">
                <a:latin typeface="Script MT Bold" panose="03040602040607080904" pitchFamily="66" charset="0"/>
              </a:rPr>
            </a:br>
            <a:r>
              <a:rPr lang="fr-FR" sz="1400" dirty="0">
                <a:latin typeface="Script MT Bold" panose="03040602040607080904" pitchFamily="66" charset="0"/>
              </a:rPr>
              <a:t/>
            </a:r>
            <a:br>
              <a:rPr lang="fr-FR" sz="1400" dirty="0">
                <a:latin typeface="Script MT Bold" panose="03040602040607080904" pitchFamily="66" charset="0"/>
              </a:rPr>
            </a:br>
            <a:r>
              <a:rPr lang="fr-FR" sz="1400" dirty="0" smtClean="0">
                <a:latin typeface="Script MT Bold" panose="03040602040607080904" pitchFamily="66" charset="0"/>
              </a:rPr>
              <a:t/>
            </a:r>
            <a:br>
              <a:rPr lang="fr-FR" sz="1400" dirty="0" smtClean="0">
                <a:latin typeface="Script MT Bold" panose="03040602040607080904" pitchFamily="66" charset="0"/>
              </a:rPr>
            </a:br>
            <a:r>
              <a:rPr lang="fr-FR" dirty="0" smtClean="0"/>
              <a:t/>
            </a:r>
            <a:br>
              <a:rPr lang="fr-FR" dirty="0" smtClean="0"/>
            </a:br>
            <a:r>
              <a:rPr lang="fr-FR" dirty="0"/>
              <a:t/>
            </a:r>
            <a:br>
              <a:rPr lang="fr-FR" dirty="0"/>
            </a:b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sp>
        <p:nvSpPr>
          <p:cNvPr id="4" name="Espace réservé de la date 3"/>
          <p:cNvSpPr>
            <a:spLocks noGrp="1"/>
          </p:cNvSpPr>
          <p:nvPr>
            <p:ph type="dt" sz="half" idx="10"/>
          </p:nvPr>
        </p:nvSpPr>
        <p:spPr/>
        <p:txBody>
          <a:bodyPr/>
          <a:lstStyle/>
          <a:p>
            <a:pPr algn="r"/>
            <a:r>
              <a:rPr lang="fr-FR" cap="all" dirty="0" smtClean="0"/>
              <a:t>21/05/2021</a:t>
            </a:r>
            <a:endParaRPr lang="fr-FR" cap="all" dirty="0"/>
          </a:p>
        </p:txBody>
      </p:sp>
      <p:sp>
        <p:nvSpPr>
          <p:cNvPr id="5" name="Espace réservé du pied de page 4"/>
          <p:cNvSpPr>
            <a:spLocks noGrp="1"/>
          </p:cNvSpPr>
          <p:nvPr>
            <p:ph type="ftr" sz="quarter" idx="11"/>
          </p:nvPr>
        </p:nvSpPr>
        <p:spPr/>
        <p:txBody>
          <a:bodyPr/>
          <a:lstStyle/>
          <a:p>
            <a:r>
              <a:rPr lang="fr-FR" dirty="0" smtClean="0"/>
              <a:t>DAF DCISIF</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7</a:t>
            </a:fld>
            <a:endParaRPr lang="fr-FR" dirty="0"/>
          </a:p>
        </p:txBody>
      </p:sp>
      <p:sp>
        <p:nvSpPr>
          <p:cNvPr id="7" name="ZoneTexte 6"/>
          <p:cNvSpPr txBox="1"/>
          <p:nvPr/>
        </p:nvSpPr>
        <p:spPr>
          <a:xfrm>
            <a:off x="467544" y="1275606"/>
            <a:ext cx="8424936" cy="3384376"/>
          </a:xfrm>
          <a:prstGeom prst="rect">
            <a:avLst/>
          </a:prstGeom>
          <a:noFill/>
        </p:spPr>
        <p:txBody>
          <a:bodyPr wrap="square" rtlCol="0">
            <a:spAutoFit/>
          </a:bodyPr>
          <a:lstStyle/>
          <a:p>
            <a:endParaRPr lang="fr-FR" dirty="0"/>
          </a:p>
        </p:txBody>
      </p:sp>
      <p:pic>
        <p:nvPicPr>
          <p:cNvPr id="10" name="Image 9"/>
          <p:cNvPicPr>
            <a:picLocks noChangeAspect="1"/>
          </p:cNvPicPr>
          <p:nvPr/>
        </p:nvPicPr>
        <p:blipFill>
          <a:blip r:embed="rId2"/>
          <a:stretch>
            <a:fillRect/>
          </a:stretch>
        </p:blipFill>
        <p:spPr>
          <a:xfrm>
            <a:off x="1691390" y="1389023"/>
            <a:ext cx="5761219" cy="2365453"/>
          </a:xfrm>
          <a:prstGeom prst="rect">
            <a:avLst/>
          </a:prstGeom>
        </p:spPr>
      </p:pic>
      <p:sp>
        <p:nvSpPr>
          <p:cNvPr id="11" name="ZoneTexte 10"/>
          <p:cNvSpPr txBox="1"/>
          <p:nvPr/>
        </p:nvSpPr>
        <p:spPr>
          <a:xfrm>
            <a:off x="755576" y="3939902"/>
            <a:ext cx="7920880" cy="707886"/>
          </a:xfrm>
          <a:prstGeom prst="rect">
            <a:avLst/>
          </a:prstGeom>
          <a:noFill/>
        </p:spPr>
        <p:txBody>
          <a:bodyPr wrap="square" rtlCol="0">
            <a:spAutoFit/>
          </a:bodyPr>
          <a:lstStyle/>
          <a:p>
            <a:r>
              <a:rPr lang="fr-FR" sz="1000" i="1" dirty="0"/>
              <a:t>Pour une créance née en 2012, le point de départ de la prescription est le 1er janvier de l'année suivant celle au cours de l'année où est née la créance, soit le 1er janvier 2013.</a:t>
            </a:r>
          </a:p>
          <a:p>
            <a:r>
              <a:rPr lang="fr-FR" sz="1000" i="1" dirty="0"/>
              <a:t>Le délai de prescription est du 1er janvier 2013 au 31 décembre 2016.</a:t>
            </a:r>
          </a:p>
          <a:p>
            <a:r>
              <a:rPr lang="fr-FR" sz="1000" i="1" dirty="0"/>
              <a:t>En cas d’acte interruptif en 2014, le </a:t>
            </a:r>
            <a:r>
              <a:rPr lang="fr-FR" sz="1000" i="1" dirty="0" smtClean="0"/>
              <a:t>nouveau délai </a:t>
            </a:r>
            <a:r>
              <a:rPr lang="fr-FR" sz="1000" i="1" dirty="0"/>
              <a:t>de prescription </a:t>
            </a:r>
            <a:r>
              <a:rPr lang="fr-FR" sz="1000" i="1" dirty="0" smtClean="0"/>
              <a:t>redémarre au 1</a:t>
            </a:r>
            <a:r>
              <a:rPr lang="fr-FR" sz="1000" i="1" baseline="30000" dirty="0" smtClean="0"/>
              <a:t>er</a:t>
            </a:r>
            <a:r>
              <a:rPr lang="fr-FR" sz="1000" i="1" dirty="0" smtClean="0"/>
              <a:t> janvier 2015 et se termine au  31 </a:t>
            </a:r>
            <a:r>
              <a:rPr lang="fr-FR" sz="1000" i="1" dirty="0"/>
              <a:t>décembre 2018</a:t>
            </a:r>
          </a:p>
        </p:txBody>
      </p:sp>
    </p:spTree>
    <p:extLst>
      <p:ext uri="{BB962C8B-B14F-4D97-AF65-F5344CB8AC3E}">
        <p14:creationId xmlns:p14="http://schemas.microsoft.com/office/powerpoint/2010/main" val="483138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marL="0" indent="0" algn="ctr">
              <a:buNone/>
            </a:pPr>
            <a:r>
              <a:rPr lang="fr-FR" sz="1400" dirty="0" smtClean="0">
                <a:latin typeface="Script MT Bold" panose="03040602040607080904" pitchFamily="66" charset="0"/>
              </a:rPr>
              <a:t/>
            </a:r>
            <a:br>
              <a:rPr lang="fr-FR" sz="1400" dirty="0" smtClean="0">
                <a:latin typeface="Script MT Bold" panose="03040602040607080904" pitchFamily="66" charset="0"/>
              </a:rPr>
            </a:br>
            <a:r>
              <a:rPr lang="fr-FR" sz="1400" dirty="0">
                <a:latin typeface="Script MT Bold" panose="03040602040607080904" pitchFamily="66" charset="0"/>
              </a:rPr>
              <a:t/>
            </a:r>
            <a:br>
              <a:rPr lang="fr-FR" sz="1400" dirty="0">
                <a:latin typeface="Script MT Bold" panose="03040602040607080904" pitchFamily="66" charset="0"/>
              </a:rPr>
            </a:br>
            <a:r>
              <a:rPr lang="fr-FR" sz="1400" dirty="0" smtClean="0">
                <a:latin typeface="Script MT Bold" panose="03040602040607080904" pitchFamily="66" charset="0"/>
              </a:rPr>
              <a:t>Illustration d’un cas de suspension de prescription quadriennale </a:t>
            </a:r>
            <a:br>
              <a:rPr lang="fr-FR" sz="1400" dirty="0" smtClean="0">
                <a:latin typeface="Script MT Bold" panose="03040602040607080904" pitchFamily="66" charset="0"/>
              </a:rPr>
            </a:br>
            <a:r>
              <a:rPr lang="fr-FR" sz="1400" dirty="0">
                <a:latin typeface="Script MT Bold" panose="03040602040607080904" pitchFamily="66" charset="0"/>
              </a:rPr>
              <a:t/>
            </a:r>
            <a:br>
              <a:rPr lang="fr-FR" sz="1400" dirty="0">
                <a:latin typeface="Script MT Bold" panose="03040602040607080904" pitchFamily="66" charset="0"/>
              </a:rPr>
            </a:br>
            <a:r>
              <a:rPr lang="fr-FR" sz="1400" dirty="0" smtClean="0">
                <a:latin typeface="Script MT Bold" panose="03040602040607080904" pitchFamily="66" charset="0"/>
              </a:rPr>
              <a:t/>
            </a:r>
            <a:br>
              <a:rPr lang="fr-FR" sz="1400" dirty="0" smtClean="0">
                <a:latin typeface="Script MT Bold" panose="03040602040607080904" pitchFamily="66" charset="0"/>
              </a:rPr>
            </a:br>
            <a:r>
              <a:rPr lang="fr-FR" sz="1400" dirty="0">
                <a:latin typeface="Script MT Bold" panose="03040602040607080904" pitchFamily="66" charset="0"/>
              </a:rPr>
              <a:t/>
            </a:r>
            <a:br>
              <a:rPr lang="fr-FR" sz="1400" dirty="0">
                <a:latin typeface="Script MT Bold" panose="03040602040607080904" pitchFamily="66" charset="0"/>
              </a:rPr>
            </a:br>
            <a:r>
              <a:rPr lang="fr-FR" sz="1400" dirty="0" smtClean="0">
                <a:latin typeface="Script MT Bold" panose="03040602040607080904" pitchFamily="66" charset="0"/>
              </a:rPr>
              <a:t/>
            </a:r>
            <a:br>
              <a:rPr lang="fr-FR" sz="1400" dirty="0" smtClean="0">
                <a:latin typeface="Script MT Bold" panose="03040602040607080904" pitchFamily="66" charset="0"/>
              </a:rPr>
            </a:br>
            <a:r>
              <a:rPr lang="fr-FR" sz="1400" dirty="0" smtClean="0"/>
              <a:t/>
            </a:r>
            <a:br>
              <a:rPr lang="fr-FR" sz="1400" dirty="0" smtClean="0"/>
            </a:br>
            <a:r>
              <a:rPr lang="fr-FR" sz="1400" dirty="0"/>
              <a:t/>
            </a:r>
            <a:br>
              <a:rPr lang="fr-FR" sz="1400" dirty="0"/>
            </a:br>
            <a:r>
              <a:rPr lang="fr-FR" dirty="0"/>
              <a:t/>
            </a:r>
            <a:br>
              <a:rPr lang="fr-FR" dirty="0"/>
            </a:br>
            <a:r>
              <a:rPr lang="fr-FR" dirty="0" smtClean="0"/>
              <a:t/>
            </a:r>
            <a:br>
              <a:rPr lang="fr-FR" dirty="0" smtClean="0"/>
            </a:br>
            <a:r>
              <a:rPr lang="fr-FR" dirty="0" smtClean="0"/>
              <a:t/>
            </a:r>
            <a:br>
              <a:rPr lang="fr-FR" dirty="0" smtClean="0"/>
            </a:br>
            <a:r>
              <a:rPr lang="fr-FR" b="0" dirty="0"/>
              <a:t/>
            </a:r>
            <a:br>
              <a:rPr lang="fr-FR" b="0" dirty="0"/>
            </a:br>
            <a:r>
              <a:rPr lang="fr-FR" sz="1000" b="0" i="1" dirty="0" smtClean="0"/>
              <a:t>En prenant le même exemple, en cas de suspension de la prescription de 6 mois, le délai est simplement décalé de 6 mois, soit le 1</a:t>
            </a:r>
            <a:r>
              <a:rPr lang="fr-FR" sz="1000" b="0" i="1" baseline="30000" dirty="0" smtClean="0"/>
              <a:t>er</a:t>
            </a:r>
            <a:r>
              <a:rPr lang="fr-FR" sz="1000" b="0" i="1" dirty="0" smtClean="0"/>
              <a:t> juillet 2017</a:t>
            </a:r>
            <a:r>
              <a:rPr lang="fr-FR" sz="1000" dirty="0" smtClean="0"/>
              <a:t>. </a:t>
            </a:r>
            <a:endParaRPr lang="fr-FR" sz="1000" dirty="0"/>
          </a:p>
        </p:txBody>
      </p:sp>
      <p:sp>
        <p:nvSpPr>
          <p:cNvPr id="4" name="Espace réservé de la date 3"/>
          <p:cNvSpPr>
            <a:spLocks noGrp="1"/>
          </p:cNvSpPr>
          <p:nvPr>
            <p:ph type="dt" sz="half" idx="10"/>
          </p:nvPr>
        </p:nvSpPr>
        <p:spPr/>
        <p:txBody>
          <a:bodyPr/>
          <a:lstStyle/>
          <a:p>
            <a:pPr algn="r"/>
            <a:r>
              <a:rPr lang="fr-FR" cap="all" dirty="0" smtClean="0"/>
              <a:t>21/05/2021</a:t>
            </a:r>
            <a:endParaRPr lang="fr-FR" cap="all" dirty="0"/>
          </a:p>
        </p:txBody>
      </p:sp>
      <p:sp>
        <p:nvSpPr>
          <p:cNvPr id="5" name="Espace réservé du pied de page 4"/>
          <p:cNvSpPr>
            <a:spLocks noGrp="1"/>
          </p:cNvSpPr>
          <p:nvPr>
            <p:ph type="ftr" sz="quarter" idx="11"/>
          </p:nvPr>
        </p:nvSpPr>
        <p:spPr/>
        <p:txBody>
          <a:bodyPr/>
          <a:lstStyle/>
          <a:p>
            <a:r>
              <a:rPr lang="fr-FR" dirty="0" smtClean="0"/>
              <a:t>DAF DCISIF</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8</a:t>
            </a:fld>
            <a:endParaRPr lang="fr-FR" dirty="0"/>
          </a:p>
        </p:txBody>
      </p:sp>
      <p:pic>
        <p:nvPicPr>
          <p:cNvPr id="8" name="Image 7"/>
          <p:cNvPicPr>
            <a:picLocks noChangeAspect="1"/>
          </p:cNvPicPr>
          <p:nvPr/>
        </p:nvPicPr>
        <p:blipFill>
          <a:blip r:embed="rId2"/>
          <a:stretch>
            <a:fillRect/>
          </a:stretch>
        </p:blipFill>
        <p:spPr>
          <a:xfrm>
            <a:off x="1619673" y="1530914"/>
            <a:ext cx="5994327" cy="2301773"/>
          </a:xfrm>
          <a:prstGeom prst="rect">
            <a:avLst/>
          </a:prstGeom>
        </p:spPr>
      </p:pic>
      <p:sp>
        <p:nvSpPr>
          <p:cNvPr id="9" name="ZoneTexte 8"/>
          <p:cNvSpPr txBox="1"/>
          <p:nvPr/>
        </p:nvSpPr>
        <p:spPr>
          <a:xfrm>
            <a:off x="5220072" y="2859782"/>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2142987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21/05/2021</a:t>
            </a:r>
            <a:endParaRPr lang="fr-FR" cap="all" dirty="0"/>
          </a:p>
        </p:txBody>
      </p:sp>
      <p:sp>
        <p:nvSpPr>
          <p:cNvPr id="5" name="Espace réservé du pied de page 4"/>
          <p:cNvSpPr>
            <a:spLocks noGrp="1"/>
          </p:cNvSpPr>
          <p:nvPr>
            <p:ph type="ftr" sz="quarter" idx="11"/>
          </p:nvPr>
        </p:nvSpPr>
        <p:spPr/>
        <p:txBody>
          <a:bodyPr/>
          <a:lstStyle/>
          <a:p>
            <a:r>
              <a:rPr lang="fr-FR" dirty="0" smtClean="0"/>
              <a:t>DAF DCISIF</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9</a:t>
            </a:fld>
            <a:endParaRPr lang="fr-FR" dirty="0"/>
          </a:p>
        </p:txBody>
      </p:sp>
      <p:sp>
        <p:nvSpPr>
          <p:cNvPr id="8" name="ZoneTexte 7"/>
          <p:cNvSpPr txBox="1"/>
          <p:nvPr/>
        </p:nvSpPr>
        <p:spPr>
          <a:xfrm>
            <a:off x="899592" y="1347614"/>
            <a:ext cx="3456384" cy="646331"/>
          </a:xfrm>
          <a:prstGeom prst="rect">
            <a:avLst/>
          </a:prstGeom>
          <a:noFill/>
        </p:spPr>
        <p:txBody>
          <a:bodyPr wrap="square" rtlCol="0">
            <a:spAutoFit/>
          </a:bodyPr>
          <a:lstStyle/>
          <a:p>
            <a:pPr algn="ctr"/>
            <a:r>
              <a:rPr lang="fr-FR" sz="1200" b="1" dirty="0" smtClean="0"/>
              <a:t>Le </a:t>
            </a:r>
            <a:r>
              <a:rPr lang="fr-FR" sz="1200" b="1" dirty="0"/>
              <a:t>créancier doit demander, par écrit, le paiement de sa créance à l’autorité administrative </a:t>
            </a:r>
            <a:r>
              <a:rPr lang="fr-FR" sz="1200" b="1" dirty="0" smtClean="0"/>
              <a:t>compétente</a:t>
            </a:r>
            <a:endParaRPr lang="fr-FR" sz="1200" b="1" dirty="0"/>
          </a:p>
        </p:txBody>
      </p:sp>
      <p:sp>
        <p:nvSpPr>
          <p:cNvPr id="10" name="ZoneTexte 9"/>
          <p:cNvSpPr txBox="1"/>
          <p:nvPr/>
        </p:nvSpPr>
        <p:spPr>
          <a:xfrm>
            <a:off x="4644008" y="1347614"/>
            <a:ext cx="4392488" cy="2723823"/>
          </a:xfrm>
          <a:prstGeom prst="rect">
            <a:avLst/>
          </a:prstGeom>
          <a:noFill/>
        </p:spPr>
        <p:txBody>
          <a:bodyPr wrap="square" rtlCol="0">
            <a:spAutoFit/>
          </a:bodyPr>
          <a:lstStyle/>
          <a:p>
            <a:pPr algn="ctr"/>
            <a:r>
              <a:rPr lang="fr-FR" sz="1200" b="1" dirty="0" smtClean="0"/>
              <a:t>L’autorité </a:t>
            </a:r>
            <a:r>
              <a:rPr lang="fr-FR" sz="1200" b="1" dirty="0"/>
              <a:t>administrative compétente instruit la </a:t>
            </a:r>
            <a:r>
              <a:rPr lang="fr-FR" sz="1200" b="1" dirty="0" smtClean="0"/>
              <a:t>demande</a:t>
            </a:r>
          </a:p>
          <a:p>
            <a:pPr algn="ctr"/>
            <a:endParaRPr lang="fr-FR" sz="1200" dirty="0" smtClean="0"/>
          </a:p>
          <a:p>
            <a:endParaRPr lang="fr-FR" sz="1050" dirty="0" smtClean="0"/>
          </a:p>
          <a:p>
            <a:r>
              <a:rPr lang="fr-FR" sz="1050" dirty="0" smtClean="0"/>
              <a:t>Elle </a:t>
            </a:r>
            <a:r>
              <a:rPr lang="fr-FR" sz="1050" dirty="0"/>
              <a:t>contrôle les droits du créancier </a:t>
            </a:r>
            <a:r>
              <a:rPr lang="fr-FR" sz="1050" i="1" dirty="0"/>
              <a:t>(</a:t>
            </a:r>
            <a:r>
              <a:rPr lang="fr-FR" sz="1050" i="1" dirty="0" smtClean="0"/>
              <a:t>réalité </a:t>
            </a:r>
            <a:r>
              <a:rPr lang="fr-FR" sz="1050" i="1" dirty="0"/>
              <a:t>de la créance, calcul de son montant, vérification des </a:t>
            </a:r>
            <a:r>
              <a:rPr lang="fr-FR" sz="1050" i="1" dirty="0" smtClean="0"/>
              <a:t>délais). </a:t>
            </a:r>
            <a:endParaRPr lang="fr-FR" sz="1050" i="1" dirty="0"/>
          </a:p>
          <a:p>
            <a:endParaRPr lang="fr-FR" sz="1050" dirty="0"/>
          </a:p>
          <a:p>
            <a:r>
              <a:rPr lang="fr-FR" sz="1050" dirty="0" smtClean="0"/>
              <a:t>i) </a:t>
            </a:r>
            <a:r>
              <a:rPr lang="fr-FR" sz="1050" b="1" dirty="0" smtClean="0"/>
              <a:t>si </a:t>
            </a:r>
            <a:r>
              <a:rPr lang="fr-FR" sz="1050" b="1" dirty="0"/>
              <a:t>la créance n’est pas prescrite</a:t>
            </a:r>
            <a:r>
              <a:rPr lang="fr-FR" sz="1050" dirty="0"/>
              <a:t>, il doit être procédé au paiement. </a:t>
            </a:r>
          </a:p>
          <a:p>
            <a:endParaRPr lang="fr-FR" sz="1050" dirty="0"/>
          </a:p>
          <a:p>
            <a:r>
              <a:rPr lang="fr-FR" sz="1050" dirty="0" smtClean="0"/>
              <a:t>ii) </a:t>
            </a:r>
            <a:r>
              <a:rPr lang="fr-FR" sz="1050" b="1" dirty="0" smtClean="0"/>
              <a:t>si </a:t>
            </a:r>
            <a:r>
              <a:rPr lang="fr-FR" sz="1050" b="1" dirty="0"/>
              <a:t>la créance est prescrite</a:t>
            </a:r>
            <a:r>
              <a:rPr lang="fr-FR" sz="1050" dirty="0"/>
              <a:t>, l’autorité administrative ayant la qualité </a:t>
            </a:r>
            <a:r>
              <a:rPr lang="fr-FR" sz="1050" b="1" dirty="0" smtClean="0"/>
              <a:t>d’ordonnateur </a:t>
            </a:r>
            <a:r>
              <a:rPr lang="fr-FR" sz="1050" b="1" u="sng" dirty="0" smtClean="0"/>
              <a:t>oppose formellement la prescription quadriennale </a:t>
            </a:r>
            <a:r>
              <a:rPr lang="fr-FR" sz="1050" dirty="0"/>
              <a:t>à la demande de paiement du créancier en indiquant précisément l’origine et le montant de la créance. </a:t>
            </a:r>
          </a:p>
          <a:p>
            <a:endParaRPr lang="fr-FR" sz="1050" dirty="0"/>
          </a:p>
          <a:p>
            <a:r>
              <a:rPr lang="fr-FR" sz="1050" dirty="0"/>
              <a:t>Remarque : Le comptable peut refuser un paiement au motif de la prescription quadriennale mais il ne prend pas la décision d’opposition qui reste de la compétence de l’ordonnateur. </a:t>
            </a:r>
          </a:p>
        </p:txBody>
      </p:sp>
      <p:cxnSp>
        <p:nvCxnSpPr>
          <p:cNvPr id="12" name="Connecteur droit 11"/>
          <p:cNvCxnSpPr/>
          <p:nvPr/>
        </p:nvCxnSpPr>
        <p:spPr>
          <a:xfrm>
            <a:off x="4427984" y="1419622"/>
            <a:ext cx="0" cy="3159646"/>
          </a:xfrm>
          <a:prstGeom prst="line">
            <a:avLst/>
          </a:prstGeom>
          <a:ln w="19050"/>
        </p:spPr>
        <p:style>
          <a:lnRef idx="1">
            <a:schemeClr val="dk1"/>
          </a:lnRef>
          <a:fillRef idx="0">
            <a:schemeClr val="dk1"/>
          </a:fillRef>
          <a:effectRef idx="0">
            <a:schemeClr val="dk1"/>
          </a:effectRef>
          <a:fontRef idx="minor">
            <a:schemeClr val="tx1"/>
          </a:fontRef>
        </p:style>
      </p:cxnSp>
      <p:sp>
        <p:nvSpPr>
          <p:cNvPr id="13" name="ZoneTexte 12"/>
          <p:cNvSpPr txBox="1"/>
          <p:nvPr/>
        </p:nvSpPr>
        <p:spPr>
          <a:xfrm>
            <a:off x="971600" y="1275606"/>
            <a:ext cx="3168353" cy="718339"/>
          </a:xfrm>
          <a:prstGeom prst="rect">
            <a:avLst/>
          </a:prstGeom>
          <a:noFill/>
          <a:ln w="6350">
            <a:solidFill>
              <a:schemeClr val="tx1"/>
            </a:solidFill>
          </a:ln>
        </p:spPr>
        <p:txBody>
          <a:bodyPr wrap="square" rtlCol="0">
            <a:spAutoFit/>
          </a:bodyPr>
          <a:lstStyle/>
          <a:p>
            <a:endParaRPr lang="fr-FR" dirty="0"/>
          </a:p>
        </p:txBody>
      </p:sp>
      <p:sp>
        <p:nvSpPr>
          <p:cNvPr id="14" name="ZoneTexte 13"/>
          <p:cNvSpPr txBox="1"/>
          <p:nvPr/>
        </p:nvSpPr>
        <p:spPr>
          <a:xfrm>
            <a:off x="4644008" y="1275606"/>
            <a:ext cx="4320480" cy="395173"/>
          </a:xfrm>
          <a:prstGeom prst="rect">
            <a:avLst/>
          </a:prstGeom>
          <a:noFill/>
          <a:ln w="6350">
            <a:solidFill>
              <a:schemeClr val="tx1"/>
            </a:solidFill>
          </a:ln>
        </p:spPr>
        <p:txBody>
          <a:bodyPr wrap="square" rtlCol="0">
            <a:spAutoFit/>
          </a:bodyPr>
          <a:lstStyle/>
          <a:p>
            <a:endParaRPr lang="fr-FR" dirty="0"/>
          </a:p>
        </p:txBody>
      </p:sp>
      <p:pic>
        <p:nvPicPr>
          <p:cNvPr id="15" name="Image 14"/>
          <p:cNvPicPr>
            <a:picLocks noChangeAspect="1"/>
          </p:cNvPicPr>
          <p:nvPr/>
        </p:nvPicPr>
        <p:blipFill>
          <a:blip r:embed="rId2"/>
          <a:stretch>
            <a:fillRect/>
          </a:stretch>
        </p:blipFill>
        <p:spPr>
          <a:xfrm>
            <a:off x="2362585" y="770169"/>
            <a:ext cx="530398" cy="469433"/>
          </a:xfrm>
          <a:prstGeom prst="rect">
            <a:avLst/>
          </a:prstGeom>
        </p:spPr>
      </p:pic>
      <p:pic>
        <p:nvPicPr>
          <p:cNvPr id="16" name="Image 15"/>
          <p:cNvPicPr>
            <a:picLocks noChangeAspect="1"/>
          </p:cNvPicPr>
          <p:nvPr/>
        </p:nvPicPr>
        <p:blipFill>
          <a:blip r:embed="rId3"/>
          <a:stretch>
            <a:fillRect/>
          </a:stretch>
        </p:blipFill>
        <p:spPr>
          <a:xfrm>
            <a:off x="6539049" y="761788"/>
            <a:ext cx="530398" cy="493819"/>
          </a:xfrm>
          <a:prstGeom prst="rect">
            <a:avLst/>
          </a:prstGeom>
        </p:spPr>
      </p:pic>
      <p:sp>
        <p:nvSpPr>
          <p:cNvPr id="17" name="ZoneTexte 16"/>
          <p:cNvSpPr txBox="1"/>
          <p:nvPr/>
        </p:nvSpPr>
        <p:spPr>
          <a:xfrm>
            <a:off x="1475656" y="336290"/>
            <a:ext cx="7092320" cy="276999"/>
          </a:xfrm>
          <a:prstGeom prst="rect">
            <a:avLst/>
          </a:prstGeom>
          <a:noFill/>
        </p:spPr>
        <p:txBody>
          <a:bodyPr wrap="square" rtlCol="0">
            <a:spAutoFit/>
          </a:bodyPr>
          <a:lstStyle/>
          <a:p>
            <a:r>
              <a:rPr lang="fr-FR" sz="1200" b="1" dirty="0"/>
              <a:t>g</a:t>
            </a:r>
            <a:r>
              <a:rPr lang="fr-FR" sz="1200" b="1" dirty="0" smtClean="0"/>
              <a:t>) Description du processus dans le cadre d’une créance prescrite (totale ou partielle) </a:t>
            </a:r>
            <a:endParaRPr lang="fr-FR" sz="1200" b="1" dirty="0"/>
          </a:p>
        </p:txBody>
      </p:sp>
    </p:spTree>
    <p:extLst>
      <p:ext uri="{BB962C8B-B14F-4D97-AF65-F5344CB8AC3E}">
        <p14:creationId xmlns:p14="http://schemas.microsoft.com/office/powerpoint/2010/main" val="1484184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3FCAED9DFBF6A44A548820E5329224B" ma:contentTypeVersion="1" ma:contentTypeDescription="Crée un document." ma:contentTypeScope="" ma:versionID="33d6f535fa2093e1886a8c7d317398be">
  <xsd:schema xmlns:xsd="http://www.w3.org/2001/XMLSchema" xmlns:xs="http://www.w3.org/2001/XMLSchema" xmlns:p="http://schemas.microsoft.com/office/2006/metadata/properties" xmlns:ns1="http://schemas.microsoft.com/sharepoint/v3" targetNamespace="http://schemas.microsoft.com/office/2006/metadata/properties" ma:root="true" ma:fieldsID="e3c27bd0fcb797d0a61d91e17cfc962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5FEE13-FEC8-4F1C-8222-8648587329A0}">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957A1D6-DBE0-4F71-AA10-B9F6DCEE3E1C}">
  <ds:schemaRefs>
    <ds:schemaRef ds:uri="http://schemas.microsoft.com/sharepoint/v3/contenttype/forms"/>
  </ds:schemaRefs>
</ds:datastoreItem>
</file>

<file path=customXml/itemProps3.xml><?xml version="1.0" encoding="utf-8"?>
<ds:datastoreItem xmlns:ds="http://schemas.openxmlformats.org/officeDocument/2006/customXml" ds:itemID="{B0E939EC-98BA-4C54-A5A1-4FA28974BD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MINISTÈRIEL</Template>
  <TotalTime>9335</TotalTime>
  <Words>3367</Words>
  <Application>Microsoft Office PowerPoint</Application>
  <PresentationFormat>Affichage à l'écran (16:9)</PresentationFormat>
  <Paragraphs>252</Paragraphs>
  <Slides>28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28</vt:i4>
      </vt:variant>
    </vt:vector>
  </HeadingPairs>
  <TitlesOfParts>
    <vt:vector size="32" baseType="lpstr">
      <vt:lpstr>Arial</vt:lpstr>
      <vt:lpstr>Book Antiqua</vt:lpstr>
      <vt:lpstr>Script MT Bold</vt:lpstr>
      <vt:lpstr>MINISTÈRIEL</vt:lpstr>
      <vt:lpstr>Présentation PowerPoint</vt:lpstr>
      <vt:lpstr>Sommaire</vt:lpstr>
      <vt:lpstr>Introduction    Cette classe virtuelle fait suite à la nouvelle instruction diffusée par le DAF DCISIF sur la gestion des dossiers de prescription quadriennale.  Elle a pour objectif de présenter brièvement l’instruction, d’attirer votre attention sur certains points pour faciliter le traitement de ces dossiers et d’illustrer l’instruction par des exemples concrets souvent rencontrés au DAF DCISIF.    </vt:lpstr>
      <vt:lpstr>         a) La notion de prescription quadriennale  La prescription est le délai au terme duquel une situation de fait prolongée devient source de droit.   La prescription quadriennale est le délai de 4 ans pour lequel toute personne morale ou physique est en droit de réclamer à une personne publique les sommes d’argent que cette dernière lui doit. Passé ce délai la dette est prescrite. La prescription quadriennale a pour but de réduire l’insécurité financière occasionnée par les paiements des dettes de l’Etat et des collectivités à leurs créanciers sur une trop longue durée.   b) Le fait générateur et le délai de la prescription quadriennale   Le fait générateur est l’acte constituant la créance.   Les créances concernées sont celles qui n’ont pas été payées par la personne publique dans un délai de quatre ans à partir du premier jour de l’année suivant celle au cours de laquelle les droits ont été acquis. Passé ce délai, les créances sont prescrites.   Chaque créance doit être reconnue et définie, c’est à a dire calculer précisément son montant et définir son fait générateur.   c) Les personnes concernées  Le créancier:  A titre principal pour les dossiers nous concernant, ce sont les agents de l’Etat qui détiennent une créance à l’encontre de l’Etat (primes et indemnités non versées, rappel de rémunération d’un agent public pour le service fait). Cependant, nous pouvons aussi citer les collectivités, les sociétés…(toute personne morale ou physique).   Le débiteur: L’Etat, les collectivités territoriales et tout établissement public doté d’un comptable public.   </vt:lpstr>
      <vt:lpstr>d) Le cadre réglementaire   La loi n° 68-1250 du 31 décembre 1968 relative à la prescription des créances sur l'État, les départements, les communes et les établissements publics ;  Le décret n°98-81 du 11 février 1998 modifiant la loi n° 68-1250 du 31 décembre 1968 relative à la prescription des créances sur l'État, les départements, les communes et les établissements publics et relatif aux décisions prises par l'État en matière de prescription quadriennale ;   Le décret n°99-89 du 8 février 1999 pris pour l'application de l'article 3 du décret n° 98-81 du 11 février 1998 modifiant la loi n° 68-1250 du 31 décembre 1968 relative à la prescription des créances sur l'État, les départements, les communes et les établissements publics et relatif aux décisions prises par l'État en matière de prescription quadriennale.  </vt:lpstr>
      <vt:lpstr>Présentation PowerPoint</vt:lpstr>
      <vt:lpstr>Illustration d’un cas d’interruption de la prescription quadriennale        </vt:lpstr>
      <vt:lpstr>  Illustration d’un cas de suspension de prescription quadriennale            En prenant le même exemple, en cas de suspension de la prescription de 6 mois, le délai est simplement décalé de 6 mois, soit le 1er juillet 2017. </vt:lpstr>
      <vt:lpstr>Présentation PowerPoint</vt:lpstr>
      <vt:lpstr>Présentation PowerPoint</vt:lpstr>
      <vt:lpstr> I. La décision d’opposition de la prescription quadriennale   A) Les conditions d’application  B) Les effets et  les recours envisageables après une décision d’opposition   </vt:lpstr>
      <vt:lpstr> A) Les conditions d’application  Si la créance est prescrite, l’ordonnateur compétent est tenu d’opposer formellement la prescription si le délai est dépassé avant de pouvoir étudier une éventuelle demande de relèvement formulée par la suite par le créancier.   Une décision d’opposition intervient après que le créancier ait rédigé au préalable une première demande de paiement à l’attention de l’autorité administrative concernée pour réclamer le paiement.   La décision d’opposition de la prescription quadriennale doit être explicite, formelle et notifiée au créancier.   Elle est prise après un examen complet du dossier du créancier et doit être motivée .    B) Les effets et les recours envisageables après une décision d’opposition de prescription quadriennale   Si le créancier souhaite contester la décision d’opposition de prescription quadriennale, il doit formuler un recours qui peut être :  Un recours administratif hiérarchique et/ou gracieux : recours adressé à l’autorité administrative à laquelle est subordonnée celle qui a pris la décision contestée.   ET/OU  Un recours contentieux devant le tribunal administratif qui vise à demander l’annulation de la décision administrative d’opposition de la prescription quadriennale.  </vt:lpstr>
      <vt:lpstr>II. La demande de relèvement de prescription quadriennale  A) Les seuils de relèvement   B) L’instruction de la demande de relèvement de prescription quadriennale  </vt:lpstr>
      <vt:lpstr>      A ) L’instruction de la demande de relèvement de prescription quadriennale   Le relèvement de la prescription quadriennale est une mesure gracieuse qui annule les effets de l’opposition de la prescription et permet au créancier d’obtenir le paiement total ou partiel de sa créance.   L’administration est libre de relever ou non la prescription quadriennale en tout ou en partie, à raison de circonstances particulières et notamment de la situation du créancier.   Chaque dossier fait l’objet d’une étude au cas par cas.   Il convient de souligner que l’opposition de la prescription quadriennale demeure la règle, le relèvement une exception.   B) Seuils de relèvement   Les seuils de relèvement pour déterminer l’autorité compétente fixés par le décret n°99-89 du 8 février 1999:  7 600 € pour les créances détenues par des agents de l’État en cette qualité (créances liées à l’exercice des fonctions et indemnités afférentes) ; 15 000 € pour les autres créances ; 76 000 € lorsque le créancier engage la responsabilité de l’État.  Au-delà de ces seuils, les demandes de relèvement de prescription quadriennale seront instruites par la Direction des affaires financières (DAF DCISIF).   </vt:lpstr>
      <vt:lpstr>Présentation PowerPoint</vt:lpstr>
      <vt:lpstr>Présentation PowerPoint</vt:lpstr>
      <vt:lpstr>c) Le rôle du ministère de l’économie, des finances et de la relance dans la décision de relèvement dépend du seuil :</vt:lpstr>
      <vt:lpstr>III. Cas pratique   a) La NBI  </vt:lpstr>
      <vt:lpstr>III. Cas pratique </vt:lpstr>
      <vt:lpstr>Cas pratique: La NBI</vt:lpstr>
      <vt:lpstr>Les problèmes rencontrés</vt:lpstr>
      <vt:lpstr>Présentation PowerPoint</vt:lpstr>
      <vt:lpstr>Présentation PowerPoint</vt:lpstr>
      <vt:lpstr>Présentation PowerPoint</vt:lpstr>
      <vt:lpstr>Présentation PowerPoint</vt:lpstr>
      <vt:lpstr>                       La liste des documents à transmettre à l’administration centrale pour instruire une demande de relèvement suite à une opposition de prescription quadriennale (les points de vigilance):   Le courrier émanant du créancier demandant le paiement de sa créance à l’attention de l’autorité administrative;  La décision d’opposition de la prescription quadriennale ( les sommes déjà versées, la somme prescrite, la période totale et somme totale, le contexte et ne jamais évoquer la demande de relèvement dans la décision d’opposition);  La demande de relèvement de prescription quadriennale rédigée par le créancier mentionnant le montant de la créance et la période concernée ( cette demande doit intervenir postérieurement à la décision d’opposition)  Une note destinée à l’administration centrale relative à l’origine de la créance, aux circonstances de sa prescription;  Les textes législatifs et réglementaires justifiant la créance;   Le décompte précis des sommes restants dues et du reste à payer avec les justificatifs associés ;  Les éléments justificatifs de la situation pécuniaire et familiale de l’intéressé (copie d’avis d’imposition, livret de famille, autres).                     </vt:lpstr>
      <vt:lpstr> Assistance au sein de l’administration centrale pour le traitement de ces dossiers  </vt:lpstr>
      <vt:lpstr>IV. Questions/ Suggestions </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OMBELINE ROCH</cp:lastModifiedBy>
  <cp:revision>213</cp:revision>
  <dcterms:created xsi:type="dcterms:W3CDTF">2020-03-05T15:21:24Z</dcterms:created>
  <dcterms:modified xsi:type="dcterms:W3CDTF">2021-06-04T18:58:16Z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0x01010093FCAED9DFBF6A44A548820E5329224B</vt:lpwstr>
  </property>
</Properties>
</file>