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813" r:id="rId5"/>
    <p:sldMasterId id="2147483819" r:id="rId6"/>
    <p:sldMasterId id="2147483826" r:id="rId7"/>
  </p:sldMasterIdLst>
  <p:notesMasterIdLst>
    <p:notesMasterId r:id="rId55"/>
  </p:notesMasterIdLst>
  <p:handoutMasterIdLst>
    <p:handoutMasterId r:id="rId56"/>
  </p:handoutMasterIdLst>
  <p:sldIdLst>
    <p:sldId id="326" r:id="rId8"/>
    <p:sldId id="2307" r:id="rId9"/>
    <p:sldId id="2271" r:id="rId10"/>
    <p:sldId id="2312" r:id="rId11"/>
    <p:sldId id="2389" r:id="rId12"/>
    <p:sldId id="2313" r:id="rId13"/>
    <p:sldId id="2367" r:id="rId14"/>
    <p:sldId id="2369" r:id="rId15"/>
    <p:sldId id="2370" r:id="rId16"/>
    <p:sldId id="2371" r:id="rId17"/>
    <p:sldId id="2372" r:id="rId18"/>
    <p:sldId id="2373" r:id="rId19"/>
    <p:sldId id="2308" r:id="rId20"/>
    <p:sldId id="2326" r:id="rId21"/>
    <p:sldId id="2325" r:id="rId22"/>
    <p:sldId id="2374" r:id="rId23"/>
    <p:sldId id="2327" r:id="rId24"/>
    <p:sldId id="2387" r:id="rId25"/>
    <p:sldId id="2386" r:id="rId26"/>
    <p:sldId id="2334" r:id="rId27"/>
    <p:sldId id="2337" r:id="rId28"/>
    <p:sldId id="2320" r:id="rId29"/>
    <p:sldId id="2321" r:id="rId30"/>
    <p:sldId id="2309" r:id="rId31"/>
    <p:sldId id="2332" r:id="rId32"/>
    <p:sldId id="2333" r:id="rId33"/>
    <p:sldId id="2329" r:id="rId34"/>
    <p:sldId id="2330" r:id="rId35"/>
    <p:sldId id="2341" r:id="rId36"/>
    <p:sldId id="2375" r:id="rId37"/>
    <p:sldId id="2376" r:id="rId38"/>
    <p:sldId id="2310" r:id="rId39"/>
    <p:sldId id="2343" r:id="rId40"/>
    <p:sldId id="2378" r:id="rId41"/>
    <p:sldId id="2379" r:id="rId42"/>
    <p:sldId id="2380" r:id="rId43"/>
    <p:sldId id="2381" r:id="rId44"/>
    <p:sldId id="2382" r:id="rId45"/>
    <p:sldId id="2384" r:id="rId46"/>
    <p:sldId id="2311" r:id="rId47"/>
    <p:sldId id="2360" r:id="rId48"/>
    <p:sldId id="2362" r:id="rId49"/>
    <p:sldId id="2363" r:id="rId50"/>
    <p:sldId id="2277" r:id="rId51"/>
    <p:sldId id="2388" r:id="rId52"/>
    <p:sldId id="2297" r:id="rId53"/>
    <p:sldId id="2385" r:id="rId54"/>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26"/>
            <p14:sldId id="2307"/>
            <p14:sldId id="2271"/>
            <p14:sldId id="2312"/>
            <p14:sldId id="2389"/>
            <p14:sldId id="2313"/>
            <p14:sldId id="2367"/>
            <p14:sldId id="2369"/>
            <p14:sldId id="2370"/>
            <p14:sldId id="2371"/>
            <p14:sldId id="2372"/>
            <p14:sldId id="2373"/>
            <p14:sldId id="2308"/>
            <p14:sldId id="2326"/>
            <p14:sldId id="2325"/>
            <p14:sldId id="2374"/>
            <p14:sldId id="2327"/>
            <p14:sldId id="2387"/>
            <p14:sldId id="2386"/>
            <p14:sldId id="2334"/>
            <p14:sldId id="2337"/>
            <p14:sldId id="2320"/>
            <p14:sldId id="2321"/>
            <p14:sldId id="2309"/>
            <p14:sldId id="2332"/>
            <p14:sldId id="2333"/>
            <p14:sldId id="2329"/>
            <p14:sldId id="2330"/>
            <p14:sldId id="2341"/>
            <p14:sldId id="2375"/>
            <p14:sldId id="2376"/>
            <p14:sldId id="2310"/>
            <p14:sldId id="2343"/>
            <p14:sldId id="2378"/>
            <p14:sldId id="2379"/>
            <p14:sldId id="2380"/>
            <p14:sldId id="2381"/>
            <p14:sldId id="2382"/>
            <p14:sldId id="2384"/>
            <p14:sldId id="2311"/>
            <p14:sldId id="2360"/>
            <p14:sldId id="2362"/>
            <p14:sldId id="2363"/>
            <p14:sldId id="2277"/>
            <p14:sldId id="2388"/>
            <p14:sldId id="2297"/>
            <p14:sldId id="2385"/>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BAULT" initials="T" lastIdx="1" clrIdx="0">
    <p:extLst>
      <p:ext uri="{19B8F6BF-5375-455C-9EA6-DF929625EA0E}">
        <p15:presenceInfo xmlns:p15="http://schemas.microsoft.com/office/powerpoint/2012/main" userId="THIBAULT" providerId="None"/>
      </p:ext>
    </p:extLst>
  </p:cmAuthor>
  <p:cmAuthor id="2" name="CLAIRE GALY-TANTOUNAT" initials="CG" lastIdx="7" clrIdx="1">
    <p:extLst>
      <p:ext uri="{19B8F6BF-5375-455C-9EA6-DF929625EA0E}">
        <p15:presenceInfo xmlns:p15="http://schemas.microsoft.com/office/powerpoint/2012/main" userId="S-1-5-21-1616320312-2655828719-4280963109-374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1AE"/>
    <a:srgbClr val="8EB4E6"/>
    <a:srgbClr val="8EB4FF"/>
    <a:srgbClr val="8EB4D2"/>
    <a:srgbClr val="8EB4FA"/>
    <a:srgbClr val="64B4F0"/>
    <a:srgbClr val="64B4E3"/>
    <a:srgbClr val="8EB4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12" autoAdjust="0"/>
    <p:restoredTop sz="93605" autoAdjust="0"/>
  </p:normalViewPr>
  <p:slideViewPr>
    <p:cSldViewPr showGuides="1">
      <p:cViewPr>
        <p:scale>
          <a:sx n="150" d="100"/>
          <a:sy n="150" d="100"/>
        </p:scale>
        <p:origin x="726" y="-300"/>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Feuille_de_calcul_Microsoft_Excel.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Feuille_de_calcul_Microsoft_Excel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Feuille_de_calcul_Microsoft_Excel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'7. Tables'!$B$44</c:f>
              <c:strCache>
                <c:ptCount val="1"/>
                <c:pt idx="0">
                  <c:v>MENJS-MESRI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070-483E-9096-148FC9761F0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070-483E-9096-148FC9761F0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'7. Tables'!$C$43:$D$43</c:f>
              <c:strCache>
                <c:ptCount val="2"/>
                <c:pt idx="0">
                  <c:v>Administration centrale</c:v>
                </c:pt>
                <c:pt idx="1">
                  <c:v>Académie</c:v>
                </c:pt>
              </c:strCache>
            </c:strRef>
          </c:cat>
          <c:val>
            <c:numRef>
              <c:f>'7. Tables'!$C$44:$D$44</c:f>
              <c:numCache>
                <c:formatCode>General</c:formatCode>
                <c:ptCount val="2"/>
                <c:pt idx="0">
                  <c:v>23</c:v>
                </c:pt>
                <c:pt idx="1">
                  <c:v>5</c:v>
                </c:pt>
              </c:numCache>
            </c:numRef>
          </c:val>
          <c:extLst>
            <c:ext xmlns:c16="http://schemas.microsoft.com/office/drawing/2014/chart" uri="{C3380CC4-5D6E-409C-BE32-E72D297353CC}">
              <c16:uniqueId val="{00000004-4070-483E-9096-148FC9761F01}"/>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lumMod val="95000"/>
      </a:schemeClr>
    </a:solidFill>
    <a:ln w="9525" cap="flat" cmpd="sng" algn="ctr">
      <a:solidFill>
        <a:schemeClr val="tx1">
          <a:lumMod val="15000"/>
          <a:lumOff val="85000"/>
        </a:schemeClr>
      </a:solidFill>
      <a:round/>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'7. Tables'!$F$44</c:f>
              <c:strCache>
                <c:ptCount val="1"/>
                <c:pt idx="0">
                  <c:v>MENJS-MESRI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C27-438A-B273-E885CFCF0E1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C27-438A-B273-E885CFCF0E1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'7. Tables'!$G$43:$H$43</c:f>
              <c:strCache>
                <c:ptCount val="2"/>
                <c:pt idx="0">
                  <c:v>Nb cartes
Fournisseurs référencés</c:v>
                </c:pt>
                <c:pt idx="1">
                  <c:v>Nb cartes
Fournisseurs non référencés</c:v>
                </c:pt>
              </c:strCache>
            </c:strRef>
          </c:cat>
          <c:val>
            <c:numRef>
              <c:f>'7. Tables'!$G$44:$H$44</c:f>
              <c:numCache>
                <c:formatCode>General</c:formatCode>
                <c:ptCount val="2"/>
                <c:pt idx="0">
                  <c:v>220</c:v>
                </c:pt>
                <c:pt idx="1">
                  <c:v>238</c:v>
                </c:pt>
              </c:numCache>
            </c:numRef>
          </c:val>
          <c:extLst>
            <c:ext xmlns:c16="http://schemas.microsoft.com/office/drawing/2014/chart" uri="{C3380CC4-5D6E-409C-BE32-E72D297353CC}">
              <c16:uniqueId val="{00000004-7C27-438A-B273-E885CFCF0E14}"/>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rgbClr val="FFFFFF">
        <a:lumMod val="95000"/>
      </a:srgbClr>
    </a:solidFill>
    <a:ln>
      <a:noFill/>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'7. Tables'!$K$44</c:f>
              <c:strCache>
                <c:ptCount val="1"/>
                <c:pt idx="0">
                  <c:v>MENJS-MESRI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577-4442-A76F-5F9C5C175E2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577-4442-A76F-5F9C5C175E2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577-4442-A76F-5F9C5C175E2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'7. Tables'!$L$43:$N$43</c:f>
              <c:strCache>
                <c:ptCount val="3"/>
                <c:pt idx="0">
                  <c:v>Nb règles complètes 
</c:v>
                </c:pt>
                <c:pt idx="1">
                  <c:v>Nb règles en cours
</c:v>
                </c:pt>
                <c:pt idx="2">
                  <c:v>Nb règles non complétées</c:v>
                </c:pt>
              </c:strCache>
            </c:strRef>
          </c:cat>
          <c:val>
            <c:numRef>
              <c:f>'7. Tables'!$L$44:$N$44</c:f>
              <c:numCache>
                <c:formatCode>General</c:formatCode>
                <c:ptCount val="3"/>
                <c:pt idx="0">
                  <c:v>3062</c:v>
                </c:pt>
                <c:pt idx="1">
                  <c:v>2306</c:v>
                </c:pt>
                <c:pt idx="2">
                  <c:v>5023</c:v>
                </c:pt>
              </c:numCache>
            </c:numRef>
          </c:val>
          <c:extLst>
            <c:ext xmlns:c16="http://schemas.microsoft.com/office/drawing/2014/chart" uri="{C3380CC4-5D6E-409C-BE32-E72D297353CC}">
              <c16:uniqueId val="{00000006-F577-4442-A76F-5F9C5C175E23}"/>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rgbClr val="FFFFFF">
        <a:lumMod val="95000"/>
      </a:srgbClr>
    </a:solid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68752FF-01E6-4934-AEAF-0FAD0366FE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A42552C9-D370-4C63-B405-9287390216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E84BC7-48A7-47B8-98D8-7E833B05A6F6}" type="datetimeFigureOut">
              <a:rPr lang="fr-FR" smtClean="0"/>
              <a:t>18/05/2022</a:t>
            </a:fld>
            <a:endParaRPr lang="fr-FR"/>
          </a:p>
        </p:txBody>
      </p:sp>
      <p:sp>
        <p:nvSpPr>
          <p:cNvPr id="4" name="Espace réservé du pied de page 3">
            <a:extLst>
              <a:ext uri="{FF2B5EF4-FFF2-40B4-BE49-F238E27FC236}">
                <a16:creationId xmlns:a16="http://schemas.microsoft.com/office/drawing/2014/main" id="{DAA2B7A1-9844-448C-9063-E94428774B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1DB7C3D8-1FBF-4280-B52F-B2ADE41857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D3EAE4-9B56-4317-8A70-120C8C37E460}" type="slidenum">
              <a:rPr lang="fr-FR" smtClean="0"/>
              <a:t>‹N°›</a:t>
            </a:fld>
            <a:endParaRPr lang="fr-FR"/>
          </a:p>
        </p:txBody>
      </p:sp>
    </p:spTree>
    <p:extLst>
      <p:ext uri="{BB962C8B-B14F-4D97-AF65-F5344CB8AC3E}">
        <p14:creationId xmlns:p14="http://schemas.microsoft.com/office/powerpoint/2010/main" val="3942966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18/05/2022</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a:t>
            </a:fld>
            <a:endParaRPr lang="fr-FR" dirty="0"/>
          </a:p>
        </p:txBody>
      </p:sp>
    </p:spTree>
    <p:extLst>
      <p:ext uri="{BB962C8B-B14F-4D97-AF65-F5344CB8AC3E}">
        <p14:creationId xmlns:p14="http://schemas.microsoft.com/office/powerpoint/2010/main" val="55122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496098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49232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291127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14542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17</a:t>
            </a:fld>
            <a:endParaRPr lang="fr-FR" dirty="0"/>
          </a:p>
        </p:txBody>
      </p:sp>
    </p:spTree>
    <p:extLst>
      <p:ext uri="{BB962C8B-B14F-4D97-AF65-F5344CB8AC3E}">
        <p14:creationId xmlns:p14="http://schemas.microsoft.com/office/powerpoint/2010/main" val="776236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18</a:t>
            </a:fld>
            <a:endParaRPr lang="fr-FR" dirty="0"/>
          </a:p>
        </p:txBody>
      </p:sp>
    </p:spTree>
    <p:extLst>
      <p:ext uri="{BB962C8B-B14F-4D97-AF65-F5344CB8AC3E}">
        <p14:creationId xmlns:p14="http://schemas.microsoft.com/office/powerpoint/2010/main" val="4177925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19</a:t>
            </a:fld>
            <a:endParaRPr lang="fr-FR" dirty="0"/>
          </a:p>
        </p:txBody>
      </p:sp>
    </p:spTree>
    <p:extLst>
      <p:ext uri="{BB962C8B-B14F-4D97-AF65-F5344CB8AC3E}">
        <p14:creationId xmlns:p14="http://schemas.microsoft.com/office/powerpoint/2010/main" val="1019939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794919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670251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681801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184149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557515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METTRE</a:t>
            </a:r>
            <a:r>
              <a:rPr lang="fr-FR" baseline="0" dirty="0" smtClean="0"/>
              <a:t> UNE PRECO SUR LA PRATIQUE DE REFERENCEMENT DU FOURNISSEUR A PARTIR DU SIRET OU SIREN </a:t>
            </a:r>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26</a:t>
            </a:fld>
            <a:endParaRPr lang="fr-FR" dirty="0"/>
          </a:p>
        </p:txBody>
      </p:sp>
    </p:spTree>
    <p:extLst>
      <p:ext uri="{BB962C8B-B14F-4D97-AF65-F5344CB8AC3E}">
        <p14:creationId xmlns:p14="http://schemas.microsoft.com/office/powerpoint/2010/main" val="677886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900" dirty="0" smtClean="0"/>
              <a:t>Source : dérogation MINJU et intérieur</a:t>
            </a:r>
          </a:p>
          <a:p>
            <a:endParaRPr lang="fr-FR" sz="900" dirty="0" smtClean="0"/>
          </a:p>
          <a:p>
            <a:r>
              <a:rPr lang="fr-FR" sz="900" dirty="0" smtClean="0"/>
              <a:t>G:\4BIS-CHORUS NEW\003_MCD\02-Carte d'achat\Dérogations permanentes au référencement\</a:t>
            </a:r>
            <a:r>
              <a:rPr lang="fr-FR" sz="900" dirty="0" err="1" smtClean="0"/>
              <a:t>derogation</a:t>
            </a:r>
            <a:r>
              <a:rPr lang="fr-FR" sz="900" dirty="0" smtClean="0"/>
              <a:t> MINJU</a:t>
            </a:r>
          </a:p>
          <a:p>
            <a:r>
              <a:rPr lang="fr-FR" sz="900" dirty="0" smtClean="0"/>
              <a:t>G:\4BIS-CHORUS NEW\003_MCD\02-Carte d'achat\Dérogations permanentes au référencement\</a:t>
            </a:r>
            <a:r>
              <a:rPr lang="fr-FR" sz="900" dirty="0" err="1" smtClean="0"/>
              <a:t>derogation</a:t>
            </a:r>
            <a:r>
              <a:rPr lang="fr-FR" sz="900" dirty="0" smtClean="0"/>
              <a:t> \18-034 Demande dérogation permanente référencement pour FR et décision MI</a:t>
            </a:r>
          </a:p>
          <a:p>
            <a:endParaRPr lang="fr-FR" sz="900" dirty="0" smtClean="0"/>
          </a:p>
          <a:p>
            <a:r>
              <a:rPr lang="fr-FR" sz="900" dirty="0" smtClean="0"/>
              <a:t>Montant</a:t>
            </a:r>
            <a:r>
              <a:rPr lang="fr-FR" sz="900" baseline="0" dirty="0" smtClean="0"/>
              <a:t> supérieur à 2000 </a:t>
            </a:r>
            <a:r>
              <a:rPr lang="fr-FR" sz="900" baseline="0" dirty="0" err="1" smtClean="0"/>
              <a:t>Eur</a:t>
            </a:r>
            <a:r>
              <a:rPr lang="fr-FR" sz="900" baseline="0" dirty="0" smtClean="0"/>
              <a:t> </a:t>
            </a:r>
            <a:r>
              <a:rPr lang="fr-FR" sz="900" dirty="0" smtClean="0"/>
              <a:t>G:\4BIS-CHORUS NEW\003_MCD\02-Carte d'achat\Analyse des dépenses par programme\ACHAT AMAZON NESPRESSO PAYPAL</a:t>
            </a:r>
            <a:endParaRPr lang="fr-FR" sz="900"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29</a:t>
            </a:fld>
            <a:endParaRPr lang="fr-FR" dirty="0"/>
          </a:p>
        </p:txBody>
      </p:sp>
    </p:spTree>
    <p:extLst>
      <p:ext uri="{BB962C8B-B14F-4D97-AF65-F5344CB8AC3E}">
        <p14:creationId xmlns:p14="http://schemas.microsoft.com/office/powerpoint/2010/main" val="633184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900" dirty="0" smtClean="0"/>
              <a:t>Source : dérogation MINJU et intérieur</a:t>
            </a:r>
          </a:p>
          <a:p>
            <a:endParaRPr lang="fr-FR" sz="900" dirty="0" smtClean="0"/>
          </a:p>
          <a:p>
            <a:r>
              <a:rPr lang="fr-FR" sz="900" dirty="0" smtClean="0"/>
              <a:t>G:\4BIS-CHORUS NEW\003_MCD\02-Carte d'achat\Dérogations permanentes au référencement\</a:t>
            </a:r>
            <a:r>
              <a:rPr lang="fr-FR" sz="900" dirty="0" err="1" smtClean="0"/>
              <a:t>derogation</a:t>
            </a:r>
            <a:r>
              <a:rPr lang="fr-FR" sz="900" dirty="0" smtClean="0"/>
              <a:t> MINJU</a:t>
            </a:r>
          </a:p>
          <a:p>
            <a:r>
              <a:rPr lang="fr-FR" sz="900" dirty="0" smtClean="0"/>
              <a:t>G:\4BIS-CHORUS NEW\003_MCD\02-Carte d'achat\Dérogations permanentes au référencement\</a:t>
            </a:r>
            <a:r>
              <a:rPr lang="fr-FR" sz="900" dirty="0" err="1" smtClean="0"/>
              <a:t>derogation</a:t>
            </a:r>
            <a:r>
              <a:rPr lang="fr-FR" sz="900" dirty="0" smtClean="0"/>
              <a:t> \18-034 Demande dérogation permanente référencement pour FR et décision MI</a:t>
            </a:r>
          </a:p>
          <a:p>
            <a:endParaRPr lang="fr-FR" sz="900" dirty="0" smtClean="0"/>
          </a:p>
          <a:p>
            <a:r>
              <a:rPr lang="fr-FR" sz="900" dirty="0" smtClean="0"/>
              <a:t>Montant</a:t>
            </a:r>
            <a:r>
              <a:rPr lang="fr-FR" sz="900" baseline="0" dirty="0" smtClean="0"/>
              <a:t> supérieur à 2000 </a:t>
            </a:r>
            <a:r>
              <a:rPr lang="fr-FR" sz="900" baseline="0" dirty="0" err="1" smtClean="0"/>
              <a:t>Eur</a:t>
            </a:r>
            <a:r>
              <a:rPr lang="fr-FR" sz="900" baseline="0" dirty="0" smtClean="0"/>
              <a:t> </a:t>
            </a:r>
            <a:r>
              <a:rPr lang="fr-FR" sz="900" dirty="0" smtClean="0"/>
              <a:t>G:\4BIS-CHORUS NEW\003_MCD\02-Carte d'achat\Analyse des dépenses par programme\ACHAT AMAZON NESPRESSO PAYPAL</a:t>
            </a:r>
            <a:endParaRPr lang="fr-FR" sz="900"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30</a:t>
            </a:fld>
            <a:endParaRPr lang="fr-FR" dirty="0"/>
          </a:p>
        </p:txBody>
      </p:sp>
    </p:spTree>
    <p:extLst>
      <p:ext uri="{BB962C8B-B14F-4D97-AF65-F5344CB8AC3E}">
        <p14:creationId xmlns:p14="http://schemas.microsoft.com/office/powerpoint/2010/main" val="1261466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900" dirty="0" smtClean="0"/>
              <a:t>Source : dérogation MINJU et intérieur</a:t>
            </a:r>
          </a:p>
          <a:p>
            <a:endParaRPr lang="fr-FR" sz="900" dirty="0" smtClean="0"/>
          </a:p>
          <a:p>
            <a:r>
              <a:rPr lang="fr-FR" sz="900" dirty="0" smtClean="0"/>
              <a:t>G:\4BIS-CHORUS NEW\003_MCD\02-Carte d'achat\Dérogations permanentes au référencement\</a:t>
            </a:r>
            <a:r>
              <a:rPr lang="fr-FR" sz="900" dirty="0" err="1" smtClean="0"/>
              <a:t>derogation</a:t>
            </a:r>
            <a:r>
              <a:rPr lang="fr-FR" sz="900" dirty="0" smtClean="0"/>
              <a:t> MINJU</a:t>
            </a:r>
          </a:p>
          <a:p>
            <a:r>
              <a:rPr lang="fr-FR" sz="900" dirty="0" smtClean="0"/>
              <a:t>G:\4BIS-CHORUS NEW\003_MCD\02-Carte d'achat\Dérogations permanentes au référencement\</a:t>
            </a:r>
            <a:r>
              <a:rPr lang="fr-FR" sz="900" dirty="0" err="1" smtClean="0"/>
              <a:t>derogation</a:t>
            </a:r>
            <a:r>
              <a:rPr lang="fr-FR" sz="900" dirty="0" smtClean="0"/>
              <a:t> \18-034 Demande dérogation permanente référencement pour FR et décision MI</a:t>
            </a:r>
          </a:p>
          <a:p>
            <a:endParaRPr lang="fr-FR" sz="900" dirty="0" smtClean="0"/>
          </a:p>
          <a:p>
            <a:r>
              <a:rPr lang="fr-FR" sz="900" dirty="0" smtClean="0"/>
              <a:t>Montant</a:t>
            </a:r>
            <a:r>
              <a:rPr lang="fr-FR" sz="900" baseline="0" dirty="0" smtClean="0"/>
              <a:t> supérieur à 2000 </a:t>
            </a:r>
            <a:r>
              <a:rPr lang="fr-FR" sz="900" baseline="0" dirty="0" err="1" smtClean="0"/>
              <a:t>Eur</a:t>
            </a:r>
            <a:r>
              <a:rPr lang="fr-FR" sz="900" baseline="0" dirty="0" smtClean="0"/>
              <a:t> </a:t>
            </a:r>
            <a:r>
              <a:rPr lang="fr-FR" sz="900" dirty="0" smtClean="0"/>
              <a:t>G:\4BIS-CHORUS NEW\003_MCD\02-Carte d'achat\Analyse des dépenses par programme\ACHAT AMAZON NESPRESSO PAYPAL</a:t>
            </a:r>
            <a:endParaRPr lang="fr-FR" sz="900"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31</a:t>
            </a:fld>
            <a:endParaRPr lang="fr-FR" dirty="0"/>
          </a:p>
        </p:txBody>
      </p:sp>
    </p:spTree>
    <p:extLst>
      <p:ext uri="{BB962C8B-B14F-4D97-AF65-F5344CB8AC3E}">
        <p14:creationId xmlns:p14="http://schemas.microsoft.com/office/powerpoint/2010/main" val="2901658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894520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870582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872817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5871873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800413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72759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6992798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rPr>
              <a:t>3. (le porteur de carte n’a pas d’accès au référencement des fournisseurs sur le portail BNPP)</a:t>
            </a:r>
          </a:p>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45</a:t>
            </a:fld>
            <a:endParaRPr lang="fr-FR" dirty="0"/>
          </a:p>
        </p:txBody>
      </p:sp>
    </p:spTree>
    <p:extLst>
      <p:ext uri="{BB962C8B-B14F-4D97-AF65-F5344CB8AC3E}">
        <p14:creationId xmlns:p14="http://schemas.microsoft.com/office/powerpoint/2010/main" val="1326992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489375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392102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185344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609163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313758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5969582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hyperlink" Target="https://www.economie.gouv.fr/dae" TargetMode="External"/><Relationship Id="rId2" Type="http://schemas.openxmlformats.org/officeDocument/2006/relationships/image" Target="../media/image3.jp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linkedin.com/company/direction-des-achats-de-letat-dae/" TargetMode="Externa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dae.alize.finances.rie.gouv.fr/" TargetMode="External"/><Relationship Id="rId7"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hyperlink" Target="https://www.linkedin.com/company/direction-des-achats-de-letat-dae/" TargetMode="External"/><Relationship Id="rId4" Type="http://schemas.openxmlformats.org/officeDocument/2006/relationships/hyperlink" Target="https://www.economie.gouv.fr/dae" TargetMode="Externa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dirty="0"/>
              <a:t>Intitulé de la direction, </a:t>
            </a:r>
            <a:br>
              <a:rPr lang="fr-FR" dirty="0"/>
            </a:br>
            <a:r>
              <a:rPr lang="fr-FR" dirty="0"/>
              <a:t>de la délégation ou du service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9" name="Image 8">
            <a:extLst>
              <a:ext uri="{FF2B5EF4-FFF2-40B4-BE49-F238E27FC236}">
                <a16:creationId xmlns:a16="http://schemas.microsoft.com/office/drawing/2014/main" id="{7C30FD0E-4091-7947-B2D3-D2B7AE5FDF4D}"/>
              </a:ext>
            </a:extLst>
          </p:cNvPr>
          <p:cNvPicPr>
            <a:picLocks noChangeAspect="1"/>
          </p:cNvPicPr>
          <p:nvPr userDrawn="1"/>
        </p:nvPicPr>
        <p:blipFill>
          <a:blip r:embed="rId2"/>
          <a:stretch>
            <a:fillRect/>
          </a:stretch>
        </p:blipFill>
        <p:spPr>
          <a:xfrm>
            <a:off x="451330" y="267494"/>
            <a:ext cx="3168352" cy="3922267"/>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15566"/>
            <a:ext cx="9144000" cy="422883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a:t>17 décembre 2020</a:t>
            </a:r>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de la délégation ou du service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814012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a:t>17 décembre 2020</a:t>
            </a:r>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de la délégation ou du service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844082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dirty="0"/>
              <a:t>Intitulé de la direction, </a:t>
            </a:r>
            <a:br>
              <a:rPr lang="fr-FR" dirty="0"/>
            </a:br>
            <a:r>
              <a:rPr lang="fr-FR" dirty="0"/>
              <a:t>de la délégation ou du service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9" name="Image 8">
            <a:extLst>
              <a:ext uri="{FF2B5EF4-FFF2-40B4-BE49-F238E27FC236}">
                <a16:creationId xmlns:a16="http://schemas.microsoft.com/office/drawing/2014/main" id="{7C30FD0E-4091-7947-B2D3-D2B7AE5FDF4D}"/>
              </a:ext>
            </a:extLst>
          </p:cNvPr>
          <p:cNvPicPr>
            <a:picLocks noChangeAspect="1"/>
          </p:cNvPicPr>
          <p:nvPr userDrawn="1"/>
        </p:nvPicPr>
        <p:blipFill>
          <a:blip r:embed="rId2"/>
          <a:stretch>
            <a:fillRect/>
          </a:stretch>
        </p:blipFill>
        <p:spPr>
          <a:xfrm>
            <a:off x="451330" y="267494"/>
            <a:ext cx="3168352" cy="3922267"/>
          </a:xfrm>
          <a:prstGeom prst="rect">
            <a:avLst/>
          </a:prstGeom>
        </p:spPr>
      </p:pic>
    </p:spTree>
    <p:extLst>
      <p:ext uri="{BB962C8B-B14F-4D97-AF65-F5344CB8AC3E}">
        <p14:creationId xmlns:p14="http://schemas.microsoft.com/office/powerpoint/2010/main" val="1894669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dirty="0"/>
              <a:t>14 JANVIER 2021</a:t>
            </a:r>
          </a:p>
        </p:txBody>
      </p:sp>
      <p:sp>
        <p:nvSpPr>
          <p:cNvPr id="3" name="Espace réservé du pied de page 2"/>
          <p:cNvSpPr>
            <a:spLocks noGrp="1"/>
          </p:cNvSpPr>
          <p:nvPr>
            <p:ph type="ftr" sz="quarter" idx="11"/>
          </p:nvPr>
        </p:nvSpPr>
        <p:spPr bwMode="gray"/>
        <p:txBody>
          <a:bodyPr/>
          <a:lstStyle>
            <a:lvl1pPr>
              <a:defRPr/>
            </a:lvl1pPr>
          </a:lstStyle>
          <a:p>
            <a:r>
              <a:rPr lang="fr-FR" dirty="0"/>
              <a:t>Intitulé de la direction, de la délégation ou du service</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F087EBDF-C1D8-E24D-910C-98CBCBBF7CA8}"/>
              </a:ext>
            </a:extLst>
          </p:cNvPr>
          <p:cNvPicPr>
            <a:picLocks noChangeAspect="1"/>
          </p:cNvPicPr>
          <p:nvPr userDrawn="1"/>
        </p:nvPicPr>
        <p:blipFill>
          <a:blip r:embed="rId2"/>
          <a:stretch>
            <a:fillRect/>
          </a:stretch>
        </p:blipFill>
        <p:spPr>
          <a:xfrm>
            <a:off x="167996" y="90000"/>
            <a:ext cx="1739708" cy="2152888"/>
          </a:xfrm>
          <a:prstGeom prst="rect">
            <a:avLst/>
          </a:prstGeom>
        </p:spPr>
      </p:pic>
    </p:spTree>
    <p:extLst>
      <p:ext uri="{BB962C8B-B14F-4D97-AF65-F5344CB8AC3E}">
        <p14:creationId xmlns:p14="http://schemas.microsoft.com/office/powerpoint/2010/main" val="3979857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lvl1pPr>
          </a:lstStyle>
          <a:p>
            <a:pPr algn="r"/>
            <a:r>
              <a:rPr lang="fr-FR" cap="all" dirty="0"/>
              <a:t>14 JANVIER 2021</a:t>
            </a:r>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de la délégation ou du service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2443250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15566"/>
            <a:ext cx="9144000" cy="422883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a:t>14 JANVIER 2021</a:t>
            </a:r>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de la délégation ou du service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147988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a:t>14 JANVIER 2021</a:t>
            </a:r>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de la délégation ou du service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1202232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r>
              <a:rPr lang="fr-FR" cap="all" dirty="0"/>
              <a:t>14 JANVIER 2021</a:t>
            </a:r>
          </a:p>
        </p:txBody>
      </p:sp>
      <p:sp>
        <p:nvSpPr>
          <p:cNvPr id="6" name="Espace réservé du pied de page 5"/>
          <p:cNvSpPr>
            <a:spLocks noGrp="1"/>
          </p:cNvSpPr>
          <p:nvPr>
            <p:ph type="ftr" sz="quarter" idx="11"/>
          </p:nvPr>
        </p:nvSpPr>
        <p:spPr bwMode="gray"/>
        <p:txBody>
          <a:bodyPr/>
          <a:lstStyle>
            <a:lvl1pPr>
              <a:defRPr/>
            </a:lvl1pPr>
          </a:lstStyle>
          <a:p>
            <a:r>
              <a:rPr lang="fr-FR" dirty="0"/>
              <a:t>Intitulé de la direction, de la délégation ou du service</a:t>
            </a:r>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Tree>
    <p:extLst>
      <p:ext uri="{BB962C8B-B14F-4D97-AF65-F5344CB8AC3E}">
        <p14:creationId xmlns:p14="http://schemas.microsoft.com/office/powerpoint/2010/main" val="2241535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ouverture (1ère diapo reun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4EA19884-7A29-DC4E-9311-A62E54788E52}" type="datetime1">
              <a:rPr lang="fr-FR" smtClean="0"/>
              <a:t>18/05/2022</a:t>
            </a:fld>
            <a:endParaRPr lang="fr-FR" dirty="0"/>
          </a:p>
        </p:txBody>
      </p:sp>
      <p:sp>
        <p:nvSpPr>
          <p:cNvPr id="5" name="Espace réservé du pied de page 4"/>
          <p:cNvSpPr>
            <a:spLocks noGrp="1"/>
          </p:cNvSpPr>
          <p:nvPr>
            <p:ph type="ftr" sz="quarter" idx="11"/>
          </p:nvPr>
        </p:nvSpPr>
        <p:spPr bwMode="gray">
          <a:xfrm>
            <a:off x="720000" y="4371949"/>
            <a:ext cx="3240000" cy="447947"/>
          </a:xfrm>
        </p:spPr>
        <p:txBody>
          <a:bodyPr anchor="ctr" anchorCtr="0"/>
          <a:lstStyle>
            <a:lvl1pPr algn="l">
              <a:defRPr sz="1150"/>
            </a:lvl1pPr>
          </a:lstStyle>
          <a:p>
            <a:r>
              <a:rPr lang="fr-FR" dirty="0" smtClean="0"/>
              <a:t>Direction des achats de l’État</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000" y="555526"/>
            <a:ext cx="3635976" cy="2911945"/>
          </a:xfrm>
          <a:prstGeom prst="rect">
            <a:avLst/>
          </a:prstGeom>
        </p:spPr>
      </p:pic>
    </p:spTree>
    <p:extLst>
      <p:ext uri="{BB962C8B-B14F-4D97-AF65-F5344CB8AC3E}">
        <p14:creationId xmlns:p14="http://schemas.microsoft.com/office/powerpoint/2010/main" val="88883300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re et sous-titre reunion">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355127"/>
            <a:ext cx="1798244" cy="1440160"/>
          </a:xfrm>
          <a:prstGeom prst="rect">
            <a:avLst/>
          </a:prstGeom>
        </p:spPr>
      </p:pic>
      <p:sp>
        <p:nvSpPr>
          <p:cNvPr id="8"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des achats de l’État</a:t>
            </a:r>
            <a:endParaRPr lang="fr-FR" dirty="0"/>
          </a:p>
        </p:txBody>
      </p:sp>
      <p:sp>
        <p:nvSpPr>
          <p:cNvPr id="9"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0"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B858D49A-5A7A-574D-A0ED-52B5C1EFA876}" type="datetime1">
              <a:rPr lang="fr-FR" cap="all" smtClean="0"/>
              <a:pPr/>
              <a:t>18/05/2022</a:t>
            </a:fld>
            <a:endParaRPr lang="fr-FR" cap="all" dirty="0"/>
          </a:p>
        </p:txBody>
      </p:sp>
    </p:spTree>
    <p:extLst>
      <p:ext uri="{BB962C8B-B14F-4D97-AF65-F5344CB8AC3E}">
        <p14:creationId xmlns:p14="http://schemas.microsoft.com/office/powerpoint/2010/main" val="9364134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dirty="0"/>
              <a:t>28 JANVIER 2021</a:t>
            </a:r>
          </a:p>
        </p:txBody>
      </p:sp>
      <p:sp>
        <p:nvSpPr>
          <p:cNvPr id="3" name="Espace réservé du pied de page 2"/>
          <p:cNvSpPr>
            <a:spLocks noGrp="1"/>
          </p:cNvSpPr>
          <p:nvPr>
            <p:ph type="ftr" sz="quarter" idx="11"/>
          </p:nvPr>
        </p:nvSpPr>
        <p:spPr bwMode="gray"/>
        <p:txBody>
          <a:bodyPr/>
          <a:lstStyle>
            <a:lvl1pPr>
              <a:defRPr/>
            </a:lvl1pPr>
          </a:lstStyle>
          <a:p>
            <a:r>
              <a:rPr lang="fr-FR" dirty="0"/>
              <a:t>Intitulé de la direction, de la délégation ou du service</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F087EBDF-C1D8-E24D-910C-98CBCBBF7CA8}"/>
              </a:ext>
            </a:extLst>
          </p:cNvPr>
          <p:cNvPicPr>
            <a:picLocks noChangeAspect="1"/>
          </p:cNvPicPr>
          <p:nvPr userDrawn="1"/>
        </p:nvPicPr>
        <p:blipFill>
          <a:blip r:embed="rId2"/>
          <a:stretch>
            <a:fillRect/>
          </a:stretch>
        </p:blipFill>
        <p:spPr>
          <a:xfrm>
            <a:off x="167996" y="90000"/>
            <a:ext cx="1739708" cy="2152888"/>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re avec logo partenai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323850" y="2139702"/>
            <a:ext cx="8424000" cy="2293224"/>
          </a:xfrm>
        </p:spPr>
        <p:txBody>
          <a:bodyPr/>
          <a:lstStyle>
            <a:lvl1pPr>
              <a:lnSpc>
                <a:spcPct val="90000"/>
              </a:lnSpc>
              <a:spcAft>
                <a:spcPts val="0"/>
              </a:spcAft>
              <a:defRPr sz="3250" b="1" cap="all" baseline="0"/>
            </a:lvl1pPr>
            <a:lvl2pPr marL="92075" indent="0">
              <a:spcBef>
                <a:spcPts val="500"/>
              </a:spcBef>
              <a:spcAft>
                <a:spcPts val="0"/>
              </a:spcAft>
              <a:buNone/>
              <a:tabLst/>
              <a:defRPr sz="1850"/>
            </a:lvl2pPr>
          </a:lstStyle>
          <a:p>
            <a:pPr lvl="0"/>
            <a:r>
              <a:rPr lang="fr-FR" dirty="0"/>
              <a:t>Titre</a:t>
            </a:r>
          </a:p>
          <a:p>
            <a:pPr lvl="1"/>
            <a:r>
              <a:rPr lang="fr-FR" dirty="0"/>
              <a:t>Sous-titre</a:t>
            </a:r>
          </a:p>
        </p:txBody>
      </p:sp>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355127"/>
            <a:ext cx="1798244" cy="1440160"/>
          </a:xfrm>
          <a:prstGeom prst="rect">
            <a:avLst/>
          </a:prstGeom>
        </p:spPr>
      </p:pic>
      <p:sp>
        <p:nvSpPr>
          <p:cNvPr id="8"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des achats de l’État</a:t>
            </a:r>
            <a:endParaRPr lang="fr-FR" dirty="0"/>
          </a:p>
        </p:txBody>
      </p:sp>
      <p:sp>
        <p:nvSpPr>
          <p:cNvPr id="9"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0"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B858D49A-5A7A-574D-A0ED-52B5C1EFA876}" type="datetime1">
              <a:rPr lang="fr-FR" cap="all" smtClean="0"/>
              <a:pPr/>
              <a:t>18/05/2022</a:t>
            </a:fld>
            <a:endParaRPr lang="fr-FR" cap="all" dirty="0"/>
          </a:p>
        </p:txBody>
      </p:sp>
      <p:sp>
        <p:nvSpPr>
          <p:cNvPr id="5" name="Espace réservé pour une image  4"/>
          <p:cNvSpPr>
            <a:spLocks noGrp="1"/>
          </p:cNvSpPr>
          <p:nvPr>
            <p:ph type="pic" sz="quarter" idx="14"/>
          </p:nvPr>
        </p:nvSpPr>
        <p:spPr>
          <a:xfrm>
            <a:off x="7506176" y="355127"/>
            <a:ext cx="914400" cy="914400"/>
          </a:xfrm>
        </p:spPr>
        <p:txBody>
          <a:bodyPr/>
          <a:lstStyle>
            <a:lvl1pPr>
              <a:defRPr sz="840" baseline="0">
                <a:latin typeface="Arial" panose="020B0604020202020204" pitchFamily="34" charset="0"/>
              </a:defRPr>
            </a:lvl1pPr>
          </a:lstStyle>
          <a:p>
            <a:r>
              <a:rPr lang="fr-FR" smtClean="0"/>
              <a:t>Cliquez sur l'icône pour ajouter une image</a:t>
            </a:r>
            <a:endParaRPr lang="fr-FR" dirty="0"/>
          </a:p>
        </p:txBody>
      </p:sp>
    </p:spTree>
    <p:extLst>
      <p:ext uri="{BB962C8B-B14F-4D97-AF65-F5344CB8AC3E}">
        <p14:creationId xmlns:p14="http://schemas.microsoft.com/office/powerpoint/2010/main" val="326618459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rdre du jour avec horaires">
    <p:spTree>
      <p:nvGrpSpPr>
        <p:cNvPr id="1" name=""/>
        <p:cNvGrpSpPr/>
        <p:nvPr/>
      </p:nvGrpSpPr>
      <p:grpSpPr>
        <a:xfrm>
          <a:off x="0" y="0"/>
          <a:ext cx="0" cy="0"/>
          <a:chOff x="0" y="0"/>
          <a:chExt cx="0" cy="0"/>
        </a:xfrm>
      </p:grpSpPr>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0" y="771550"/>
            <a:ext cx="8424863" cy="539991"/>
          </a:xfrm>
        </p:spPr>
        <p:txBody>
          <a:bodyPr/>
          <a:lstStyle>
            <a:lvl1pPr>
              <a:defRPr/>
            </a:lvl1pPr>
          </a:lstStyle>
          <a:p>
            <a:r>
              <a:rPr lang="fr-FR" dirty="0" smtClean="0"/>
              <a:t>Ordre du jour</a:t>
            </a:r>
            <a:endParaRPr lang="fr-FR" dirty="0"/>
          </a:p>
        </p:txBody>
      </p:sp>
      <p:cxnSp>
        <p:nvCxnSpPr>
          <p:cNvPr id="3" name="Connecteur droit 2"/>
          <p:cNvCxnSpPr/>
          <p:nvPr userDrawn="1"/>
        </p:nvCxnSpPr>
        <p:spPr>
          <a:xfrm>
            <a:off x="323528" y="1311541"/>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9"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des achats de l’État</a:t>
            </a:r>
            <a:endParaRPr lang="fr-FR" dirty="0"/>
          </a:p>
        </p:txBody>
      </p:sp>
      <p:sp>
        <p:nvSpPr>
          <p:cNvPr id="10"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1"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B858D49A-5A7A-574D-A0ED-52B5C1EFA876}" type="datetime1">
              <a:rPr lang="fr-FR" cap="all" smtClean="0"/>
              <a:pPr/>
              <a:t>18/05/2022</a:t>
            </a:fld>
            <a:endParaRPr lang="fr-FR" cap="all" dirty="0"/>
          </a:p>
        </p:txBody>
      </p:sp>
      <p:sp>
        <p:nvSpPr>
          <p:cNvPr id="8" name="Espace réservé du texte 7"/>
          <p:cNvSpPr>
            <a:spLocks noGrp="1"/>
          </p:cNvSpPr>
          <p:nvPr>
            <p:ph type="body" sz="quarter" idx="13" hasCustomPrompt="1"/>
          </p:nvPr>
        </p:nvSpPr>
        <p:spPr bwMode="gray">
          <a:xfrm>
            <a:off x="323528" y="1563638"/>
            <a:ext cx="5472608" cy="2880320"/>
          </a:xfrm>
        </p:spPr>
        <p:txBody>
          <a:bodyPr/>
          <a:lstStyle>
            <a:lvl1pPr marL="285750" indent="-285750">
              <a:spcBef>
                <a:spcPts val="400"/>
              </a:spcBef>
              <a:spcAft>
                <a:spcPts val="800"/>
              </a:spcAft>
              <a:buFont typeface="Wingdings" panose="05000000000000000000" pitchFamily="2" charset="2"/>
              <a:buChar char="§"/>
              <a:defRPr b="1"/>
            </a:lvl1pPr>
            <a:lvl2pPr marL="465750" indent="-285750">
              <a:spcBef>
                <a:spcPts val="600"/>
              </a:spcBef>
              <a:spcAft>
                <a:spcPts val="800"/>
              </a:spcAft>
              <a:buFont typeface="Wingdings" panose="05000000000000000000" pitchFamily="2" charset="2"/>
              <a:buChar char="§"/>
              <a:defRPr/>
            </a:lvl2pPr>
          </a:lstStyle>
          <a:p>
            <a:pPr lvl="0"/>
            <a:r>
              <a:rPr lang="fr-FR" dirty="0" smtClean="0"/>
              <a:t>Texte</a:t>
            </a:r>
          </a:p>
          <a:p>
            <a:pPr lvl="1"/>
            <a:endParaRPr lang="fr-FR" dirty="0" smtClean="0"/>
          </a:p>
          <a:p>
            <a:pPr lvl="1"/>
            <a:endParaRPr lang="fr-FR" dirty="0" smtClean="0"/>
          </a:p>
          <a:p>
            <a:pPr lvl="0"/>
            <a:r>
              <a:rPr lang="fr-FR" dirty="0" smtClean="0"/>
              <a:t>Texte	</a:t>
            </a:r>
            <a:endParaRPr lang="fr-FR" dirty="0"/>
          </a:p>
        </p:txBody>
      </p:sp>
      <p:sp>
        <p:nvSpPr>
          <p:cNvPr id="12" name="Espace réservé du texte 7"/>
          <p:cNvSpPr>
            <a:spLocks noGrp="1"/>
          </p:cNvSpPr>
          <p:nvPr>
            <p:ph type="body" sz="quarter" idx="14" hasCustomPrompt="1"/>
          </p:nvPr>
        </p:nvSpPr>
        <p:spPr bwMode="gray">
          <a:xfrm>
            <a:off x="6156176" y="1563638"/>
            <a:ext cx="2520000" cy="2860762"/>
          </a:xfrm>
        </p:spPr>
        <p:txBody>
          <a:bodyPr/>
          <a:lstStyle>
            <a:lvl1pPr marL="0" indent="0">
              <a:spcBef>
                <a:spcPts val="400"/>
              </a:spcBef>
              <a:spcAft>
                <a:spcPts val="800"/>
              </a:spcAft>
              <a:buFontTx/>
              <a:buNone/>
              <a:defRPr b="0"/>
            </a:lvl1pPr>
            <a:lvl2pPr marL="324000" indent="-144000">
              <a:spcBef>
                <a:spcPts val="600"/>
              </a:spcBef>
              <a:spcAft>
                <a:spcPts val="800"/>
              </a:spcAft>
              <a:buFont typeface="+mj-lt"/>
              <a:buAutoNum type="alphaLcPeriod"/>
              <a:defRPr/>
            </a:lvl2pPr>
          </a:lstStyle>
          <a:p>
            <a:pPr lvl="0"/>
            <a:r>
              <a:rPr lang="fr-FR" dirty="0" smtClean="0"/>
              <a:t>Horaire</a:t>
            </a:r>
          </a:p>
          <a:p>
            <a:pPr lvl="0"/>
            <a:r>
              <a:rPr lang="fr-FR" dirty="0" smtClean="0"/>
              <a:t>Horaire </a:t>
            </a:r>
          </a:p>
          <a:p>
            <a:pPr lvl="0"/>
            <a:endParaRPr lang="fr-FR" dirty="0"/>
          </a:p>
        </p:txBody>
      </p:sp>
    </p:spTree>
    <p:extLst>
      <p:ext uri="{BB962C8B-B14F-4D97-AF65-F5344CB8AC3E}">
        <p14:creationId xmlns:p14="http://schemas.microsoft.com/office/powerpoint/2010/main" val="273549309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ODJ en ligne sans horaires">
    <p:spTree>
      <p:nvGrpSpPr>
        <p:cNvPr id="1" name=""/>
        <p:cNvGrpSpPr/>
        <p:nvPr/>
      </p:nvGrpSpPr>
      <p:grpSpPr>
        <a:xfrm>
          <a:off x="0" y="0"/>
          <a:ext cx="0" cy="0"/>
          <a:chOff x="0" y="0"/>
          <a:chExt cx="0" cy="0"/>
        </a:xfrm>
      </p:grpSpPr>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0" y="771550"/>
            <a:ext cx="8424863" cy="539991"/>
          </a:xfrm>
        </p:spPr>
        <p:txBody>
          <a:bodyPr/>
          <a:lstStyle>
            <a:lvl1pPr>
              <a:defRPr/>
            </a:lvl1pPr>
          </a:lstStyle>
          <a:p>
            <a:r>
              <a:rPr lang="fr-FR" dirty="0" smtClean="0"/>
              <a:t>Ordre du jour</a:t>
            </a:r>
            <a:endParaRPr lang="fr-FR" dirty="0"/>
          </a:p>
        </p:txBody>
      </p:sp>
      <p:cxnSp>
        <p:nvCxnSpPr>
          <p:cNvPr id="3" name="Connecteur droit 2"/>
          <p:cNvCxnSpPr/>
          <p:nvPr userDrawn="1"/>
        </p:nvCxnSpPr>
        <p:spPr>
          <a:xfrm>
            <a:off x="323528" y="1311541"/>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9"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des achats de l’État</a:t>
            </a:r>
            <a:endParaRPr lang="fr-FR" dirty="0"/>
          </a:p>
        </p:txBody>
      </p:sp>
      <p:sp>
        <p:nvSpPr>
          <p:cNvPr id="10"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1"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B858D49A-5A7A-574D-A0ED-52B5C1EFA876}" type="datetime1">
              <a:rPr lang="fr-FR" cap="all" smtClean="0"/>
              <a:pPr/>
              <a:t>18/05/2022</a:t>
            </a:fld>
            <a:endParaRPr lang="fr-FR" cap="all" dirty="0"/>
          </a:p>
        </p:txBody>
      </p:sp>
      <p:sp>
        <p:nvSpPr>
          <p:cNvPr id="8" name="Espace réservé du texte 7"/>
          <p:cNvSpPr>
            <a:spLocks noGrp="1"/>
          </p:cNvSpPr>
          <p:nvPr>
            <p:ph type="body" sz="quarter" idx="13" hasCustomPrompt="1"/>
          </p:nvPr>
        </p:nvSpPr>
        <p:spPr bwMode="gray">
          <a:xfrm>
            <a:off x="323527" y="1563638"/>
            <a:ext cx="8425185" cy="2880320"/>
          </a:xfrm>
        </p:spPr>
        <p:txBody>
          <a:bodyPr/>
          <a:lstStyle>
            <a:lvl1pPr marL="285750" indent="-285750">
              <a:spcBef>
                <a:spcPts val="400"/>
              </a:spcBef>
              <a:spcAft>
                <a:spcPts val="800"/>
              </a:spcAft>
              <a:buFont typeface="Arial" panose="020B0604020202020204" pitchFamily="34" charset="0"/>
              <a:buChar char="•"/>
              <a:defRPr b="1"/>
            </a:lvl1pPr>
            <a:lvl2pPr marL="465750" indent="-285750">
              <a:spcBef>
                <a:spcPts val="600"/>
              </a:spcBef>
              <a:spcAft>
                <a:spcPts val="800"/>
              </a:spcAft>
              <a:buFont typeface="Wingdings" panose="05000000000000000000" pitchFamily="2" charset="2"/>
              <a:buChar char="§"/>
              <a:defRPr/>
            </a:lvl2pPr>
            <a:lvl3pPr>
              <a:defRPr/>
            </a:lvl3pPr>
          </a:lstStyle>
          <a:p>
            <a:pPr lvl="0"/>
            <a:r>
              <a:rPr lang="fr-FR" dirty="0" smtClean="0"/>
              <a:t>Texte</a:t>
            </a:r>
          </a:p>
          <a:p>
            <a:pPr lvl="0"/>
            <a:r>
              <a:rPr lang="fr-FR" dirty="0" smtClean="0"/>
              <a:t>Texte	</a:t>
            </a:r>
          </a:p>
          <a:p>
            <a:pPr lvl="1"/>
            <a:r>
              <a:rPr lang="fr-FR" dirty="0" smtClean="0"/>
              <a:t>Texte</a:t>
            </a:r>
          </a:p>
          <a:p>
            <a:pPr lvl="2"/>
            <a:r>
              <a:rPr lang="fr-FR" smtClean="0"/>
              <a:t>texte</a:t>
            </a:r>
          </a:p>
          <a:p>
            <a:pPr lvl="1"/>
            <a:endParaRPr lang="fr-FR" dirty="0"/>
          </a:p>
        </p:txBody>
      </p:sp>
    </p:spTree>
    <p:extLst>
      <p:ext uri="{BB962C8B-B14F-4D97-AF65-F5344CB8AC3E}">
        <p14:creationId xmlns:p14="http://schemas.microsoft.com/office/powerpoint/2010/main" val="403428026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DJ  3 rubriques ss horaires">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bwMode="gray">
          <a:xfrm>
            <a:off x="323528" y="1563638"/>
            <a:ext cx="2520000" cy="2952328"/>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rabicParenR"/>
              <a:defRPr/>
            </a:lvl2pPr>
          </a:lstStyle>
          <a:p>
            <a:pPr lvl="0"/>
            <a:r>
              <a:rPr lang="fr-FR" dirty="0" smtClean="0"/>
              <a:t>Titre</a:t>
            </a:r>
            <a:endParaRPr lang="fr-FR" dirty="0"/>
          </a:p>
          <a:p>
            <a:pPr lvl="1"/>
            <a:r>
              <a:rPr lang="fr-FR" dirty="0" smtClean="0"/>
              <a:t> Deuxième niveau</a:t>
            </a:r>
          </a:p>
          <a:p>
            <a:pPr lvl="1"/>
            <a:r>
              <a:rPr lang="fr-FR" dirty="0" smtClean="0"/>
              <a:t> Deuxième niveau </a:t>
            </a:r>
            <a:endParaRPr lang="fr-FR" dirty="0"/>
          </a:p>
        </p:txBody>
      </p:sp>
      <p:sp>
        <p:nvSpPr>
          <p:cNvPr id="9" name="Espace réservé du texte 7"/>
          <p:cNvSpPr>
            <a:spLocks noGrp="1"/>
          </p:cNvSpPr>
          <p:nvPr>
            <p:ph type="body" sz="quarter" idx="14" hasCustomPrompt="1"/>
          </p:nvPr>
        </p:nvSpPr>
        <p:spPr bwMode="gray">
          <a:xfrm>
            <a:off x="3312000" y="1563638"/>
            <a:ext cx="2520000" cy="2932282"/>
          </a:xfrm>
        </p:spPr>
        <p:txBody>
          <a:bodyPr/>
          <a:lstStyle>
            <a:lvl1pPr marL="144000" indent="-144000">
              <a:spcBef>
                <a:spcPts val="400"/>
              </a:spcBef>
              <a:spcAft>
                <a:spcPts val="800"/>
              </a:spcAft>
              <a:buFont typeface="+mj-lt"/>
              <a:buAutoNum type="arabicPeriod" startAt="2"/>
              <a:defRPr b="1"/>
            </a:lvl1pPr>
            <a:lvl2pPr marL="324000" indent="-144000">
              <a:spcBef>
                <a:spcPts val="600"/>
              </a:spcBef>
              <a:spcAft>
                <a:spcPts val="800"/>
              </a:spcAft>
              <a:buFont typeface="+mj-lt"/>
              <a:buAutoNum type="arabicParenR"/>
              <a:defRPr/>
            </a:lvl2pPr>
          </a:lstStyle>
          <a:p>
            <a:pPr lvl="0"/>
            <a:r>
              <a:rPr lang="fr-FR" dirty="0" smtClean="0"/>
              <a:t>Titre</a:t>
            </a:r>
            <a:endParaRPr lang="fr-FR" dirty="0"/>
          </a:p>
          <a:p>
            <a:pPr lvl="1"/>
            <a:r>
              <a:rPr lang="fr-FR" dirty="0" smtClean="0"/>
              <a:t> Deuxième </a:t>
            </a:r>
            <a:r>
              <a:rPr lang="fr-FR" dirty="0"/>
              <a:t>niveau</a:t>
            </a:r>
          </a:p>
        </p:txBody>
      </p:sp>
      <p:sp>
        <p:nvSpPr>
          <p:cNvPr id="10" name="Espace réservé du texte 7"/>
          <p:cNvSpPr>
            <a:spLocks noGrp="1"/>
          </p:cNvSpPr>
          <p:nvPr>
            <p:ph type="body" sz="quarter" idx="15" hasCustomPrompt="1"/>
          </p:nvPr>
        </p:nvSpPr>
        <p:spPr bwMode="gray">
          <a:xfrm>
            <a:off x="6263999" y="1563638"/>
            <a:ext cx="2520000" cy="2932282"/>
          </a:xfrm>
        </p:spPr>
        <p:txBody>
          <a:bodyPr/>
          <a:lstStyle>
            <a:lvl1pPr marL="144000" indent="-144000">
              <a:spcBef>
                <a:spcPts val="400"/>
              </a:spcBef>
              <a:spcAft>
                <a:spcPts val="800"/>
              </a:spcAft>
              <a:buFont typeface="+mj-lt"/>
              <a:buAutoNum type="arabicPeriod" startAt="3"/>
              <a:defRPr b="1"/>
            </a:lvl1pPr>
            <a:lvl2pPr marL="324000" indent="-144000">
              <a:spcBef>
                <a:spcPts val="600"/>
              </a:spcBef>
              <a:spcAft>
                <a:spcPts val="800"/>
              </a:spcAft>
              <a:buFont typeface="+mj-lt"/>
              <a:buAutoNum type="arabicParenR"/>
              <a:defRPr/>
            </a:lvl2pPr>
          </a:lstStyle>
          <a:p>
            <a:pPr lvl="0"/>
            <a:r>
              <a:rPr lang="fr-FR" dirty="0" smtClean="0"/>
              <a:t>Titre</a:t>
            </a:r>
          </a:p>
          <a:p>
            <a:pPr lvl="1"/>
            <a:r>
              <a:rPr lang="fr-FR" dirty="0" smtClean="0"/>
              <a:t> Deuxième niveau</a:t>
            </a:r>
            <a:endParaRPr lang="fr-FR"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23850" y="771550"/>
            <a:ext cx="8424863" cy="539991"/>
          </a:xfrm>
        </p:spPr>
        <p:txBody>
          <a:bodyPr/>
          <a:lstStyle>
            <a:lvl1pPr>
              <a:defRPr/>
            </a:lvl1pPr>
          </a:lstStyle>
          <a:p>
            <a:r>
              <a:rPr lang="fr-FR" dirty="0" smtClean="0"/>
              <a:t>Ordre du jour présentation sans horaires</a:t>
            </a:r>
            <a:endParaRPr lang="fr-FR" dirty="0"/>
          </a:p>
        </p:txBody>
      </p:sp>
      <p:cxnSp>
        <p:nvCxnSpPr>
          <p:cNvPr id="3" name="Connecteur droit 2"/>
          <p:cNvCxnSpPr/>
          <p:nvPr userDrawn="1"/>
        </p:nvCxnSpPr>
        <p:spPr>
          <a:xfrm>
            <a:off x="323528" y="1311541"/>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1"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des achats de l’État</a:t>
            </a:r>
            <a:endParaRPr lang="fr-FR" dirty="0"/>
          </a:p>
        </p:txBody>
      </p:sp>
      <p:sp>
        <p:nvSpPr>
          <p:cNvPr id="12"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3"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B858D49A-5A7A-574D-A0ED-52B5C1EFA876}" type="datetime1">
              <a:rPr lang="fr-FR" cap="all" smtClean="0"/>
              <a:pPr/>
              <a:t>18/05/2022</a:t>
            </a:fld>
            <a:endParaRPr lang="fr-FR" cap="all" dirty="0"/>
          </a:p>
        </p:txBody>
      </p:sp>
    </p:spTree>
    <p:extLst>
      <p:ext uri="{BB962C8B-B14F-4D97-AF65-F5344CB8AC3E}">
        <p14:creationId xmlns:p14="http://schemas.microsoft.com/office/powerpoint/2010/main" val="227957400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Partie fd gris">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23850" y="771550"/>
            <a:ext cx="8424863" cy="4011950"/>
          </a:xfrm>
          <a:solidFill>
            <a:schemeClr val="bg1">
              <a:lumMod val="85000"/>
            </a:schemeClr>
          </a:solidFill>
        </p:spPr>
        <p:txBody>
          <a:bodyPr>
            <a:normAutofit/>
          </a:bodyPr>
          <a:lstStyle>
            <a:lvl1pPr marL="471488" indent="-457200">
              <a:buFont typeface="+mj-lt"/>
              <a:buAutoNum type="arabicPeriod"/>
              <a:defRPr sz="3200"/>
            </a:lvl1pPr>
          </a:lstStyle>
          <a:p>
            <a:r>
              <a:rPr lang="fr-FR" dirty="0" smtClean="0"/>
              <a:t>Titre de la partie</a:t>
            </a:r>
            <a:endParaRPr lang="fr-FR" dirty="0"/>
          </a:p>
        </p:txBody>
      </p:sp>
      <p:sp>
        <p:nvSpPr>
          <p:cNvPr id="3" name="Espace réservé du pied de page 2"/>
          <p:cNvSpPr>
            <a:spLocks noGrp="1"/>
          </p:cNvSpPr>
          <p:nvPr>
            <p:ph type="ftr" sz="quarter" idx="10"/>
          </p:nvPr>
        </p:nvSpPr>
        <p:spPr/>
        <p:txBody>
          <a:bodyPr/>
          <a:lstStyle/>
          <a:p>
            <a:r>
              <a:rPr lang="fr-FR" smtClean="0"/>
              <a:t>Direction des achats de l’État</a:t>
            </a:r>
            <a:endParaRPr lang="fr-FR" dirty="0"/>
          </a:p>
        </p:txBody>
      </p:sp>
      <p:sp>
        <p:nvSpPr>
          <p:cNvPr id="4" name="Espace réservé du numéro de diapositive 3"/>
          <p:cNvSpPr>
            <a:spLocks noGrp="1"/>
          </p:cNvSpPr>
          <p:nvPr>
            <p:ph type="sldNum" sz="quarter" idx="11"/>
          </p:nvPr>
        </p:nvSpPr>
        <p:spPr/>
        <p:txBody>
          <a:bodyPr/>
          <a:lstStyle/>
          <a:p>
            <a:fld id="{733122C9-A0B9-462F-8757-0847AD287B63}" type="slidenum">
              <a:rPr lang="fr-FR" smtClean="0"/>
              <a:pPr/>
              <a:t>‹N°›</a:t>
            </a:fld>
            <a:endParaRPr lang="fr-FR" dirty="0"/>
          </a:p>
        </p:txBody>
      </p:sp>
      <p:sp>
        <p:nvSpPr>
          <p:cNvPr id="5" name="Espace réservé de la date 4"/>
          <p:cNvSpPr>
            <a:spLocks noGrp="1"/>
          </p:cNvSpPr>
          <p:nvPr>
            <p:ph type="dt" sz="half" idx="12"/>
          </p:nvPr>
        </p:nvSpPr>
        <p:spPr/>
        <p:txBody>
          <a:bodyPr/>
          <a:lstStyle/>
          <a:p>
            <a:fld id="{B858D49A-5A7A-574D-A0ED-52B5C1EFA876}" type="datetime1">
              <a:rPr lang="fr-FR" cap="all" smtClean="0"/>
              <a:pPr/>
              <a:t>18/05/2022</a:t>
            </a:fld>
            <a:endParaRPr lang="fr-FR" cap="all" dirty="0"/>
          </a:p>
        </p:txBody>
      </p:sp>
    </p:spTree>
    <p:extLst>
      <p:ext uri="{BB962C8B-B14F-4D97-AF65-F5344CB8AC3E}">
        <p14:creationId xmlns:p14="http://schemas.microsoft.com/office/powerpoint/2010/main" val="17632632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Partie fd bleu">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solidFill>
            <a:srgbClr val="000091"/>
          </a:solidFill>
          <a:ln w="10160">
            <a:solidFill>
              <a:schemeClr val="bg1"/>
            </a:solidFill>
          </a:ln>
        </p:spPr>
        <p:txBody>
          <a:bodyPr lIns="0" bIns="360000" anchor="ctr" anchorCtr="0"/>
          <a:lstStyle>
            <a:lvl1pPr marL="396000" indent="-396000">
              <a:buFont typeface="+mj-lt"/>
              <a:buAutoNum type="arabicPeriod"/>
              <a:defRPr sz="3250" baseline="0">
                <a:solidFill>
                  <a:schemeClr val="bg1"/>
                </a:solidFill>
              </a:defRPr>
            </a:lvl1pPr>
          </a:lstStyle>
          <a:p>
            <a:r>
              <a:rPr lang="fr-FR" dirty="0"/>
              <a:t>Titre</a:t>
            </a:r>
          </a:p>
        </p:txBody>
      </p:sp>
      <p:sp>
        <p:nvSpPr>
          <p:cNvPr id="9"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r>
              <a:rPr lang="fr-FR" smtClean="0"/>
              <a:t>Direction des achats de l’État</a:t>
            </a:r>
            <a:endParaRPr lang="fr-FR" dirty="0"/>
          </a:p>
        </p:txBody>
      </p:sp>
      <p:sp>
        <p:nvSpPr>
          <p:cNvPr id="12"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bg1"/>
                </a:solidFill>
              </a:defRPr>
            </a:lvl1pPr>
          </a:lstStyle>
          <a:p>
            <a:fld id="{733122C9-A0B9-462F-8757-0847AD287B63}" type="slidenum">
              <a:rPr lang="fr-FR" smtClean="0"/>
              <a:pPr/>
              <a:t>‹N°›</a:t>
            </a:fld>
            <a:endParaRPr lang="fr-FR" dirty="0"/>
          </a:p>
        </p:txBody>
      </p:sp>
      <p:sp>
        <p:nvSpPr>
          <p:cNvPr id="13"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bg1"/>
                </a:solidFill>
              </a:defRPr>
            </a:lvl1pPr>
          </a:lstStyle>
          <a:p>
            <a:fld id="{B858D49A-5A7A-574D-A0ED-52B5C1EFA876}" type="datetime1">
              <a:rPr lang="fr-FR" cap="all" smtClean="0"/>
              <a:pPr/>
              <a:t>18/05/2022</a:t>
            </a:fld>
            <a:endParaRPr lang="fr-FR" cap="all" dirty="0"/>
          </a:p>
        </p:txBody>
      </p:sp>
    </p:spTree>
    <p:extLst>
      <p:ext uri="{BB962C8B-B14F-4D97-AF65-F5344CB8AC3E}">
        <p14:creationId xmlns:p14="http://schemas.microsoft.com/office/powerpoint/2010/main" val="363357999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ss sous titre) et texte 3 niveaux ">
    <p:spTree>
      <p:nvGrpSpPr>
        <p:cNvPr id="1" name=""/>
        <p:cNvGrpSpPr/>
        <p:nvPr/>
      </p:nvGrpSpPr>
      <p:grpSpPr>
        <a:xfrm>
          <a:off x="0" y="0"/>
          <a:ext cx="0" cy="0"/>
          <a:chOff x="0" y="0"/>
          <a:chExt cx="0" cy="0"/>
        </a:xfrm>
      </p:grpSpPr>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a:xfrm>
            <a:off x="323850" y="771550"/>
            <a:ext cx="8424863" cy="539991"/>
          </a:xfrm>
        </p:spPr>
        <p:txBody>
          <a:bodyPr/>
          <a:lstStyle>
            <a:lvl1pPr>
              <a:defRPr baseline="0"/>
            </a:lvl1p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baseline="0"/>
            </a:lvl1pPr>
            <a:lvl2pPr marL="351450" indent="-171450">
              <a:buFont typeface="Wingdings" panose="05000000000000000000" pitchFamily="2" charset="2"/>
              <a:buChar char="§"/>
              <a:defRPr baseline="0">
                <a:latin typeface="Arial" panose="020B0604020202020204" pitchFamily="34" charset="0"/>
              </a:defRPr>
            </a:lvl2pPr>
            <a:lvl3pPr>
              <a:defRPr baseline="0"/>
            </a:lvl3pPr>
            <a:lvl4pPr>
              <a:defRPr sz="1000"/>
            </a:lvl4pPr>
            <a:lvl5pPr>
              <a:defRPr/>
            </a:lvl5pPr>
          </a:lstStyle>
          <a:p>
            <a:pPr lvl="0"/>
            <a:r>
              <a:rPr lang="fr-FR" dirty="0"/>
              <a:t>Texte de niveau 1</a:t>
            </a:r>
          </a:p>
          <a:p>
            <a:pPr lvl="1"/>
            <a:r>
              <a:rPr lang="fr-FR" dirty="0" smtClean="0"/>
              <a:t>Texte de </a:t>
            </a:r>
            <a:r>
              <a:rPr lang="fr-FR" dirty="0"/>
              <a:t>niveau 2</a:t>
            </a:r>
          </a:p>
          <a:p>
            <a:pPr lvl="2"/>
            <a:r>
              <a:rPr lang="fr-FR" dirty="0" smtClean="0"/>
              <a:t>Texte </a:t>
            </a:r>
            <a:r>
              <a:rPr lang="fr-FR" dirty="0"/>
              <a:t>de niveau </a:t>
            </a:r>
            <a:r>
              <a:rPr lang="fr-FR" dirty="0" smtClean="0"/>
              <a:t>3</a:t>
            </a:r>
            <a:endParaRPr lang="fr-FR" dirty="0"/>
          </a:p>
        </p:txBody>
      </p:sp>
      <p:cxnSp>
        <p:nvCxnSpPr>
          <p:cNvPr id="10" name="Connecteur droit 9"/>
          <p:cNvCxnSpPr/>
          <p:nvPr userDrawn="1"/>
        </p:nvCxnSpPr>
        <p:spPr>
          <a:xfrm>
            <a:off x="323528" y="1347614"/>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1"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des achats de l’État</a:t>
            </a:r>
            <a:endParaRPr lang="fr-FR" dirty="0"/>
          </a:p>
        </p:txBody>
      </p:sp>
      <p:sp>
        <p:nvSpPr>
          <p:cNvPr id="12"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3"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B858D49A-5A7A-574D-A0ED-52B5C1EFA876}" type="datetime1">
              <a:rPr lang="fr-FR" cap="all" smtClean="0"/>
              <a:pPr/>
              <a:t>18/05/2022</a:t>
            </a:fld>
            <a:endParaRPr lang="fr-FR" cap="all" dirty="0"/>
          </a:p>
        </p:txBody>
      </p:sp>
      <p:sp>
        <p:nvSpPr>
          <p:cNvPr id="9" name="Espace réservé du texte 22"/>
          <p:cNvSpPr>
            <a:spLocks noGrp="1"/>
          </p:cNvSpPr>
          <p:nvPr>
            <p:ph type="body" sz="quarter" idx="13" hasCustomPrompt="1"/>
          </p:nvPr>
        </p:nvSpPr>
        <p:spPr>
          <a:xfrm>
            <a:off x="3312000" y="180000"/>
            <a:ext cx="5472000" cy="360000"/>
          </a:xfrm>
        </p:spPr>
        <p:txBody>
          <a:bodyPr/>
          <a:lstStyle>
            <a:lvl1pPr marL="228600" marR="0" indent="-228600" algn="r" defTabSz="914400" rtl="0" eaLnBrk="1" fontAlgn="auto" latinLnBrk="0" hangingPunct="1">
              <a:lnSpc>
                <a:spcPct val="100000"/>
              </a:lnSpc>
              <a:spcBef>
                <a:spcPts val="0"/>
              </a:spcBef>
              <a:spcAft>
                <a:spcPts val="0"/>
              </a:spcAft>
              <a:buClrTx/>
              <a:buSzTx/>
              <a:buFont typeface="+mj-lt"/>
              <a:buAutoNum type="arabicPeriod"/>
              <a:tabLst/>
              <a:defRPr sz="800"/>
            </a:lvl1pPr>
            <a:lvl2pPr marL="685800" marR="0" indent="-228600" algn="r" defTabSz="914400" rtl="0" eaLnBrk="1" fontAlgn="auto" latinLnBrk="0" hangingPunct="1">
              <a:lnSpc>
                <a:spcPct val="100000"/>
              </a:lnSpc>
              <a:spcBef>
                <a:spcPts val="0"/>
              </a:spcBef>
              <a:spcAft>
                <a:spcPts val="0"/>
              </a:spcAft>
              <a:buClrTx/>
              <a:buSzPct val="100000"/>
              <a:buFont typeface="+mj-lt"/>
              <a:buAutoNum type="arabicParenR"/>
              <a:tabLst/>
              <a:defRPr sz="800"/>
            </a:lvl2pPr>
          </a:lstStyle>
          <a:p>
            <a:pPr marL="228600" indent="-228600" algn="r">
              <a:buFont typeface="+mj-lt"/>
              <a:buAutoNum type="arabicPeriod"/>
            </a:pPr>
            <a:r>
              <a:rPr lang="fr-FR" sz="800" b="1" dirty="0" smtClean="0"/>
              <a:t>Titre</a:t>
            </a:r>
            <a:r>
              <a:rPr lang="fr-FR" sz="800" b="1" baseline="0" dirty="0" smtClean="0"/>
              <a:t> de la partie </a:t>
            </a:r>
            <a:endParaRPr lang="fr-FR" sz="800" b="1" dirty="0" smtClean="0"/>
          </a:p>
          <a:p>
            <a:pPr marL="685800" lvl="1" indent="-228600" algn="r">
              <a:buFont typeface="+mj-lt"/>
              <a:buAutoNum type="arabicParenR"/>
            </a:pPr>
            <a:r>
              <a:rPr lang="fr-FR" sz="800" b="0" dirty="0" smtClean="0"/>
              <a:t>Sous--partie</a:t>
            </a:r>
            <a:endParaRPr lang="fr-FR" sz="800" b="0" dirty="0"/>
          </a:p>
        </p:txBody>
      </p:sp>
    </p:spTree>
    <p:extLst>
      <p:ext uri="{BB962C8B-B14F-4D97-AF65-F5344CB8AC3E}">
        <p14:creationId xmlns:p14="http://schemas.microsoft.com/office/powerpoint/2010/main" val="365566429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re _uniquement ">
    <p:spTree>
      <p:nvGrpSpPr>
        <p:cNvPr id="1" name=""/>
        <p:cNvGrpSpPr/>
        <p:nvPr/>
      </p:nvGrpSpPr>
      <p:grpSpPr>
        <a:xfrm>
          <a:off x="0" y="0"/>
          <a:ext cx="0" cy="0"/>
          <a:chOff x="0" y="0"/>
          <a:chExt cx="0" cy="0"/>
        </a:xfrm>
      </p:grpSpPr>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a:xfrm>
            <a:off x="323850" y="771550"/>
            <a:ext cx="8424863" cy="539991"/>
          </a:xfrm>
        </p:spPr>
        <p:txBody>
          <a:bodyPr/>
          <a:lstStyle/>
          <a:p>
            <a:r>
              <a:rPr lang="fr-FR" dirty="0"/>
              <a:t>Titre</a:t>
            </a:r>
          </a:p>
        </p:txBody>
      </p:sp>
      <p:cxnSp>
        <p:nvCxnSpPr>
          <p:cNvPr id="10" name="Connecteur droit 9"/>
          <p:cNvCxnSpPr/>
          <p:nvPr userDrawn="1"/>
        </p:nvCxnSpPr>
        <p:spPr>
          <a:xfrm>
            <a:off x="323528" y="1347614"/>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1"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des achats de l’État</a:t>
            </a:r>
            <a:endParaRPr lang="fr-FR" dirty="0"/>
          </a:p>
        </p:txBody>
      </p:sp>
      <p:sp>
        <p:nvSpPr>
          <p:cNvPr id="12"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3"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B858D49A-5A7A-574D-A0ED-52B5C1EFA876}" type="datetime1">
              <a:rPr lang="fr-FR" cap="all" smtClean="0"/>
              <a:pPr/>
              <a:t>18/05/2022</a:t>
            </a:fld>
            <a:endParaRPr lang="fr-FR" cap="all" dirty="0"/>
          </a:p>
        </p:txBody>
      </p:sp>
      <p:sp>
        <p:nvSpPr>
          <p:cNvPr id="14" name="Espace réservé du texte 22"/>
          <p:cNvSpPr>
            <a:spLocks noGrp="1"/>
          </p:cNvSpPr>
          <p:nvPr>
            <p:ph type="body" sz="quarter" idx="13" hasCustomPrompt="1"/>
          </p:nvPr>
        </p:nvSpPr>
        <p:spPr>
          <a:xfrm>
            <a:off x="3276184" y="202128"/>
            <a:ext cx="5472000" cy="360000"/>
          </a:xfrm>
        </p:spPr>
        <p:txBody>
          <a:bodyPr/>
          <a:lstStyle>
            <a:lvl1pPr marL="228600" marR="0" indent="-228600" algn="r" defTabSz="914400" rtl="0" eaLnBrk="1" fontAlgn="auto" latinLnBrk="0" hangingPunct="1">
              <a:lnSpc>
                <a:spcPct val="100000"/>
              </a:lnSpc>
              <a:spcBef>
                <a:spcPts val="0"/>
              </a:spcBef>
              <a:spcAft>
                <a:spcPts val="0"/>
              </a:spcAft>
              <a:buClrTx/>
              <a:buSzTx/>
              <a:buFont typeface="+mj-lt"/>
              <a:buAutoNum type="arabicPeriod"/>
              <a:tabLst/>
              <a:defRPr sz="800"/>
            </a:lvl1pPr>
            <a:lvl2pPr marL="685800" marR="0" indent="-228600" algn="r" defTabSz="914400" rtl="0" eaLnBrk="1" fontAlgn="auto" latinLnBrk="0" hangingPunct="1">
              <a:lnSpc>
                <a:spcPct val="100000"/>
              </a:lnSpc>
              <a:spcBef>
                <a:spcPts val="0"/>
              </a:spcBef>
              <a:spcAft>
                <a:spcPts val="0"/>
              </a:spcAft>
              <a:buClrTx/>
              <a:buSzPct val="100000"/>
              <a:buFont typeface="+mj-lt"/>
              <a:buAutoNum type="arabicParenR"/>
              <a:tabLst/>
              <a:defRPr sz="800"/>
            </a:lvl2pPr>
          </a:lstStyle>
          <a:p>
            <a:pPr marL="228600" indent="-228600" algn="r">
              <a:buFont typeface="+mj-lt"/>
              <a:buAutoNum type="arabicPeriod"/>
            </a:pPr>
            <a:r>
              <a:rPr lang="fr-FR" sz="800" b="1" dirty="0" smtClean="0"/>
              <a:t>Titre</a:t>
            </a:r>
            <a:r>
              <a:rPr lang="fr-FR" sz="800" b="1" baseline="0" dirty="0" smtClean="0"/>
              <a:t> de la partie </a:t>
            </a:r>
            <a:endParaRPr lang="fr-FR" sz="800" b="1" dirty="0" smtClean="0"/>
          </a:p>
          <a:p>
            <a:pPr marL="685800" lvl="1" indent="-228600" algn="r">
              <a:buFont typeface="+mj-lt"/>
              <a:buAutoNum type="arabicParenR"/>
            </a:pPr>
            <a:r>
              <a:rPr lang="fr-FR" sz="800" b="0" dirty="0" smtClean="0"/>
              <a:t>Sous--partie</a:t>
            </a:r>
            <a:endParaRPr lang="fr-FR" sz="800" b="0" dirty="0"/>
          </a:p>
        </p:txBody>
      </p:sp>
    </p:spTree>
    <p:extLst>
      <p:ext uri="{BB962C8B-B14F-4D97-AF65-F5344CB8AC3E}">
        <p14:creationId xmlns:p14="http://schemas.microsoft.com/office/powerpoint/2010/main" val="390803990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re (sans-sstitre) et texte 2 colonnes">
    <p:spTree>
      <p:nvGrpSpPr>
        <p:cNvPr id="1" name=""/>
        <p:cNvGrpSpPr/>
        <p:nvPr/>
      </p:nvGrpSpPr>
      <p:grpSpPr>
        <a:xfrm>
          <a:off x="0" y="0"/>
          <a:ext cx="0" cy="0"/>
          <a:chOff x="0" y="0"/>
          <a:chExt cx="0" cy="0"/>
        </a:xfrm>
      </p:grpSpPr>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a:xfrm>
            <a:off x="323850" y="771550"/>
            <a:ext cx="8424863" cy="539991"/>
          </a:xfrm>
        </p:spPr>
        <p:txBody>
          <a:bodyPr/>
          <a:lstStyle/>
          <a:p>
            <a:r>
              <a:rPr lang="fr-FR" dirty="0"/>
              <a:t>Titre</a:t>
            </a:r>
          </a:p>
        </p:txBody>
      </p:sp>
      <p:cxnSp>
        <p:nvCxnSpPr>
          <p:cNvPr id="10" name="Connecteur droit 9"/>
          <p:cNvCxnSpPr/>
          <p:nvPr userDrawn="1"/>
        </p:nvCxnSpPr>
        <p:spPr>
          <a:xfrm>
            <a:off x="323528" y="1347614"/>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1"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des achats de l’État</a:t>
            </a:r>
            <a:endParaRPr lang="fr-FR" dirty="0"/>
          </a:p>
        </p:txBody>
      </p:sp>
      <p:sp>
        <p:nvSpPr>
          <p:cNvPr id="12"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3"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B858D49A-5A7A-574D-A0ED-52B5C1EFA876}" type="datetime1">
              <a:rPr lang="fr-FR" cap="all" smtClean="0"/>
              <a:pPr/>
              <a:t>18/05/2022</a:t>
            </a:fld>
            <a:endParaRPr lang="fr-FR" cap="all" dirty="0"/>
          </a:p>
        </p:txBody>
      </p:sp>
      <p:sp>
        <p:nvSpPr>
          <p:cNvPr id="14" name="Espace réservé du texte 22"/>
          <p:cNvSpPr>
            <a:spLocks noGrp="1"/>
          </p:cNvSpPr>
          <p:nvPr>
            <p:ph type="body" sz="quarter" idx="13" hasCustomPrompt="1"/>
          </p:nvPr>
        </p:nvSpPr>
        <p:spPr>
          <a:xfrm>
            <a:off x="3312000" y="180000"/>
            <a:ext cx="5472000" cy="360000"/>
          </a:xfrm>
        </p:spPr>
        <p:txBody>
          <a:bodyPr/>
          <a:lstStyle>
            <a:lvl1pPr marL="228600" marR="0" indent="-228600" algn="r" defTabSz="914400" rtl="0" eaLnBrk="1" fontAlgn="auto" latinLnBrk="0" hangingPunct="1">
              <a:lnSpc>
                <a:spcPct val="100000"/>
              </a:lnSpc>
              <a:spcBef>
                <a:spcPts val="0"/>
              </a:spcBef>
              <a:spcAft>
                <a:spcPts val="0"/>
              </a:spcAft>
              <a:buClrTx/>
              <a:buSzTx/>
              <a:buFont typeface="+mj-lt"/>
              <a:buAutoNum type="arabicPeriod"/>
              <a:tabLst/>
              <a:defRPr sz="800"/>
            </a:lvl1pPr>
            <a:lvl2pPr marL="685800" marR="0" indent="-228600" algn="r" defTabSz="914400" rtl="0" eaLnBrk="1" fontAlgn="auto" latinLnBrk="0" hangingPunct="1">
              <a:lnSpc>
                <a:spcPct val="100000"/>
              </a:lnSpc>
              <a:spcBef>
                <a:spcPts val="0"/>
              </a:spcBef>
              <a:spcAft>
                <a:spcPts val="0"/>
              </a:spcAft>
              <a:buClrTx/>
              <a:buSzPct val="100000"/>
              <a:buFont typeface="+mj-lt"/>
              <a:buAutoNum type="arabicParenR"/>
              <a:tabLst/>
              <a:defRPr sz="800"/>
            </a:lvl2pPr>
          </a:lstStyle>
          <a:p>
            <a:pPr marL="228600" indent="-228600" algn="r">
              <a:buFont typeface="+mj-lt"/>
              <a:buAutoNum type="arabicPeriod"/>
            </a:pPr>
            <a:r>
              <a:rPr lang="fr-FR" sz="800" b="1" dirty="0" smtClean="0"/>
              <a:t>Titre</a:t>
            </a:r>
            <a:r>
              <a:rPr lang="fr-FR" sz="800" b="1" baseline="0" dirty="0" smtClean="0"/>
              <a:t> de la partie </a:t>
            </a:r>
            <a:endParaRPr lang="fr-FR" sz="800" b="1" dirty="0" smtClean="0"/>
          </a:p>
          <a:p>
            <a:pPr marL="685800" lvl="1" indent="-228600" algn="r">
              <a:buFont typeface="+mj-lt"/>
              <a:buAutoNum type="arabicParenR"/>
            </a:pPr>
            <a:r>
              <a:rPr lang="fr-FR" sz="800" b="0" dirty="0" smtClean="0"/>
              <a:t>Sous--partie</a:t>
            </a:r>
            <a:endParaRPr lang="fr-FR" sz="800" b="0" dirty="0"/>
          </a:p>
        </p:txBody>
      </p:sp>
      <p:sp>
        <p:nvSpPr>
          <p:cNvPr id="9"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4104456" cy="2880320"/>
          </a:xfrm>
        </p:spPr>
        <p:txBody>
          <a:bodyPr/>
          <a:lstStyle>
            <a:lvl1pPr>
              <a:defRPr/>
            </a:lvl1pPr>
            <a:lvl2pPr marL="351450" indent="-171450">
              <a:buClrTx/>
              <a:buFont typeface="Wingdings" panose="05000000000000000000" pitchFamily="2" charset="2"/>
              <a:buChar char="§"/>
              <a:defRPr/>
            </a:lvl2pPr>
            <a:lvl3pPr marL="531450" indent="-171450">
              <a:buClrTx/>
              <a:buFont typeface="Wingdings" panose="05000000000000000000" pitchFamily="2" charset="2"/>
              <a:buChar char="§"/>
              <a:defRPr baseline="0"/>
            </a:lvl3pPr>
            <a:lvl4pPr marL="711450" indent="-171450">
              <a:buClr>
                <a:srgbClr val="000091"/>
              </a:buClr>
              <a:buFont typeface="Wingdings" panose="05000000000000000000" pitchFamily="2" charset="2"/>
              <a:buChar char="§"/>
              <a:defRPr/>
            </a:lvl4pPr>
            <a:lvl5pPr marL="927450" indent="-171450">
              <a:buClr>
                <a:srgbClr val="000091"/>
              </a:buClr>
              <a:buFont typeface="Wingdings" panose="05000000000000000000" pitchFamily="2" charset="2"/>
              <a:buChar char="§"/>
              <a:defRPr/>
            </a:lvl5pPr>
          </a:lstStyle>
          <a:p>
            <a:pPr lvl="0"/>
            <a:r>
              <a:rPr lang="fr-FR" dirty="0"/>
              <a:t>Texte de niveau 1</a:t>
            </a:r>
          </a:p>
          <a:p>
            <a:pPr lvl="1"/>
            <a:r>
              <a:rPr lang="fr-FR" dirty="0"/>
              <a:t>Texte de niveau 2</a:t>
            </a:r>
          </a:p>
          <a:p>
            <a:pPr lvl="2"/>
            <a:r>
              <a:rPr lang="fr-FR" dirty="0"/>
              <a:t>Texte de niveau </a:t>
            </a:r>
            <a:r>
              <a:rPr lang="fr-FR" dirty="0" smtClean="0"/>
              <a:t>3</a:t>
            </a:r>
            <a:endParaRPr lang="fr-FR" dirty="0"/>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4644008" y="1707654"/>
            <a:ext cx="4104176" cy="2880320"/>
          </a:xfrm>
        </p:spPr>
        <p:txBody>
          <a:bodyPr/>
          <a:lstStyle>
            <a:lvl1pPr>
              <a:defRPr/>
            </a:lvl1pPr>
            <a:lvl2pPr marL="351450" indent="-171450">
              <a:buClrTx/>
              <a:buFont typeface="Wingdings" panose="05000000000000000000" pitchFamily="2" charset="2"/>
              <a:buChar char="§"/>
              <a:defRPr/>
            </a:lvl2pPr>
            <a:lvl3pPr marL="531450" indent="-171450">
              <a:buClrTx/>
              <a:buFont typeface="Wingdings" panose="05000000000000000000" pitchFamily="2" charset="2"/>
              <a:buChar char="§"/>
              <a:defRPr baseline="0"/>
            </a:lvl3pPr>
            <a:lvl4pPr marL="711450" indent="-171450">
              <a:buClr>
                <a:srgbClr val="FF6F4C"/>
              </a:buClr>
              <a:buFont typeface="Wingdings" panose="05000000000000000000" pitchFamily="2" charset="2"/>
              <a:buChar char="§"/>
              <a:defRPr/>
            </a:lvl4pPr>
            <a:lvl5pPr marL="927450" indent="-171450">
              <a:buClr>
                <a:srgbClr val="FF6F4C"/>
              </a:buClr>
              <a:buFont typeface="Wingdings" panose="05000000000000000000" pitchFamily="2" charset="2"/>
              <a:buChar char="§"/>
              <a:defRPr/>
            </a:lvl5pPr>
          </a:lstStyle>
          <a:p>
            <a:pPr lvl="0"/>
            <a:r>
              <a:rPr lang="fr-FR" dirty="0"/>
              <a:t>Texte de niveau 1</a:t>
            </a:r>
          </a:p>
          <a:p>
            <a:pPr lvl="1"/>
            <a:r>
              <a:rPr lang="fr-FR" dirty="0"/>
              <a:t>Texte de niveau 2</a:t>
            </a:r>
          </a:p>
          <a:p>
            <a:pPr lvl="2"/>
            <a:r>
              <a:rPr lang="fr-FR" dirty="0"/>
              <a:t>Texte de niveau </a:t>
            </a:r>
            <a:r>
              <a:rPr lang="fr-FR" dirty="0" smtClean="0"/>
              <a:t>3</a:t>
            </a:r>
            <a:endParaRPr lang="fr-FR" dirty="0"/>
          </a:p>
        </p:txBody>
      </p:sp>
    </p:spTree>
    <p:extLst>
      <p:ext uri="{BB962C8B-B14F-4D97-AF65-F5344CB8AC3E}">
        <p14:creationId xmlns:p14="http://schemas.microsoft.com/office/powerpoint/2010/main" val="174261405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re /  texte 2 colonnes couleur e1">
    <p:spTree>
      <p:nvGrpSpPr>
        <p:cNvPr id="1" name=""/>
        <p:cNvGrpSpPr/>
        <p:nvPr/>
      </p:nvGrpSpPr>
      <p:grpSpPr>
        <a:xfrm>
          <a:off x="0" y="0"/>
          <a:ext cx="0" cy="0"/>
          <a:chOff x="0" y="0"/>
          <a:chExt cx="0" cy="0"/>
        </a:xfrm>
      </p:grpSpPr>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a:xfrm>
            <a:off x="323850" y="771550"/>
            <a:ext cx="8424863" cy="539991"/>
          </a:xfrm>
        </p:spPr>
        <p:txBody>
          <a:bodyPr/>
          <a:lstStyle/>
          <a:p>
            <a:r>
              <a:rPr lang="fr-FR" dirty="0"/>
              <a:t>Titre</a:t>
            </a:r>
          </a:p>
        </p:txBody>
      </p:sp>
      <p:cxnSp>
        <p:nvCxnSpPr>
          <p:cNvPr id="10" name="Connecteur droit 9"/>
          <p:cNvCxnSpPr/>
          <p:nvPr userDrawn="1"/>
        </p:nvCxnSpPr>
        <p:spPr>
          <a:xfrm>
            <a:off x="323528" y="1347614"/>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1"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des achats de l’État</a:t>
            </a:r>
            <a:endParaRPr lang="fr-FR" dirty="0"/>
          </a:p>
        </p:txBody>
      </p:sp>
      <p:sp>
        <p:nvSpPr>
          <p:cNvPr id="12"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3"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B858D49A-5A7A-574D-A0ED-52B5C1EFA876}" type="datetime1">
              <a:rPr lang="fr-FR" cap="all" smtClean="0"/>
              <a:pPr/>
              <a:t>18/05/2022</a:t>
            </a:fld>
            <a:endParaRPr lang="fr-FR" cap="all" dirty="0"/>
          </a:p>
        </p:txBody>
      </p:sp>
      <p:sp>
        <p:nvSpPr>
          <p:cNvPr id="14" name="Espace réservé du texte 22"/>
          <p:cNvSpPr>
            <a:spLocks noGrp="1"/>
          </p:cNvSpPr>
          <p:nvPr>
            <p:ph type="body" sz="quarter" idx="13" hasCustomPrompt="1"/>
          </p:nvPr>
        </p:nvSpPr>
        <p:spPr>
          <a:xfrm>
            <a:off x="3276184" y="133787"/>
            <a:ext cx="5472000" cy="360000"/>
          </a:xfrm>
        </p:spPr>
        <p:txBody>
          <a:bodyPr/>
          <a:lstStyle>
            <a:lvl1pPr marL="228600" marR="0" indent="-228600" algn="r" defTabSz="914400" rtl="0" eaLnBrk="1" fontAlgn="auto" latinLnBrk="0" hangingPunct="1">
              <a:lnSpc>
                <a:spcPct val="100000"/>
              </a:lnSpc>
              <a:spcBef>
                <a:spcPts val="0"/>
              </a:spcBef>
              <a:spcAft>
                <a:spcPts val="0"/>
              </a:spcAft>
              <a:buClrTx/>
              <a:buSzTx/>
              <a:buFont typeface="+mj-lt"/>
              <a:buAutoNum type="arabicPeriod"/>
              <a:tabLst/>
              <a:defRPr sz="800"/>
            </a:lvl1pPr>
            <a:lvl2pPr marL="685800" marR="0" indent="-228600" algn="r" defTabSz="914400" rtl="0" eaLnBrk="1" fontAlgn="auto" latinLnBrk="0" hangingPunct="1">
              <a:lnSpc>
                <a:spcPct val="100000"/>
              </a:lnSpc>
              <a:spcBef>
                <a:spcPts val="0"/>
              </a:spcBef>
              <a:spcAft>
                <a:spcPts val="0"/>
              </a:spcAft>
              <a:buClrTx/>
              <a:buSzPct val="100000"/>
              <a:buFont typeface="+mj-lt"/>
              <a:buAutoNum type="arabicParenR"/>
              <a:tabLst/>
              <a:defRPr sz="800"/>
            </a:lvl2pPr>
          </a:lstStyle>
          <a:p>
            <a:pPr marL="228600" indent="-228600" algn="r">
              <a:buFont typeface="+mj-lt"/>
              <a:buAutoNum type="arabicPeriod"/>
            </a:pPr>
            <a:r>
              <a:rPr lang="fr-FR" sz="800" b="1" dirty="0" smtClean="0"/>
              <a:t>Titre</a:t>
            </a:r>
            <a:r>
              <a:rPr lang="fr-FR" sz="800" b="1" baseline="0" dirty="0" smtClean="0"/>
              <a:t> de la partie </a:t>
            </a:r>
            <a:endParaRPr lang="fr-FR" sz="800" b="1" dirty="0" smtClean="0"/>
          </a:p>
          <a:p>
            <a:pPr marL="685800" lvl="1" indent="-228600" algn="r">
              <a:buFont typeface="+mj-lt"/>
              <a:buAutoNum type="arabicParenR"/>
            </a:pPr>
            <a:r>
              <a:rPr lang="fr-FR" sz="800" b="0" dirty="0" smtClean="0"/>
              <a:t>Sous--partie</a:t>
            </a:r>
            <a:endParaRPr lang="fr-FR" sz="800" b="0" dirty="0"/>
          </a:p>
        </p:txBody>
      </p:sp>
      <p:sp>
        <p:nvSpPr>
          <p:cNvPr id="16"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4104456" cy="2880320"/>
          </a:xfrm>
        </p:spPr>
        <p:txBody>
          <a:bodyPr/>
          <a:lstStyle>
            <a:lvl1pPr>
              <a:defRPr/>
            </a:lvl1pPr>
            <a:lvl2pPr marL="351450" indent="-171450">
              <a:buClrTx/>
              <a:buFont typeface="Wingdings" panose="05000000000000000000" pitchFamily="2" charset="2"/>
              <a:buChar char="§"/>
              <a:defRPr/>
            </a:lvl2pPr>
            <a:lvl3pPr marL="531450" indent="-171450">
              <a:buClrTx/>
              <a:buFont typeface="Wingdings" panose="05000000000000000000" pitchFamily="2" charset="2"/>
              <a:buChar char="§"/>
              <a:defRPr baseline="0"/>
            </a:lvl3pPr>
            <a:lvl4pPr marL="711450" indent="-171450">
              <a:buClr>
                <a:srgbClr val="00AC8C"/>
              </a:buClr>
              <a:buFont typeface="Wingdings" panose="05000000000000000000" pitchFamily="2" charset="2"/>
              <a:buChar char="§"/>
              <a:defRPr/>
            </a:lvl4pPr>
            <a:lvl5pPr marL="927450" indent="-171450">
              <a:buClr>
                <a:srgbClr val="00AC8C"/>
              </a:buClr>
              <a:buFont typeface="Wingdings" panose="05000000000000000000" pitchFamily="2" charset="2"/>
              <a:buChar char="§"/>
              <a:defRPr/>
            </a:lvl5pPr>
          </a:lstStyle>
          <a:p>
            <a:pPr lvl="0"/>
            <a:r>
              <a:rPr lang="fr-FR" dirty="0"/>
              <a:t>Texte de niveau 1</a:t>
            </a:r>
          </a:p>
          <a:p>
            <a:pPr lvl="1"/>
            <a:r>
              <a:rPr lang="fr-FR" dirty="0"/>
              <a:t>Texte de niveau 2</a:t>
            </a:r>
          </a:p>
          <a:p>
            <a:pPr lvl="2"/>
            <a:r>
              <a:rPr lang="fr-FR" dirty="0"/>
              <a:t>Texte de niveau </a:t>
            </a:r>
            <a:r>
              <a:rPr lang="fr-FR" dirty="0" smtClean="0"/>
              <a:t>3</a:t>
            </a:r>
            <a:endParaRPr lang="fr-FR" dirty="0"/>
          </a:p>
        </p:txBody>
      </p:sp>
      <p:sp>
        <p:nvSpPr>
          <p:cNvPr id="17"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4644008" y="1707654"/>
            <a:ext cx="4104176" cy="2880320"/>
          </a:xfrm>
          <a:solidFill>
            <a:srgbClr val="00AC8C">
              <a:alpha val="10000"/>
            </a:srgbClr>
          </a:solidFill>
        </p:spPr>
        <p:txBody>
          <a:bodyPr/>
          <a:lstStyle>
            <a:lvl1pPr>
              <a:defRPr>
                <a:solidFill>
                  <a:schemeClr val="tx1"/>
                </a:solidFill>
              </a:defRPr>
            </a:lvl1pPr>
            <a:lvl2pPr marL="351450" indent="-171450">
              <a:buClrTx/>
              <a:buFont typeface="Wingdings" panose="05000000000000000000" pitchFamily="2" charset="2"/>
              <a:buChar char="§"/>
              <a:defRPr>
                <a:solidFill>
                  <a:schemeClr val="tx1"/>
                </a:solidFill>
              </a:defRPr>
            </a:lvl2pPr>
            <a:lvl3pPr marL="531450" indent="-171450">
              <a:buClrTx/>
              <a:buFont typeface="Wingdings" panose="05000000000000000000" pitchFamily="2" charset="2"/>
              <a:buChar char="§"/>
              <a:defRPr baseline="0">
                <a:solidFill>
                  <a:schemeClr val="tx1"/>
                </a:solidFill>
              </a:defRPr>
            </a:lvl3pPr>
            <a:lvl4pPr marL="711450" indent="-171450">
              <a:buClr>
                <a:schemeClr val="bg1"/>
              </a:buClr>
              <a:buFont typeface="Wingdings" panose="05000000000000000000" pitchFamily="2" charset="2"/>
              <a:buChar char="§"/>
              <a:defRPr>
                <a:solidFill>
                  <a:schemeClr val="tx1"/>
                </a:solidFill>
              </a:defRPr>
            </a:lvl4pPr>
            <a:lvl5pPr marL="927450" indent="-171450">
              <a:buClr>
                <a:schemeClr val="bg1"/>
              </a:buClr>
              <a:buFont typeface="Wingdings" panose="05000000000000000000" pitchFamily="2" charset="2"/>
              <a:buChar char="§"/>
              <a:defRPr>
                <a:solidFill>
                  <a:schemeClr val="tx1"/>
                </a:solidFill>
              </a:defRPr>
            </a:lvl5pPr>
          </a:lstStyle>
          <a:p>
            <a:pPr lvl="0"/>
            <a:r>
              <a:rPr lang="fr-FR" dirty="0"/>
              <a:t>Texte de niveau 1</a:t>
            </a:r>
          </a:p>
          <a:p>
            <a:pPr lvl="1"/>
            <a:r>
              <a:rPr lang="fr-FR" dirty="0"/>
              <a:t>Texte de niveau 2</a:t>
            </a:r>
          </a:p>
          <a:p>
            <a:pPr lvl="2"/>
            <a:r>
              <a:rPr lang="fr-FR" dirty="0"/>
              <a:t>Texte de niveau </a:t>
            </a:r>
            <a:r>
              <a:rPr lang="fr-FR" dirty="0" smtClean="0"/>
              <a:t>3</a:t>
            </a:r>
            <a:endParaRPr lang="fr-FR" dirty="0"/>
          </a:p>
        </p:txBody>
      </p:sp>
    </p:spTree>
    <p:extLst>
      <p:ext uri="{BB962C8B-B14F-4D97-AF65-F5344CB8AC3E}">
        <p14:creationId xmlns:p14="http://schemas.microsoft.com/office/powerpoint/2010/main" val="3769480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lvl1pPr>
          </a:lstStyle>
          <a:p>
            <a:pPr algn="r"/>
            <a:r>
              <a:rPr lang="fr-FR" cap="all" dirty="0"/>
              <a:t>28 JANVIER 2021</a:t>
            </a:r>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de la délégation ou du service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re /  texte 2 colonnes couleur F3">
    <p:spTree>
      <p:nvGrpSpPr>
        <p:cNvPr id="1" name=""/>
        <p:cNvGrpSpPr/>
        <p:nvPr/>
      </p:nvGrpSpPr>
      <p:grpSpPr>
        <a:xfrm>
          <a:off x="0" y="0"/>
          <a:ext cx="0" cy="0"/>
          <a:chOff x="0" y="0"/>
          <a:chExt cx="0" cy="0"/>
        </a:xfrm>
      </p:grpSpPr>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a:xfrm>
            <a:off x="323850" y="771550"/>
            <a:ext cx="8424863" cy="539991"/>
          </a:xfrm>
        </p:spPr>
        <p:txBody>
          <a:bodyPr/>
          <a:lstStyle/>
          <a:p>
            <a:r>
              <a:rPr lang="fr-FR" dirty="0"/>
              <a:t>Titre</a:t>
            </a:r>
          </a:p>
        </p:txBody>
      </p:sp>
      <p:cxnSp>
        <p:nvCxnSpPr>
          <p:cNvPr id="10" name="Connecteur droit 9"/>
          <p:cNvCxnSpPr/>
          <p:nvPr userDrawn="1"/>
        </p:nvCxnSpPr>
        <p:spPr>
          <a:xfrm>
            <a:off x="323528" y="1347614"/>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1"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des achats de l’État</a:t>
            </a:r>
            <a:endParaRPr lang="fr-FR" dirty="0"/>
          </a:p>
        </p:txBody>
      </p:sp>
      <p:sp>
        <p:nvSpPr>
          <p:cNvPr id="12"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3"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B858D49A-5A7A-574D-A0ED-52B5C1EFA876}" type="datetime1">
              <a:rPr lang="fr-FR" cap="all" smtClean="0"/>
              <a:pPr/>
              <a:t>18/05/2022</a:t>
            </a:fld>
            <a:endParaRPr lang="fr-FR" cap="all" dirty="0"/>
          </a:p>
        </p:txBody>
      </p:sp>
      <p:sp>
        <p:nvSpPr>
          <p:cNvPr id="14" name="Espace réservé du texte 22"/>
          <p:cNvSpPr>
            <a:spLocks noGrp="1"/>
          </p:cNvSpPr>
          <p:nvPr>
            <p:ph type="body" sz="quarter" idx="13" hasCustomPrompt="1"/>
          </p:nvPr>
        </p:nvSpPr>
        <p:spPr>
          <a:xfrm>
            <a:off x="3312000" y="180000"/>
            <a:ext cx="5472000" cy="360000"/>
          </a:xfrm>
        </p:spPr>
        <p:txBody>
          <a:bodyPr/>
          <a:lstStyle>
            <a:lvl1pPr marL="228600" marR="0" indent="-228600" algn="r" defTabSz="914400" rtl="0" eaLnBrk="1" fontAlgn="auto" latinLnBrk="0" hangingPunct="1">
              <a:lnSpc>
                <a:spcPct val="100000"/>
              </a:lnSpc>
              <a:spcBef>
                <a:spcPts val="0"/>
              </a:spcBef>
              <a:spcAft>
                <a:spcPts val="0"/>
              </a:spcAft>
              <a:buClrTx/>
              <a:buSzTx/>
              <a:buFont typeface="+mj-lt"/>
              <a:buAutoNum type="arabicPeriod"/>
              <a:tabLst/>
              <a:defRPr sz="800"/>
            </a:lvl1pPr>
            <a:lvl2pPr marL="685800" marR="0" indent="-228600" algn="r" defTabSz="914400" rtl="0" eaLnBrk="1" fontAlgn="auto" latinLnBrk="0" hangingPunct="1">
              <a:lnSpc>
                <a:spcPct val="100000"/>
              </a:lnSpc>
              <a:spcBef>
                <a:spcPts val="0"/>
              </a:spcBef>
              <a:spcAft>
                <a:spcPts val="0"/>
              </a:spcAft>
              <a:buClrTx/>
              <a:buSzPct val="100000"/>
              <a:buFont typeface="+mj-lt"/>
              <a:buAutoNum type="arabicParenR"/>
              <a:tabLst/>
              <a:defRPr sz="800"/>
            </a:lvl2pPr>
          </a:lstStyle>
          <a:p>
            <a:pPr marL="228600" indent="-228600" algn="r">
              <a:buFont typeface="+mj-lt"/>
              <a:buAutoNum type="arabicPeriod"/>
            </a:pPr>
            <a:r>
              <a:rPr lang="fr-FR" sz="800" b="1" dirty="0" smtClean="0"/>
              <a:t>Titre</a:t>
            </a:r>
            <a:r>
              <a:rPr lang="fr-FR" sz="800" b="1" baseline="0" dirty="0" smtClean="0"/>
              <a:t> de la partie </a:t>
            </a:r>
            <a:endParaRPr lang="fr-FR" sz="800" b="1" dirty="0" smtClean="0"/>
          </a:p>
          <a:p>
            <a:pPr marL="685800" lvl="1" indent="-228600" algn="r">
              <a:buFont typeface="+mj-lt"/>
              <a:buAutoNum type="arabicParenR"/>
            </a:pPr>
            <a:r>
              <a:rPr lang="fr-FR" sz="800" b="0" dirty="0" smtClean="0"/>
              <a:t>Sous--partie</a:t>
            </a:r>
            <a:endParaRPr lang="fr-FR" sz="800" b="0" dirty="0"/>
          </a:p>
        </p:txBody>
      </p:sp>
      <p:sp>
        <p:nvSpPr>
          <p:cNvPr id="15"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4104456" cy="2880320"/>
          </a:xfrm>
        </p:spPr>
        <p:txBody>
          <a:bodyPr/>
          <a:lstStyle>
            <a:lvl1pPr>
              <a:defRPr/>
            </a:lvl1pPr>
            <a:lvl2pPr marL="351450" indent="-171450">
              <a:buClrTx/>
              <a:buFont typeface="Wingdings" panose="05000000000000000000" pitchFamily="2" charset="2"/>
              <a:buChar char="§"/>
              <a:defRPr/>
            </a:lvl2pPr>
            <a:lvl3pPr marL="531450" indent="-171450">
              <a:buClrTx/>
              <a:buFont typeface="Wingdings" panose="05000000000000000000" pitchFamily="2" charset="2"/>
              <a:buChar char="§"/>
              <a:defRPr baseline="0"/>
            </a:lvl3pPr>
            <a:lvl4pPr marL="711450" indent="-171450">
              <a:buClr>
                <a:srgbClr val="958B62"/>
              </a:buClr>
              <a:buFont typeface="Wingdings" panose="05000000000000000000" pitchFamily="2" charset="2"/>
              <a:buChar char="§"/>
              <a:defRPr/>
            </a:lvl4pPr>
            <a:lvl5pPr marL="927450" indent="-171450">
              <a:buClr>
                <a:srgbClr val="958B62"/>
              </a:buClr>
              <a:buFont typeface="Wingdings" panose="05000000000000000000" pitchFamily="2" charset="2"/>
              <a:buChar char="§"/>
              <a:defRPr/>
            </a:lvl5pPr>
          </a:lstStyle>
          <a:p>
            <a:pPr lvl="0"/>
            <a:r>
              <a:rPr lang="fr-FR" dirty="0"/>
              <a:t>Texte de niveau 1</a:t>
            </a:r>
          </a:p>
          <a:p>
            <a:pPr lvl="1"/>
            <a:r>
              <a:rPr lang="fr-FR" dirty="0"/>
              <a:t>Texte de niveau 2</a:t>
            </a:r>
          </a:p>
          <a:p>
            <a:pPr lvl="2"/>
            <a:r>
              <a:rPr lang="fr-FR" dirty="0"/>
              <a:t>Texte de niveau </a:t>
            </a:r>
            <a:r>
              <a:rPr lang="fr-FR" dirty="0" smtClean="0"/>
              <a:t>3</a:t>
            </a:r>
            <a:endParaRPr lang="fr-FR" dirty="0"/>
          </a:p>
        </p:txBody>
      </p:sp>
      <p:sp>
        <p:nvSpPr>
          <p:cNvPr id="18"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4644008" y="1707654"/>
            <a:ext cx="4104176" cy="2880320"/>
          </a:xfrm>
          <a:solidFill>
            <a:srgbClr val="5770BE">
              <a:alpha val="25098"/>
            </a:srgbClr>
          </a:solidFill>
        </p:spPr>
        <p:txBody>
          <a:bodyPr/>
          <a:lstStyle>
            <a:lvl1pPr>
              <a:defRPr>
                <a:solidFill>
                  <a:schemeClr val="tx1"/>
                </a:solidFill>
              </a:defRPr>
            </a:lvl1pPr>
            <a:lvl2pPr marL="351450" indent="-171450">
              <a:buClrTx/>
              <a:buFont typeface="Wingdings" panose="05000000000000000000" pitchFamily="2" charset="2"/>
              <a:buChar char="§"/>
              <a:defRPr>
                <a:solidFill>
                  <a:schemeClr val="tx1"/>
                </a:solidFill>
              </a:defRPr>
            </a:lvl2pPr>
            <a:lvl3pPr marL="531450" indent="-171450">
              <a:buClrTx/>
              <a:buFont typeface="Wingdings" panose="05000000000000000000" pitchFamily="2" charset="2"/>
              <a:buChar char="§"/>
              <a:defRPr baseline="0">
                <a:solidFill>
                  <a:schemeClr val="tx1"/>
                </a:solidFill>
              </a:defRPr>
            </a:lvl3pPr>
            <a:lvl4pPr marL="711450" indent="-171450">
              <a:buClr>
                <a:schemeClr val="bg1"/>
              </a:buClr>
              <a:buFont typeface="Wingdings" panose="05000000000000000000" pitchFamily="2" charset="2"/>
              <a:buChar char="§"/>
              <a:defRPr>
                <a:solidFill>
                  <a:schemeClr val="tx1"/>
                </a:solidFill>
              </a:defRPr>
            </a:lvl4pPr>
            <a:lvl5pPr marL="927450" indent="-171450">
              <a:buClr>
                <a:schemeClr val="bg1"/>
              </a:buClr>
              <a:buFont typeface="Wingdings" panose="05000000000000000000" pitchFamily="2" charset="2"/>
              <a:buChar char="§"/>
              <a:defRPr>
                <a:solidFill>
                  <a:schemeClr val="tx1"/>
                </a:solidFill>
              </a:defRPr>
            </a:lvl5pPr>
          </a:lstStyle>
          <a:p>
            <a:pPr lvl="0"/>
            <a:r>
              <a:rPr lang="fr-FR" dirty="0"/>
              <a:t>Texte de niveau 1</a:t>
            </a:r>
          </a:p>
          <a:p>
            <a:pPr lvl="1"/>
            <a:r>
              <a:rPr lang="fr-FR" dirty="0"/>
              <a:t>Texte de niveau 2</a:t>
            </a:r>
          </a:p>
          <a:p>
            <a:pPr lvl="2"/>
            <a:r>
              <a:rPr lang="fr-FR" dirty="0"/>
              <a:t>Texte de niveau </a:t>
            </a:r>
            <a:r>
              <a:rPr lang="fr-FR" dirty="0" smtClean="0"/>
              <a:t>3</a:t>
            </a:r>
            <a:endParaRPr lang="fr-FR" dirty="0"/>
          </a:p>
        </p:txBody>
      </p:sp>
    </p:spTree>
    <p:extLst>
      <p:ext uri="{BB962C8B-B14F-4D97-AF65-F5344CB8AC3E}">
        <p14:creationId xmlns:p14="http://schemas.microsoft.com/office/powerpoint/2010/main" val="170255024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re /  texte 3 niveaux maximum">
    <p:spTree>
      <p:nvGrpSpPr>
        <p:cNvPr id="1" name=""/>
        <p:cNvGrpSpPr/>
        <p:nvPr/>
      </p:nvGrpSpPr>
      <p:grpSpPr>
        <a:xfrm>
          <a:off x="0" y="0"/>
          <a:ext cx="0" cy="0"/>
          <a:chOff x="0" y="0"/>
          <a:chExt cx="0" cy="0"/>
        </a:xfrm>
      </p:grpSpPr>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a:xfrm>
            <a:off x="323850" y="771550"/>
            <a:ext cx="8424863" cy="539991"/>
          </a:xfrm>
        </p:spPr>
        <p:txBody>
          <a:bodyPr/>
          <a:lstStyle/>
          <a:p>
            <a:r>
              <a:rPr lang="fr-FR" dirty="0"/>
              <a:t>Titre</a:t>
            </a:r>
          </a:p>
        </p:txBody>
      </p:sp>
      <p:cxnSp>
        <p:nvCxnSpPr>
          <p:cNvPr id="10" name="Connecteur droit 9"/>
          <p:cNvCxnSpPr/>
          <p:nvPr userDrawn="1"/>
        </p:nvCxnSpPr>
        <p:spPr>
          <a:xfrm>
            <a:off x="323528" y="1347614"/>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1"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des achats de l’État</a:t>
            </a:r>
            <a:endParaRPr lang="fr-FR" dirty="0"/>
          </a:p>
        </p:txBody>
      </p:sp>
      <p:sp>
        <p:nvSpPr>
          <p:cNvPr id="12"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3"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B858D49A-5A7A-574D-A0ED-52B5C1EFA876}" type="datetime1">
              <a:rPr lang="fr-FR" cap="all" smtClean="0"/>
              <a:pPr/>
              <a:t>18/05/2022</a:t>
            </a:fld>
            <a:endParaRPr lang="fr-FR" cap="all" dirty="0"/>
          </a:p>
        </p:txBody>
      </p:sp>
      <p:sp>
        <p:nvSpPr>
          <p:cNvPr id="14" name="Espace réservé du texte 22"/>
          <p:cNvSpPr>
            <a:spLocks noGrp="1"/>
          </p:cNvSpPr>
          <p:nvPr>
            <p:ph type="body" sz="quarter" idx="13" hasCustomPrompt="1"/>
          </p:nvPr>
        </p:nvSpPr>
        <p:spPr>
          <a:xfrm>
            <a:off x="3312000" y="180000"/>
            <a:ext cx="5472000" cy="360000"/>
          </a:xfrm>
        </p:spPr>
        <p:txBody>
          <a:bodyPr/>
          <a:lstStyle>
            <a:lvl1pPr marL="228600" marR="0" indent="-228600" algn="r" defTabSz="914400" rtl="0" eaLnBrk="1" fontAlgn="auto" latinLnBrk="0" hangingPunct="1">
              <a:lnSpc>
                <a:spcPct val="100000"/>
              </a:lnSpc>
              <a:spcBef>
                <a:spcPts val="0"/>
              </a:spcBef>
              <a:spcAft>
                <a:spcPts val="0"/>
              </a:spcAft>
              <a:buClrTx/>
              <a:buSzTx/>
              <a:buFont typeface="+mj-lt"/>
              <a:buAutoNum type="arabicPeriod"/>
              <a:tabLst/>
              <a:defRPr sz="800"/>
            </a:lvl1pPr>
            <a:lvl2pPr marL="685800" marR="0" indent="-228600" algn="r" defTabSz="914400" rtl="0" eaLnBrk="1" fontAlgn="auto" latinLnBrk="0" hangingPunct="1">
              <a:lnSpc>
                <a:spcPct val="100000"/>
              </a:lnSpc>
              <a:spcBef>
                <a:spcPts val="0"/>
              </a:spcBef>
              <a:spcAft>
                <a:spcPts val="0"/>
              </a:spcAft>
              <a:buClrTx/>
              <a:buSzPct val="100000"/>
              <a:buFont typeface="+mj-lt"/>
              <a:buAutoNum type="arabicParenR"/>
              <a:tabLst/>
              <a:defRPr sz="800"/>
            </a:lvl2pPr>
          </a:lstStyle>
          <a:p>
            <a:pPr marL="228600" indent="-228600" algn="r">
              <a:buFont typeface="+mj-lt"/>
              <a:buAutoNum type="arabicPeriod"/>
            </a:pPr>
            <a:r>
              <a:rPr lang="fr-FR" sz="800" b="1" dirty="0" smtClean="0"/>
              <a:t>Titre</a:t>
            </a:r>
            <a:r>
              <a:rPr lang="fr-FR" sz="800" b="1" baseline="0" dirty="0" smtClean="0"/>
              <a:t> de la partie </a:t>
            </a:r>
            <a:endParaRPr lang="fr-FR" sz="800" b="1" dirty="0" smtClean="0"/>
          </a:p>
          <a:p>
            <a:pPr marL="685800" lvl="1" indent="-228600" algn="r">
              <a:buFont typeface="+mj-lt"/>
              <a:buAutoNum type="arabicParenR"/>
            </a:pPr>
            <a:r>
              <a:rPr lang="fr-FR" sz="800" b="0" dirty="0" smtClean="0"/>
              <a:t>Sous--partie</a:t>
            </a:r>
          </a:p>
          <a:p>
            <a:pPr marL="108000" marR="0" lvl="1" indent="-108000" algn="r" defTabSz="914400" rtl="0" eaLnBrk="1" fontAlgn="auto" latinLnBrk="0" hangingPunct="1">
              <a:lnSpc>
                <a:spcPct val="100000"/>
              </a:lnSpc>
              <a:spcBef>
                <a:spcPts val="0"/>
              </a:spcBef>
              <a:spcAft>
                <a:spcPts val="0"/>
              </a:spcAft>
              <a:buClrTx/>
              <a:buSzPct val="100000"/>
              <a:buFont typeface="+mj-lt"/>
              <a:buAutoNum type="alphaLcPeriod"/>
              <a:tabLst/>
              <a:defRPr/>
            </a:pPr>
            <a:r>
              <a:rPr kumimoji="0" lang="fr-FR" sz="750" b="0" i="0" u="none" strike="noStrike" kern="1200" cap="none" spc="0" normalizeH="0" baseline="0" noProof="0" dirty="0" smtClean="0">
                <a:ln>
                  <a:noFill/>
                </a:ln>
                <a:solidFill>
                  <a:srgbClr val="000000"/>
                </a:solidFill>
                <a:effectLst/>
                <a:uLnTx/>
                <a:uFillTx/>
                <a:latin typeface="+mn-lt"/>
                <a:ea typeface="+mn-ea"/>
                <a:cs typeface="+mn-cs"/>
              </a:rPr>
              <a:t>e</a:t>
            </a:r>
          </a:p>
        </p:txBody>
      </p:sp>
      <p:sp>
        <p:nvSpPr>
          <p:cNvPr id="9"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4104456" cy="2880320"/>
          </a:xfrm>
        </p:spPr>
        <p:txBody>
          <a:bodyPr/>
          <a:lstStyle>
            <a:lvl1pPr>
              <a:defRPr/>
            </a:lvl1pPr>
            <a:lvl2pPr marL="351450" indent="-171450">
              <a:buClrTx/>
              <a:buFont typeface="Wingdings" panose="05000000000000000000" pitchFamily="2" charset="2"/>
              <a:buChar char="§"/>
              <a:defRPr/>
            </a:lvl2pPr>
            <a:lvl3pPr marL="531450" indent="-171450">
              <a:buClrTx/>
              <a:buFont typeface="Wingdings" panose="05000000000000000000" pitchFamily="2" charset="2"/>
              <a:buChar char="§"/>
              <a:defRPr baseline="0"/>
            </a:lvl3pPr>
            <a:lvl4pPr marL="711450" indent="-171450">
              <a:buClr>
                <a:srgbClr val="958B62"/>
              </a:buClr>
              <a:buFont typeface="Wingdings" panose="05000000000000000000" pitchFamily="2" charset="2"/>
              <a:buChar char="§"/>
              <a:defRPr/>
            </a:lvl4pPr>
            <a:lvl5pPr marL="927450" indent="-171450">
              <a:buClr>
                <a:srgbClr val="958B62"/>
              </a:buClr>
              <a:buFont typeface="Wingdings" panose="05000000000000000000" pitchFamily="2" charset="2"/>
              <a:buChar char="§"/>
              <a:defRPr/>
            </a:lvl5pPr>
          </a:lstStyle>
          <a:p>
            <a:pPr lvl="0"/>
            <a:r>
              <a:rPr lang="fr-FR" dirty="0"/>
              <a:t>Texte de niveau 1</a:t>
            </a:r>
          </a:p>
          <a:p>
            <a:pPr lvl="1"/>
            <a:r>
              <a:rPr lang="fr-FR" dirty="0"/>
              <a:t>Texte de niveau 2</a:t>
            </a:r>
          </a:p>
          <a:p>
            <a:pPr lvl="2"/>
            <a:r>
              <a:rPr lang="fr-FR" dirty="0"/>
              <a:t>Texte de niveau </a:t>
            </a:r>
            <a:r>
              <a:rPr lang="fr-FR" dirty="0" smtClean="0"/>
              <a:t>3</a:t>
            </a:r>
            <a:endParaRPr lang="fr-FR" dirty="0"/>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4644008" y="1707654"/>
            <a:ext cx="4104176" cy="2880320"/>
          </a:xfrm>
          <a:solidFill>
            <a:srgbClr val="000000">
              <a:alpha val="10196"/>
            </a:srgbClr>
          </a:solidFill>
        </p:spPr>
        <p:txBody>
          <a:bodyPr/>
          <a:lstStyle>
            <a:lvl1pPr>
              <a:defRPr>
                <a:solidFill>
                  <a:schemeClr val="tx1"/>
                </a:solidFill>
              </a:defRPr>
            </a:lvl1pPr>
            <a:lvl2pPr marL="351450" indent="-171450">
              <a:buClrTx/>
              <a:buFont typeface="Wingdings" panose="05000000000000000000" pitchFamily="2" charset="2"/>
              <a:buChar char="§"/>
              <a:defRPr>
                <a:solidFill>
                  <a:schemeClr val="tx1"/>
                </a:solidFill>
              </a:defRPr>
            </a:lvl2pPr>
            <a:lvl3pPr marL="531450" indent="-171450">
              <a:buClrTx/>
              <a:buFont typeface="Wingdings" panose="05000000000000000000" pitchFamily="2" charset="2"/>
              <a:buChar char="§"/>
              <a:defRPr baseline="0">
                <a:solidFill>
                  <a:schemeClr val="tx1"/>
                </a:solidFill>
              </a:defRPr>
            </a:lvl3pPr>
            <a:lvl4pPr marL="711450" indent="-171450">
              <a:buClr>
                <a:schemeClr val="bg1"/>
              </a:buClr>
              <a:buFont typeface="Wingdings" panose="05000000000000000000" pitchFamily="2" charset="2"/>
              <a:buChar char="§"/>
              <a:defRPr>
                <a:solidFill>
                  <a:schemeClr val="tx1"/>
                </a:solidFill>
              </a:defRPr>
            </a:lvl4pPr>
            <a:lvl5pPr marL="927450" indent="-171450">
              <a:buClr>
                <a:schemeClr val="bg1"/>
              </a:buClr>
              <a:buFont typeface="Wingdings" panose="05000000000000000000" pitchFamily="2" charset="2"/>
              <a:buChar char="§"/>
              <a:defRPr>
                <a:solidFill>
                  <a:schemeClr val="tx1"/>
                </a:solidFill>
              </a:defRPr>
            </a:lvl5pPr>
          </a:lstStyle>
          <a:p>
            <a:pPr lvl="0"/>
            <a:r>
              <a:rPr lang="fr-FR" dirty="0"/>
              <a:t>Texte de niveau 1</a:t>
            </a:r>
          </a:p>
          <a:p>
            <a:pPr lvl="1"/>
            <a:r>
              <a:rPr lang="fr-FR" dirty="0"/>
              <a:t>Texte de niveau 2</a:t>
            </a:r>
          </a:p>
          <a:p>
            <a:pPr lvl="2"/>
            <a:r>
              <a:rPr lang="fr-FR" dirty="0"/>
              <a:t>Texte de niveau </a:t>
            </a:r>
            <a:r>
              <a:rPr lang="fr-FR" dirty="0" smtClean="0"/>
              <a:t>3</a:t>
            </a:r>
            <a:endParaRPr lang="fr-FR" dirty="0"/>
          </a:p>
        </p:txBody>
      </p:sp>
    </p:spTree>
    <p:extLst>
      <p:ext uri="{BB962C8B-B14F-4D97-AF65-F5344CB8AC3E}">
        <p14:creationId xmlns:p14="http://schemas.microsoft.com/office/powerpoint/2010/main" val="60577054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re /  texte 3 ncolonnes">
    <p:spTree>
      <p:nvGrpSpPr>
        <p:cNvPr id="1" name=""/>
        <p:cNvGrpSpPr/>
        <p:nvPr/>
      </p:nvGrpSpPr>
      <p:grpSpPr>
        <a:xfrm>
          <a:off x="0" y="0"/>
          <a:ext cx="0" cy="0"/>
          <a:chOff x="0" y="0"/>
          <a:chExt cx="0" cy="0"/>
        </a:xfrm>
      </p:grpSpPr>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a:xfrm>
            <a:off x="323850" y="771550"/>
            <a:ext cx="8424863" cy="539991"/>
          </a:xfrm>
        </p:spPr>
        <p:txBody>
          <a:bodyPr/>
          <a:lstStyle/>
          <a:p>
            <a:r>
              <a:rPr lang="fr-FR" dirty="0"/>
              <a:t>Titre</a:t>
            </a:r>
          </a:p>
        </p:txBody>
      </p:sp>
      <p:cxnSp>
        <p:nvCxnSpPr>
          <p:cNvPr id="10" name="Connecteur droit 9"/>
          <p:cNvCxnSpPr/>
          <p:nvPr userDrawn="1"/>
        </p:nvCxnSpPr>
        <p:spPr>
          <a:xfrm>
            <a:off x="323528" y="1347614"/>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1"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des achats de l’État</a:t>
            </a:r>
            <a:endParaRPr lang="fr-FR" dirty="0"/>
          </a:p>
        </p:txBody>
      </p:sp>
      <p:sp>
        <p:nvSpPr>
          <p:cNvPr id="12"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3"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B858D49A-5A7A-574D-A0ED-52B5C1EFA876}" type="datetime1">
              <a:rPr lang="fr-FR" cap="all" smtClean="0"/>
              <a:pPr/>
              <a:t>18/05/2022</a:t>
            </a:fld>
            <a:endParaRPr lang="fr-FR" cap="all" dirty="0"/>
          </a:p>
        </p:txBody>
      </p:sp>
      <p:sp>
        <p:nvSpPr>
          <p:cNvPr id="14" name="Espace réservé du texte 22"/>
          <p:cNvSpPr>
            <a:spLocks noGrp="1"/>
          </p:cNvSpPr>
          <p:nvPr>
            <p:ph type="body" sz="quarter" idx="13" hasCustomPrompt="1"/>
          </p:nvPr>
        </p:nvSpPr>
        <p:spPr>
          <a:xfrm>
            <a:off x="3276184" y="150754"/>
            <a:ext cx="5472000" cy="360000"/>
          </a:xfrm>
        </p:spPr>
        <p:txBody>
          <a:bodyPr/>
          <a:lstStyle>
            <a:lvl1pPr marL="228600" marR="0" indent="-228600" algn="r" defTabSz="914400" rtl="0" eaLnBrk="1" fontAlgn="auto" latinLnBrk="0" hangingPunct="1">
              <a:lnSpc>
                <a:spcPct val="100000"/>
              </a:lnSpc>
              <a:spcBef>
                <a:spcPts val="0"/>
              </a:spcBef>
              <a:spcAft>
                <a:spcPts val="0"/>
              </a:spcAft>
              <a:buClrTx/>
              <a:buSzTx/>
              <a:buFont typeface="+mj-lt"/>
              <a:buAutoNum type="arabicPeriod"/>
              <a:tabLst/>
              <a:defRPr sz="800"/>
            </a:lvl1pPr>
            <a:lvl2pPr marL="685800" marR="0" indent="-228600" algn="r" defTabSz="914400" rtl="0" eaLnBrk="1" fontAlgn="auto" latinLnBrk="0" hangingPunct="1">
              <a:lnSpc>
                <a:spcPct val="100000"/>
              </a:lnSpc>
              <a:spcBef>
                <a:spcPts val="0"/>
              </a:spcBef>
              <a:spcAft>
                <a:spcPts val="0"/>
              </a:spcAft>
              <a:buClrTx/>
              <a:buSzPct val="100000"/>
              <a:buFont typeface="+mj-lt"/>
              <a:buAutoNum type="arabicParenR"/>
              <a:tabLst/>
              <a:defRPr sz="800"/>
            </a:lvl2pPr>
          </a:lstStyle>
          <a:p>
            <a:pPr marL="228600" indent="-228600" algn="r">
              <a:buFont typeface="+mj-lt"/>
              <a:buAutoNum type="arabicPeriod"/>
            </a:pPr>
            <a:r>
              <a:rPr lang="fr-FR" sz="800" b="1" dirty="0" smtClean="0"/>
              <a:t>Titre</a:t>
            </a:r>
            <a:r>
              <a:rPr lang="fr-FR" sz="800" b="1" baseline="0" dirty="0" smtClean="0"/>
              <a:t> de la partie </a:t>
            </a:r>
            <a:endParaRPr lang="fr-FR" sz="800" b="1" dirty="0" smtClean="0"/>
          </a:p>
          <a:p>
            <a:pPr marL="685800" lvl="1" indent="-228600" algn="r">
              <a:buFont typeface="+mj-lt"/>
              <a:buAutoNum type="arabicParenR"/>
            </a:pPr>
            <a:r>
              <a:rPr lang="fr-FR" sz="800" b="0" dirty="0" smtClean="0"/>
              <a:t>Sous--partie</a:t>
            </a:r>
            <a:endParaRPr lang="fr-FR" sz="800" b="0" dirty="0"/>
          </a:p>
        </p:txBody>
      </p:sp>
      <p:sp>
        <p:nvSpPr>
          <p:cNvPr id="9"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a:t>
            </a:r>
            <a:r>
              <a:rPr lang="fr-FR" dirty="0" smtClean="0"/>
              <a:t>3</a:t>
            </a:r>
            <a:endParaRPr lang="fr-FR" dirty="0"/>
          </a:p>
        </p:txBody>
      </p:sp>
      <p:sp>
        <p:nvSpPr>
          <p:cNvPr id="15"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a:t>
            </a:r>
            <a:r>
              <a:rPr lang="fr-FR" dirty="0" smtClean="0"/>
              <a:t>3</a:t>
            </a:r>
            <a:endParaRPr lang="fr-FR" dirty="0"/>
          </a:p>
        </p:txBody>
      </p:sp>
      <p:sp>
        <p:nvSpPr>
          <p:cNvPr id="16"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a:t>
            </a:r>
            <a:r>
              <a:rPr lang="fr-FR" dirty="0" smtClean="0"/>
              <a:t>3</a:t>
            </a:r>
            <a:endParaRPr lang="fr-FR" dirty="0"/>
          </a:p>
        </p:txBody>
      </p:sp>
    </p:spTree>
    <p:extLst>
      <p:ext uri="{BB962C8B-B14F-4D97-AF65-F5344CB8AC3E}">
        <p14:creationId xmlns:p14="http://schemas.microsoft.com/office/powerpoint/2010/main" val="237658006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re_sous-titre_ texte_3 nveaux">
    <p:spTree>
      <p:nvGrpSpPr>
        <p:cNvPr id="1" name=""/>
        <p:cNvGrpSpPr/>
        <p:nvPr/>
      </p:nvGrpSpPr>
      <p:grpSpPr>
        <a:xfrm>
          <a:off x="0" y="0"/>
          <a:ext cx="0" cy="0"/>
          <a:chOff x="0" y="0"/>
          <a:chExt cx="0" cy="0"/>
        </a:xfrm>
      </p:grpSpPr>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1320687"/>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a:xfrm>
            <a:off x="323850" y="771550"/>
            <a:ext cx="8424863" cy="539991"/>
          </a:xfrm>
        </p:spPr>
        <p:txBody>
          <a:body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b="0"/>
            </a:lvl1pPr>
            <a:lvl2pPr marL="351450" indent="-171450">
              <a:buFont typeface="Wingdings" panose="05000000000000000000" pitchFamily="2" charset="2"/>
              <a:buChar char="§"/>
              <a:defRPr/>
            </a:lvl2pPr>
            <a:lvl3pPr marL="531450" indent="-171450">
              <a:buFont typeface="Wingdings" panose="05000000000000000000" pitchFamily="2" charset="2"/>
              <a:buChar char="§"/>
              <a:defRPr baseline="0"/>
            </a:lvl3pPr>
            <a:lvl4pPr>
              <a:defRPr/>
            </a:lvl4pPr>
            <a:lvl5pPr>
              <a:defRPr/>
            </a:lvl5pPr>
          </a:lstStyle>
          <a:p>
            <a:pPr lvl="0"/>
            <a:r>
              <a:rPr lang="fr-FR" dirty="0"/>
              <a:t>Texte de niveau 1</a:t>
            </a:r>
          </a:p>
          <a:p>
            <a:pPr lvl="1"/>
            <a:r>
              <a:rPr lang="fr-FR" dirty="0"/>
              <a:t>Texte de niveau 2</a:t>
            </a:r>
          </a:p>
          <a:p>
            <a:pPr lvl="2"/>
            <a:r>
              <a:rPr lang="fr-FR" dirty="0"/>
              <a:t>Texte de niveau </a:t>
            </a:r>
            <a:r>
              <a:rPr lang="fr-FR" dirty="0" smtClean="0"/>
              <a:t>3</a:t>
            </a:r>
            <a:endParaRPr lang="fr-FR" dirty="0"/>
          </a:p>
        </p:txBody>
      </p:sp>
      <p:cxnSp>
        <p:nvCxnSpPr>
          <p:cNvPr id="10" name="Connecteur droit 9"/>
          <p:cNvCxnSpPr/>
          <p:nvPr userDrawn="1"/>
        </p:nvCxnSpPr>
        <p:spPr>
          <a:xfrm>
            <a:off x="323528" y="1563638"/>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1"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des achats de l’État</a:t>
            </a:r>
            <a:endParaRPr lang="fr-FR" dirty="0"/>
          </a:p>
        </p:txBody>
      </p:sp>
      <p:sp>
        <p:nvSpPr>
          <p:cNvPr id="12"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3"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B858D49A-5A7A-574D-A0ED-52B5C1EFA876}" type="datetime1">
              <a:rPr lang="fr-FR" cap="all" smtClean="0"/>
              <a:pPr/>
              <a:t>18/05/2022</a:t>
            </a:fld>
            <a:endParaRPr lang="fr-FR" cap="all" dirty="0"/>
          </a:p>
        </p:txBody>
      </p:sp>
      <p:sp>
        <p:nvSpPr>
          <p:cNvPr id="15" name="Espace réservé du texte 9"/>
          <p:cNvSpPr>
            <a:spLocks noGrp="1"/>
          </p:cNvSpPr>
          <p:nvPr>
            <p:ph type="body" sz="quarter" idx="15" hasCustomPrompt="1"/>
          </p:nvPr>
        </p:nvSpPr>
        <p:spPr bwMode="gray">
          <a:xfrm>
            <a:off x="4568585" y="159453"/>
            <a:ext cx="4179599" cy="360000"/>
          </a:xfrm>
        </p:spPr>
        <p:txBody>
          <a:bodyPr/>
          <a:lstStyle>
            <a:lvl1pPr marL="228600" indent="-228600" algn="r">
              <a:spcAft>
                <a:spcPts val="0"/>
              </a:spcAft>
              <a:buFont typeface="+mj-lt"/>
              <a:buAutoNum type="arabicPeriod"/>
              <a:defRPr sz="751" b="1"/>
            </a:lvl1pPr>
            <a:lvl2pPr marL="685800" indent="-228600" algn="r">
              <a:spcBef>
                <a:spcPts val="0"/>
              </a:spcBef>
              <a:spcAft>
                <a:spcPts val="0"/>
              </a:spcAft>
              <a:buFont typeface="+mj-lt"/>
              <a:buAutoNum type="arabicParenR"/>
              <a:defRPr sz="751"/>
            </a:lvl2pPr>
          </a:lstStyle>
          <a:p>
            <a:pPr marL="228600" indent="-228600" algn="r">
              <a:buFont typeface="+mj-lt"/>
              <a:buAutoNum type="arabicPeriod"/>
            </a:pPr>
            <a:r>
              <a:rPr lang="fr-FR" sz="800" b="1" dirty="0" smtClean="0"/>
              <a:t>Titre</a:t>
            </a:r>
            <a:r>
              <a:rPr lang="fr-FR" sz="800" b="1" baseline="0" dirty="0" smtClean="0"/>
              <a:t> de la partie </a:t>
            </a:r>
            <a:endParaRPr lang="fr-FR" sz="800" b="1" dirty="0" smtClean="0"/>
          </a:p>
          <a:p>
            <a:pPr marL="685800" lvl="1" indent="-228600" algn="r">
              <a:buFont typeface="+mj-lt"/>
              <a:buAutoNum type="arabicParenR"/>
            </a:pPr>
            <a:r>
              <a:rPr lang="fr-FR" sz="800" b="0" dirty="0" smtClean="0"/>
              <a:t>Sous--partie</a:t>
            </a:r>
            <a:endParaRPr lang="fr-FR" sz="800" b="0" dirty="0"/>
          </a:p>
        </p:txBody>
      </p:sp>
    </p:spTree>
    <p:extLst>
      <p:ext uri="{BB962C8B-B14F-4D97-AF65-F5344CB8AC3E}">
        <p14:creationId xmlns:p14="http://schemas.microsoft.com/office/powerpoint/2010/main" val="344813307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re_sous-titre_uniquement">
    <p:spTree>
      <p:nvGrpSpPr>
        <p:cNvPr id="1" name=""/>
        <p:cNvGrpSpPr/>
        <p:nvPr/>
      </p:nvGrpSpPr>
      <p:grpSpPr>
        <a:xfrm>
          <a:off x="0" y="0"/>
          <a:ext cx="0" cy="0"/>
          <a:chOff x="0" y="0"/>
          <a:chExt cx="0" cy="0"/>
        </a:xfrm>
      </p:grpSpPr>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1320687"/>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a:xfrm>
            <a:off x="323850" y="771550"/>
            <a:ext cx="8424863" cy="539991"/>
          </a:xfrm>
        </p:spPr>
        <p:txBody>
          <a:bodyPr/>
          <a:lstStyle/>
          <a:p>
            <a:r>
              <a:rPr lang="fr-FR" dirty="0"/>
              <a:t>Titre</a:t>
            </a:r>
          </a:p>
        </p:txBody>
      </p:sp>
      <p:cxnSp>
        <p:nvCxnSpPr>
          <p:cNvPr id="10" name="Connecteur droit 9"/>
          <p:cNvCxnSpPr/>
          <p:nvPr userDrawn="1"/>
        </p:nvCxnSpPr>
        <p:spPr>
          <a:xfrm>
            <a:off x="323528" y="1563638"/>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1"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des achats de l’État</a:t>
            </a:r>
            <a:endParaRPr lang="fr-FR" dirty="0"/>
          </a:p>
        </p:txBody>
      </p:sp>
      <p:sp>
        <p:nvSpPr>
          <p:cNvPr id="12"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3"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B858D49A-5A7A-574D-A0ED-52B5C1EFA876}" type="datetime1">
              <a:rPr lang="fr-FR" cap="all" smtClean="0"/>
              <a:pPr/>
              <a:t>18/05/2022</a:t>
            </a:fld>
            <a:endParaRPr lang="fr-FR" cap="all" dirty="0"/>
          </a:p>
        </p:txBody>
      </p:sp>
      <p:sp>
        <p:nvSpPr>
          <p:cNvPr id="15" name="Espace réservé du texte 9"/>
          <p:cNvSpPr>
            <a:spLocks noGrp="1"/>
          </p:cNvSpPr>
          <p:nvPr>
            <p:ph type="body" sz="quarter" idx="15" hasCustomPrompt="1"/>
          </p:nvPr>
        </p:nvSpPr>
        <p:spPr bwMode="gray">
          <a:xfrm>
            <a:off x="4568585" y="159453"/>
            <a:ext cx="4179599" cy="360000"/>
          </a:xfrm>
        </p:spPr>
        <p:txBody>
          <a:bodyPr/>
          <a:lstStyle>
            <a:lvl1pPr marL="228600" indent="-228600" algn="r">
              <a:spcAft>
                <a:spcPts val="0"/>
              </a:spcAft>
              <a:buFont typeface="+mj-lt"/>
              <a:buAutoNum type="arabicPeriod"/>
              <a:defRPr sz="751" b="1"/>
            </a:lvl1pPr>
            <a:lvl2pPr marL="685800" indent="-228600" algn="r">
              <a:spcBef>
                <a:spcPts val="0"/>
              </a:spcBef>
              <a:spcAft>
                <a:spcPts val="0"/>
              </a:spcAft>
              <a:buFont typeface="+mj-lt"/>
              <a:buAutoNum type="arabicParenR"/>
              <a:defRPr sz="751"/>
            </a:lvl2pPr>
          </a:lstStyle>
          <a:p>
            <a:pPr marL="228600" indent="-228600" algn="r">
              <a:buFont typeface="+mj-lt"/>
              <a:buAutoNum type="arabicPeriod"/>
            </a:pPr>
            <a:r>
              <a:rPr lang="fr-FR" sz="800" b="1" dirty="0" smtClean="0"/>
              <a:t>Titre</a:t>
            </a:r>
            <a:r>
              <a:rPr lang="fr-FR" sz="800" b="1" baseline="0" dirty="0" smtClean="0"/>
              <a:t> de la partie </a:t>
            </a:r>
            <a:endParaRPr lang="fr-FR" sz="800" b="1" dirty="0" smtClean="0"/>
          </a:p>
          <a:p>
            <a:pPr marL="685800" lvl="1" indent="-228600" algn="r">
              <a:buFont typeface="+mj-lt"/>
              <a:buAutoNum type="arabicParenR"/>
            </a:pPr>
            <a:r>
              <a:rPr lang="fr-FR" sz="800" b="0" dirty="0" smtClean="0"/>
              <a:t>Sous--partie</a:t>
            </a:r>
            <a:endParaRPr lang="fr-FR" sz="800" b="0" dirty="0"/>
          </a:p>
        </p:txBody>
      </p:sp>
    </p:spTree>
    <p:extLst>
      <p:ext uri="{BB962C8B-B14F-4D97-AF65-F5344CB8AC3E}">
        <p14:creationId xmlns:p14="http://schemas.microsoft.com/office/powerpoint/2010/main" val="74111789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onnes texte_liste à puce">
    <p:spTree>
      <p:nvGrpSpPr>
        <p:cNvPr id="1" name=""/>
        <p:cNvGrpSpPr/>
        <p:nvPr/>
      </p:nvGrpSpPr>
      <p:grpSpPr>
        <a:xfrm>
          <a:off x="0" y="0"/>
          <a:ext cx="0" cy="0"/>
          <a:chOff x="0" y="0"/>
          <a:chExt cx="0" cy="0"/>
        </a:xfrm>
      </p:grpSpPr>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75606"/>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0" y="735615"/>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4104456" cy="2880320"/>
          </a:xfrm>
        </p:spPr>
        <p:txBody>
          <a:bodyPr/>
          <a:lstStyle>
            <a:lvl1pPr>
              <a:defRPr/>
            </a:lvl1pPr>
            <a:lvl2pPr marL="351450" indent="-171450">
              <a:buClrTx/>
              <a:buFont typeface="Wingdings" panose="05000000000000000000" pitchFamily="2" charset="2"/>
              <a:buChar char="§"/>
              <a:defRPr/>
            </a:lvl2pPr>
            <a:lvl3pPr marL="531450" indent="-171450">
              <a:buClrTx/>
              <a:buFont typeface="Wingdings" panose="05000000000000000000" pitchFamily="2" charset="2"/>
              <a:buChar char="§"/>
              <a:defRPr baseline="0"/>
            </a:lvl3pPr>
            <a:lvl4pPr marL="711450" indent="-171450">
              <a:buClr>
                <a:srgbClr val="000091"/>
              </a:buClr>
              <a:buFont typeface="Wingdings" panose="05000000000000000000" pitchFamily="2" charset="2"/>
              <a:buChar char="§"/>
              <a:defRPr/>
            </a:lvl4pPr>
            <a:lvl5pPr marL="927450" indent="-171450">
              <a:buClr>
                <a:srgbClr val="000091"/>
              </a:buClr>
              <a:buFont typeface="Wingdings" panose="05000000000000000000" pitchFamily="2" charset="2"/>
              <a:buChar char="§"/>
              <a:defRPr/>
            </a:lvl5pPr>
          </a:lstStyle>
          <a:p>
            <a:pPr lvl="0"/>
            <a:r>
              <a:rPr lang="fr-FR" dirty="0"/>
              <a:t>Texte de niveau 1</a:t>
            </a:r>
          </a:p>
          <a:p>
            <a:pPr lvl="1"/>
            <a:r>
              <a:rPr lang="fr-FR" dirty="0"/>
              <a:t>Texte de niveau 2</a:t>
            </a:r>
          </a:p>
          <a:p>
            <a:pPr lvl="2"/>
            <a:r>
              <a:rPr lang="fr-FR" dirty="0"/>
              <a:t>Texte de niveau </a:t>
            </a:r>
            <a:r>
              <a:rPr lang="fr-FR" dirty="0" smtClean="0"/>
              <a:t>3</a:t>
            </a:r>
            <a:endParaRPr lang="fr-FR" dirty="0"/>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4644008" y="1707654"/>
            <a:ext cx="4104176" cy="2880320"/>
          </a:xfrm>
        </p:spPr>
        <p:txBody>
          <a:bodyPr/>
          <a:lstStyle>
            <a:lvl1pPr>
              <a:defRPr/>
            </a:lvl1pPr>
            <a:lvl2pPr marL="351450" indent="-171450">
              <a:buClrTx/>
              <a:buFont typeface="Wingdings" panose="05000000000000000000" pitchFamily="2" charset="2"/>
              <a:buChar char="§"/>
              <a:defRPr/>
            </a:lvl2pPr>
            <a:lvl3pPr marL="531450" indent="-171450">
              <a:buClrTx/>
              <a:buFont typeface="Wingdings" panose="05000000000000000000" pitchFamily="2" charset="2"/>
              <a:buChar char="§"/>
              <a:defRPr baseline="0"/>
            </a:lvl3pPr>
            <a:lvl4pPr marL="711450" indent="-171450">
              <a:buClr>
                <a:srgbClr val="FF6F4C"/>
              </a:buClr>
              <a:buFont typeface="Wingdings" panose="05000000000000000000" pitchFamily="2" charset="2"/>
              <a:buChar char="§"/>
              <a:defRPr/>
            </a:lvl4pPr>
            <a:lvl5pPr marL="927450" indent="-171450">
              <a:buClr>
                <a:srgbClr val="FF6F4C"/>
              </a:buClr>
              <a:buFont typeface="Wingdings" panose="05000000000000000000" pitchFamily="2" charset="2"/>
              <a:buChar char="§"/>
              <a:defRPr/>
            </a:lvl5pPr>
          </a:lstStyle>
          <a:p>
            <a:pPr lvl="0"/>
            <a:r>
              <a:rPr lang="fr-FR" dirty="0"/>
              <a:t>Texte de niveau 1</a:t>
            </a:r>
          </a:p>
          <a:p>
            <a:pPr lvl="1"/>
            <a:r>
              <a:rPr lang="fr-FR" dirty="0"/>
              <a:t>Texte de niveau 2</a:t>
            </a:r>
          </a:p>
          <a:p>
            <a:pPr lvl="2"/>
            <a:r>
              <a:rPr lang="fr-FR" dirty="0"/>
              <a:t>Texte de niveau </a:t>
            </a:r>
            <a:r>
              <a:rPr lang="fr-FR" dirty="0" smtClean="0"/>
              <a:t>3</a:t>
            </a:r>
            <a:endParaRPr lang="fr-FR" dirty="0"/>
          </a:p>
        </p:txBody>
      </p:sp>
      <p:cxnSp>
        <p:nvCxnSpPr>
          <p:cNvPr id="10" name="Connecteur droit 9"/>
          <p:cNvCxnSpPr/>
          <p:nvPr userDrawn="1"/>
        </p:nvCxnSpPr>
        <p:spPr>
          <a:xfrm>
            <a:off x="323528" y="1537174"/>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4"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des achats de l’État</a:t>
            </a:r>
            <a:endParaRPr lang="fr-FR" dirty="0"/>
          </a:p>
        </p:txBody>
      </p:sp>
      <p:sp>
        <p:nvSpPr>
          <p:cNvPr id="16"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7"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B858D49A-5A7A-574D-A0ED-52B5C1EFA876}" type="datetime1">
              <a:rPr lang="fr-FR" cap="all" smtClean="0"/>
              <a:pPr/>
              <a:t>18/05/2022</a:t>
            </a:fld>
            <a:endParaRPr lang="fr-FR" cap="all" dirty="0"/>
          </a:p>
        </p:txBody>
      </p:sp>
      <p:sp>
        <p:nvSpPr>
          <p:cNvPr id="18" name="Espace réservé du texte 9"/>
          <p:cNvSpPr>
            <a:spLocks noGrp="1"/>
          </p:cNvSpPr>
          <p:nvPr>
            <p:ph type="body" sz="quarter" idx="13" hasCustomPrompt="1"/>
          </p:nvPr>
        </p:nvSpPr>
        <p:spPr bwMode="gray">
          <a:xfrm>
            <a:off x="4568585" y="165117"/>
            <a:ext cx="4179599" cy="360000"/>
          </a:xfrm>
        </p:spPr>
        <p:txBody>
          <a:bodyPr/>
          <a:lstStyle>
            <a:lvl1pPr marL="228600" indent="-228600" algn="r">
              <a:spcAft>
                <a:spcPts val="0"/>
              </a:spcAft>
              <a:buFont typeface="+mj-lt"/>
              <a:buAutoNum type="arabicPeriod"/>
              <a:defRPr sz="751" b="1"/>
            </a:lvl1pPr>
            <a:lvl2pPr marL="685800" indent="-228600" algn="r">
              <a:spcBef>
                <a:spcPts val="0"/>
              </a:spcBef>
              <a:spcAft>
                <a:spcPts val="0"/>
              </a:spcAft>
              <a:buFont typeface="+mj-lt"/>
              <a:buAutoNum type="arabicParenR"/>
              <a:defRPr sz="751"/>
            </a:lvl2pPr>
          </a:lstStyle>
          <a:p>
            <a:pPr marL="228600" indent="-228600" algn="r">
              <a:buFont typeface="+mj-lt"/>
              <a:buAutoNum type="arabicPeriod"/>
            </a:pPr>
            <a:r>
              <a:rPr lang="fr-FR" sz="800" b="1" dirty="0" smtClean="0"/>
              <a:t>Titre</a:t>
            </a:r>
            <a:r>
              <a:rPr lang="fr-FR" sz="800" b="1" baseline="0" dirty="0" smtClean="0"/>
              <a:t> de la partie </a:t>
            </a:r>
            <a:endParaRPr lang="fr-FR" sz="800" b="1" dirty="0" smtClean="0"/>
          </a:p>
          <a:p>
            <a:pPr marL="685800" lvl="1" indent="-228600" algn="r">
              <a:buFont typeface="+mj-lt"/>
              <a:buAutoNum type="arabicParenR"/>
            </a:pPr>
            <a:r>
              <a:rPr lang="fr-FR" sz="800" b="0" dirty="0" smtClean="0"/>
              <a:t>Sous--partie</a:t>
            </a:r>
            <a:endParaRPr lang="fr-FR" sz="800" b="0" dirty="0"/>
          </a:p>
        </p:txBody>
      </p:sp>
    </p:spTree>
    <p:extLst>
      <p:ext uri="{BB962C8B-B14F-4D97-AF65-F5344CB8AC3E}">
        <p14:creationId xmlns:p14="http://schemas.microsoft.com/office/powerpoint/2010/main" val="17021961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Colonnes de texte (puces)">
    <p:spTree>
      <p:nvGrpSpPr>
        <p:cNvPr id="1" name=""/>
        <p:cNvGrpSpPr/>
        <p:nvPr/>
      </p:nvGrpSpPr>
      <p:grpSpPr>
        <a:xfrm>
          <a:off x="0" y="0"/>
          <a:ext cx="0" cy="0"/>
          <a:chOff x="0" y="0"/>
          <a:chExt cx="0" cy="0"/>
        </a:xfrm>
      </p:grpSpPr>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75606"/>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0" y="735615"/>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2556471"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a:t>
            </a:r>
            <a:r>
              <a:rPr lang="fr-FR" dirty="0" smtClean="0"/>
              <a:t>3</a:t>
            </a:r>
            <a:endParaRPr lang="fr-FR" dirty="0"/>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a:t>
            </a:r>
            <a:r>
              <a:rPr lang="fr-FR" dirty="0" smtClean="0"/>
              <a:t>3</a:t>
            </a:r>
            <a:endParaRPr lang="fr-FR" dirty="0"/>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a:t>
            </a:r>
            <a:r>
              <a:rPr lang="fr-FR" dirty="0" smtClean="0"/>
              <a:t>3</a:t>
            </a:r>
            <a:endParaRPr lang="fr-FR" dirty="0"/>
          </a:p>
        </p:txBody>
      </p:sp>
      <p:cxnSp>
        <p:nvCxnSpPr>
          <p:cNvPr id="10" name="Connecteur droit 9"/>
          <p:cNvCxnSpPr/>
          <p:nvPr userDrawn="1"/>
        </p:nvCxnSpPr>
        <p:spPr>
          <a:xfrm>
            <a:off x="323528" y="1518557"/>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6"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des achats de l’État</a:t>
            </a:r>
            <a:endParaRPr lang="fr-FR" dirty="0"/>
          </a:p>
        </p:txBody>
      </p:sp>
      <p:sp>
        <p:nvSpPr>
          <p:cNvPr id="17"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8"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B858D49A-5A7A-574D-A0ED-52B5C1EFA876}" type="datetime1">
              <a:rPr lang="fr-FR" cap="all" smtClean="0"/>
              <a:pPr/>
              <a:t>18/05/2022</a:t>
            </a:fld>
            <a:endParaRPr lang="fr-FR" cap="all" dirty="0"/>
          </a:p>
        </p:txBody>
      </p:sp>
      <p:sp>
        <p:nvSpPr>
          <p:cNvPr id="19" name="Espace réservé du texte 9"/>
          <p:cNvSpPr>
            <a:spLocks noGrp="1"/>
          </p:cNvSpPr>
          <p:nvPr>
            <p:ph type="body" sz="quarter" idx="13" hasCustomPrompt="1"/>
          </p:nvPr>
        </p:nvSpPr>
        <p:spPr bwMode="gray">
          <a:xfrm>
            <a:off x="4568585" y="165117"/>
            <a:ext cx="4179599" cy="360000"/>
          </a:xfrm>
        </p:spPr>
        <p:txBody>
          <a:bodyPr/>
          <a:lstStyle>
            <a:lvl1pPr marL="228600" indent="-228600" algn="r">
              <a:spcAft>
                <a:spcPts val="0"/>
              </a:spcAft>
              <a:buFont typeface="+mj-lt"/>
              <a:buAutoNum type="arabicPeriod"/>
              <a:defRPr sz="751" b="1"/>
            </a:lvl1pPr>
            <a:lvl2pPr marL="685800" indent="-228600" algn="r">
              <a:spcBef>
                <a:spcPts val="0"/>
              </a:spcBef>
              <a:spcAft>
                <a:spcPts val="0"/>
              </a:spcAft>
              <a:buFont typeface="+mj-lt"/>
              <a:buAutoNum type="arabicParenR"/>
              <a:defRPr sz="751"/>
            </a:lvl2pPr>
          </a:lstStyle>
          <a:p>
            <a:pPr marL="228600" indent="-228600" algn="r">
              <a:buFont typeface="+mj-lt"/>
              <a:buAutoNum type="arabicPeriod"/>
            </a:pPr>
            <a:r>
              <a:rPr lang="fr-FR" sz="800" b="1" dirty="0" smtClean="0"/>
              <a:t>Titre</a:t>
            </a:r>
            <a:r>
              <a:rPr lang="fr-FR" sz="800" b="1" baseline="0" dirty="0" smtClean="0"/>
              <a:t> de la partie </a:t>
            </a:r>
            <a:endParaRPr lang="fr-FR" sz="800" b="1" dirty="0" smtClean="0"/>
          </a:p>
          <a:p>
            <a:pPr marL="685800" lvl="1" indent="-228600" algn="r">
              <a:buFont typeface="+mj-lt"/>
              <a:buAutoNum type="arabicParenR"/>
            </a:pPr>
            <a:r>
              <a:rPr lang="fr-FR" sz="800" b="0" dirty="0" smtClean="0"/>
              <a:t>Sous--partie</a:t>
            </a:r>
            <a:endParaRPr lang="fr-FR" sz="800" b="0" dirty="0"/>
          </a:p>
        </p:txBody>
      </p:sp>
    </p:spTree>
    <p:extLst>
      <p:ext uri="{BB962C8B-B14F-4D97-AF65-F5344CB8AC3E}">
        <p14:creationId xmlns:p14="http://schemas.microsoft.com/office/powerpoint/2010/main" val="391191946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olonnes texte_fond couleur f1 liste à puce couleur">
    <p:spTree>
      <p:nvGrpSpPr>
        <p:cNvPr id="1" name=""/>
        <p:cNvGrpSpPr/>
        <p:nvPr/>
      </p:nvGrpSpPr>
      <p:grpSpPr>
        <a:xfrm>
          <a:off x="0" y="0"/>
          <a:ext cx="0" cy="0"/>
          <a:chOff x="0" y="0"/>
          <a:chExt cx="0" cy="0"/>
        </a:xfrm>
      </p:grpSpPr>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75606"/>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0" y="735615"/>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4104456" cy="2880320"/>
          </a:xfrm>
        </p:spPr>
        <p:txBody>
          <a:bodyPr/>
          <a:lstStyle>
            <a:lvl1pPr>
              <a:defRPr/>
            </a:lvl1pPr>
            <a:lvl2pPr marL="351450" indent="-171450">
              <a:buClr>
                <a:srgbClr val="000091"/>
              </a:buClr>
              <a:buFont typeface="Wingdings" panose="05000000000000000000" pitchFamily="2" charset="2"/>
              <a:buChar char="§"/>
              <a:defRPr/>
            </a:lvl2pPr>
            <a:lvl3pPr marL="531450" indent="-171450">
              <a:buClr>
                <a:srgbClr val="000091"/>
              </a:buClr>
              <a:buFont typeface="Wingdings" panose="05000000000000000000" pitchFamily="2" charset="2"/>
              <a:buChar char="§"/>
              <a:defRPr baseline="0"/>
            </a:lvl3pPr>
            <a:lvl4pPr marL="711450" indent="-171450">
              <a:buClr>
                <a:srgbClr val="000091"/>
              </a:buClr>
              <a:buFont typeface="Wingdings" panose="05000000000000000000" pitchFamily="2" charset="2"/>
              <a:buChar char="§"/>
              <a:defRPr/>
            </a:lvl4pPr>
            <a:lvl5pPr marL="927450" indent="-171450">
              <a:buClr>
                <a:srgbClr val="000091"/>
              </a:buClr>
              <a:buFont typeface="Wingdings" panose="05000000000000000000" pitchFamily="2" charset="2"/>
              <a:buChar char="§"/>
              <a:defRPr/>
            </a:lvl5pPr>
          </a:lstStyle>
          <a:p>
            <a:pPr lvl="0"/>
            <a:r>
              <a:rPr lang="fr-FR" dirty="0"/>
              <a:t>Texte de niveau 1</a:t>
            </a:r>
          </a:p>
          <a:p>
            <a:pPr lvl="1"/>
            <a:r>
              <a:rPr lang="fr-FR" dirty="0"/>
              <a:t>Texte de niveau 2</a:t>
            </a:r>
          </a:p>
          <a:p>
            <a:pPr lvl="2"/>
            <a:r>
              <a:rPr lang="fr-FR" dirty="0"/>
              <a:t>Texte de niveau </a:t>
            </a:r>
            <a:r>
              <a:rPr lang="fr-FR" dirty="0" smtClean="0"/>
              <a:t>3</a:t>
            </a:r>
            <a:endParaRPr lang="fr-FR" dirty="0"/>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4644008" y="1707654"/>
            <a:ext cx="4104176" cy="2880320"/>
          </a:xfrm>
          <a:solidFill>
            <a:srgbClr val="000091"/>
          </a:solidFill>
        </p:spPr>
        <p:txBody>
          <a:bodyPr/>
          <a:lstStyle>
            <a:lvl1pPr>
              <a:defRPr>
                <a:solidFill>
                  <a:schemeClr val="bg1"/>
                </a:solidFill>
              </a:defRPr>
            </a:lvl1pPr>
            <a:lvl2pPr marL="351450" indent="-171450">
              <a:buClr>
                <a:schemeClr val="bg1"/>
              </a:buClr>
              <a:buFont typeface="Wingdings" panose="05000000000000000000" pitchFamily="2" charset="2"/>
              <a:buChar char="§"/>
              <a:defRPr>
                <a:solidFill>
                  <a:schemeClr val="bg1"/>
                </a:solidFill>
              </a:defRPr>
            </a:lvl2pPr>
            <a:lvl3pPr marL="531450" indent="-171450">
              <a:buClr>
                <a:schemeClr val="bg1"/>
              </a:buClr>
              <a:buFont typeface="Wingdings" panose="05000000000000000000" pitchFamily="2" charset="2"/>
              <a:buChar char="§"/>
              <a:defRPr baseline="0">
                <a:solidFill>
                  <a:schemeClr val="bg1"/>
                </a:solidFill>
              </a:defRPr>
            </a:lvl3pPr>
            <a:lvl4pPr marL="711450" indent="-171450">
              <a:buClr>
                <a:schemeClr val="bg1"/>
              </a:buClr>
              <a:buFont typeface="Wingdings" panose="05000000000000000000" pitchFamily="2" charset="2"/>
              <a:buChar char="§"/>
              <a:defRPr>
                <a:solidFill>
                  <a:schemeClr val="bg1"/>
                </a:solidFill>
              </a:defRPr>
            </a:lvl4pPr>
            <a:lvl5pPr marL="927450" indent="-171450">
              <a:buClr>
                <a:schemeClr val="bg1"/>
              </a:buClr>
              <a:buFont typeface="Wingdings" panose="05000000000000000000" pitchFamily="2" charset="2"/>
              <a:buChar char="§"/>
              <a:defRPr>
                <a:solidFill>
                  <a:schemeClr val="bg1"/>
                </a:solidFill>
              </a:defRPr>
            </a:lvl5pPr>
          </a:lstStyle>
          <a:p>
            <a:pPr lvl="0"/>
            <a:r>
              <a:rPr lang="fr-FR" dirty="0"/>
              <a:t>Texte de niveau 1</a:t>
            </a:r>
          </a:p>
          <a:p>
            <a:pPr lvl="1"/>
            <a:r>
              <a:rPr lang="fr-FR" dirty="0"/>
              <a:t>Texte de niveau 2</a:t>
            </a:r>
          </a:p>
          <a:p>
            <a:pPr lvl="2"/>
            <a:r>
              <a:rPr lang="fr-FR" dirty="0"/>
              <a:t>Texte de niveau </a:t>
            </a:r>
            <a:r>
              <a:rPr lang="fr-FR" dirty="0" smtClean="0"/>
              <a:t>3</a:t>
            </a:r>
            <a:endParaRPr lang="fr-FR" dirty="0"/>
          </a:p>
        </p:txBody>
      </p:sp>
      <p:cxnSp>
        <p:nvCxnSpPr>
          <p:cNvPr id="10" name="Connecteur droit 9"/>
          <p:cNvCxnSpPr/>
          <p:nvPr userDrawn="1"/>
        </p:nvCxnSpPr>
        <p:spPr>
          <a:xfrm>
            <a:off x="323528" y="1537174"/>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4"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des achats de l’État</a:t>
            </a:r>
            <a:endParaRPr lang="fr-FR" dirty="0"/>
          </a:p>
        </p:txBody>
      </p:sp>
      <p:sp>
        <p:nvSpPr>
          <p:cNvPr id="16"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7"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B858D49A-5A7A-574D-A0ED-52B5C1EFA876}" type="datetime1">
              <a:rPr lang="fr-FR" cap="all" smtClean="0"/>
              <a:pPr/>
              <a:t>18/05/2022</a:t>
            </a:fld>
            <a:endParaRPr lang="fr-FR" cap="all" dirty="0"/>
          </a:p>
        </p:txBody>
      </p:sp>
      <p:sp>
        <p:nvSpPr>
          <p:cNvPr id="18" name="Espace réservé du texte 9"/>
          <p:cNvSpPr>
            <a:spLocks noGrp="1"/>
          </p:cNvSpPr>
          <p:nvPr>
            <p:ph type="body" sz="quarter" idx="13" hasCustomPrompt="1"/>
          </p:nvPr>
        </p:nvSpPr>
        <p:spPr bwMode="gray">
          <a:xfrm>
            <a:off x="4568585" y="165117"/>
            <a:ext cx="4179599" cy="360000"/>
          </a:xfrm>
        </p:spPr>
        <p:txBody>
          <a:bodyPr/>
          <a:lstStyle>
            <a:lvl1pPr marL="228600" indent="-228600" algn="r">
              <a:spcAft>
                <a:spcPts val="0"/>
              </a:spcAft>
              <a:buFont typeface="+mj-lt"/>
              <a:buAutoNum type="arabicPeriod"/>
              <a:defRPr sz="751" b="1"/>
            </a:lvl1pPr>
            <a:lvl2pPr marL="685800" indent="-228600" algn="r">
              <a:spcBef>
                <a:spcPts val="0"/>
              </a:spcBef>
              <a:spcAft>
                <a:spcPts val="0"/>
              </a:spcAft>
              <a:buFont typeface="+mj-lt"/>
              <a:buAutoNum type="arabicParenR"/>
              <a:defRPr sz="751"/>
            </a:lvl2pPr>
          </a:lstStyle>
          <a:p>
            <a:pPr marL="228600" indent="-228600" algn="r">
              <a:buFont typeface="+mj-lt"/>
              <a:buAutoNum type="arabicPeriod"/>
            </a:pPr>
            <a:r>
              <a:rPr lang="fr-FR" sz="800" b="1" dirty="0" smtClean="0"/>
              <a:t>Titre</a:t>
            </a:r>
            <a:r>
              <a:rPr lang="fr-FR" sz="800" b="1" baseline="0" dirty="0" smtClean="0"/>
              <a:t> de la partie </a:t>
            </a:r>
            <a:endParaRPr lang="fr-FR" sz="800" b="1" dirty="0" smtClean="0"/>
          </a:p>
          <a:p>
            <a:pPr marL="685800" lvl="1" indent="-228600" algn="r">
              <a:buFont typeface="+mj-lt"/>
              <a:buAutoNum type="arabicParenR"/>
            </a:pPr>
            <a:r>
              <a:rPr lang="fr-FR" sz="800" b="0" dirty="0" smtClean="0"/>
              <a:t>Sous--partie</a:t>
            </a:r>
            <a:endParaRPr lang="fr-FR" sz="800" b="0" dirty="0"/>
          </a:p>
        </p:txBody>
      </p:sp>
    </p:spTree>
    <p:extLst>
      <p:ext uri="{BB962C8B-B14F-4D97-AF65-F5344CB8AC3E}">
        <p14:creationId xmlns:p14="http://schemas.microsoft.com/office/powerpoint/2010/main" val="218310737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onnes texte_fond couleur b1_10 liste à puce">
    <p:spTree>
      <p:nvGrpSpPr>
        <p:cNvPr id="1" name=""/>
        <p:cNvGrpSpPr/>
        <p:nvPr/>
      </p:nvGrpSpPr>
      <p:grpSpPr>
        <a:xfrm>
          <a:off x="0" y="0"/>
          <a:ext cx="0" cy="0"/>
          <a:chOff x="0" y="0"/>
          <a:chExt cx="0" cy="0"/>
        </a:xfrm>
      </p:grpSpPr>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75606"/>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0" y="735615"/>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4104456" cy="2880320"/>
          </a:xfrm>
        </p:spPr>
        <p:txBody>
          <a:bodyPr/>
          <a:lstStyle>
            <a:lvl1pPr>
              <a:defRPr/>
            </a:lvl1pPr>
            <a:lvl2pPr marL="351450" indent="-171450">
              <a:buClrTx/>
              <a:buFont typeface="Wingdings" panose="05000000000000000000" pitchFamily="2" charset="2"/>
              <a:buChar char="§"/>
              <a:defRPr/>
            </a:lvl2pPr>
            <a:lvl3pPr marL="531450" indent="-171450">
              <a:buClrTx/>
              <a:buFont typeface="Wingdings" panose="05000000000000000000" pitchFamily="2" charset="2"/>
              <a:buChar char="§"/>
              <a:defRPr baseline="0"/>
            </a:lvl3pPr>
            <a:lvl4pPr marL="711450" indent="-171450">
              <a:buClr>
                <a:srgbClr val="00AC8C"/>
              </a:buClr>
              <a:buFont typeface="Wingdings" panose="05000000000000000000" pitchFamily="2" charset="2"/>
              <a:buChar char="§"/>
              <a:defRPr/>
            </a:lvl4pPr>
            <a:lvl5pPr marL="927450" indent="-171450">
              <a:buClr>
                <a:srgbClr val="00AC8C"/>
              </a:buClr>
              <a:buFont typeface="Wingdings" panose="05000000000000000000" pitchFamily="2" charset="2"/>
              <a:buChar char="§"/>
              <a:defRPr/>
            </a:lvl5pPr>
          </a:lstStyle>
          <a:p>
            <a:pPr lvl="0"/>
            <a:r>
              <a:rPr lang="fr-FR" dirty="0"/>
              <a:t>Texte de niveau 1</a:t>
            </a:r>
          </a:p>
          <a:p>
            <a:pPr lvl="1"/>
            <a:r>
              <a:rPr lang="fr-FR" dirty="0"/>
              <a:t>Texte de niveau 2</a:t>
            </a:r>
          </a:p>
          <a:p>
            <a:pPr lvl="2"/>
            <a:r>
              <a:rPr lang="fr-FR" dirty="0"/>
              <a:t>Texte de niveau </a:t>
            </a:r>
            <a:r>
              <a:rPr lang="fr-FR" dirty="0" smtClean="0"/>
              <a:t>3</a:t>
            </a:r>
            <a:endParaRPr lang="fr-FR" dirty="0"/>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4644008" y="1707654"/>
            <a:ext cx="4104176" cy="2880320"/>
          </a:xfrm>
          <a:solidFill>
            <a:srgbClr val="00AC8C">
              <a:alpha val="25000"/>
            </a:srgbClr>
          </a:solidFill>
        </p:spPr>
        <p:txBody>
          <a:bodyPr/>
          <a:lstStyle>
            <a:lvl1pPr>
              <a:defRPr>
                <a:solidFill>
                  <a:schemeClr val="tx1"/>
                </a:solidFill>
              </a:defRPr>
            </a:lvl1pPr>
            <a:lvl2pPr marL="351450" indent="-171450">
              <a:buClrTx/>
              <a:buFont typeface="Wingdings" panose="05000000000000000000" pitchFamily="2" charset="2"/>
              <a:buChar char="§"/>
              <a:defRPr>
                <a:solidFill>
                  <a:schemeClr val="tx1"/>
                </a:solidFill>
              </a:defRPr>
            </a:lvl2pPr>
            <a:lvl3pPr marL="531450" indent="-171450">
              <a:buClrTx/>
              <a:buFont typeface="Wingdings" panose="05000000000000000000" pitchFamily="2" charset="2"/>
              <a:buChar char="§"/>
              <a:defRPr baseline="0">
                <a:solidFill>
                  <a:schemeClr val="tx1"/>
                </a:solidFill>
              </a:defRPr>
            </a:lvl3pPr>
            <a:lvl4pPr marL="711450" indent="-171450">
              <a:buClr>
                <a:schemeClr val="bg1"/>
              </a:buClr>
              <a:buFont typeface="Wingdings" panose="05000000000000000000" pitchFamily="2" charset="2"/>
              <a:buChar char="§"/>
              <a:defRPr>
                <a:solidFill>
                  <a:schemeClr val="tx1"/>
                </a:solidFill>
              </a:defRPr>
            </a:lvl4pPr>
            <a:lvl5pPr marL="927450" indent="-171450">
              <a:buClr>
                <a:schemeClr val="bg1"/>
              </a:buClr>
              <a:buFont typeface="Wingdings" panose="05000000000000000000" pitchFamily="2" charset="2"/>
              <a:buChar char="§"/>
              <a:defRPr>
                <a:solidFill>
                  <a:schemeClr val="tx1"/>
                </a:solidFill>
              </a:defRPr>
            </a:lvl5pPr>
          </a:lstStyle>
          <a:p>
            <a:pPr lvl="0"/>
            <a:r>
              <a:rPr lang="fr-FR" dirty="0"/>
              <a:t>Texte de niveau 1</a:t>
            </a:r>
          </a:p>
          <a:p>
            <a:pPr lvl="1"/>
            <a:r>
              <a:rPr lang="fr-FR" dirty="0"/>
              <a:t>Texte de niveau 2</a:t>
            </a:r>
          </a:p>
          <a:p>
            <a:pPr lvl="2"/>
            <a:r>
              <a:rPr lang="fr-FR" dirty="0"/>
              <a:t>Texte de niveau </a:t>
            </a:r>
            <a:r>
              <a:rPr lang="fr-FR" dirty="0" smtClean="0"/>
              <a:t>3</a:t>
            </a:r>
            <a:endParaRPr lang="fr-FR" dirty="0"/>
          </a:p>
        </p:txBody>
      </p:sp>
      <p:cxnSp>
        <p:nvCxnSpPr>
          <p:cNvPr id="10" name="Connecteur droit 9"/>
          <p:cNvCxnSpPr/>
          <p:nvPr userDrawn="1"/>
        </p:nvCxnSpPr>
        <p:spPr>
          <a:xfrm>
            <a:off x="323528" y="1537174"/>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4"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des achats de l’État</a:t>
            </a:r>
            <a:endParaRPr lang="fr-FR" dirty="0"/>
          </a:p>
        </p:txBody>
      </p:sp>
      <p:sp>
        <p:nvSpPr>
          <p:cNvPr id="16"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7"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B858D49A-5A7A-574D-A0ED-52B5C1EFA876}" type="datetime1">
              <a:rPr lang="fr-FR" cap="all" smtClean="0"/>
              <a:pPr/>
              <a:t>18/05/2022</a:t>
            </a:fld>
            <a:endParaRPr lang="fr-FR" cap="all" dirty="0"/>
          </a:p>
        </p:txBody>
      </p:sp>
      <p:sp>
        <p:nvSpPr>
          <p:cNvPr id="18" name="Espace réservé du texte 9"/>
          <p:cNvSpPr>
            <a:spLocks noGrp="1"/>
          </p:cNvSpPr>
          <p:nvPr>
            <p:ph type="body" sz="quarter" idx="13" hasCustomPrompt="1"/>
          </p:nvPr>
        </p:nvSpPr>
        <p:spPr bwMode="gray">
          <a:xfrm>
            <a:off x="4568585" y="165117"/>
            <a:ext cx="4179599" cy="360000"/>
          </a:xfrm>
        </p:spPr>
        <p:txBody>
          <a:bodyPr/>
          <a:lstStyle>
            <a:lvl1pPr marL="228600" indent="-228600" algn="r">
              <a:spcAft>
                <a:spcPts val="0"/>
              </a:spcAft>
              <a:buFont typeface="+mj-lt"/>
              <a:buAutoNum type="arabicPeriod"/>
              <a:defRPr sz="751" b="1"/>
            </a:lvl1pPr>
            <a:lvl2pPr marL="685800" indent="-228600" algn="r">
              <a:spcBef>
                <a:spcPts val="0"/>
              </a:spcBef>
              <a:spcAft>
                <a:spcPts val="0"/>
              </a:spcAft>
              <a:buFont typeface="+mj-lt"/>
              <a:buAutoNum type="arabicParenR"/>
              <a:defRPr sz="751"/>
            </a:lvl2pPr>
          </a:lstStyle>
          <a:p>
            <a:pPr marL="228600" indent="-228600" algn="r">
              <a:buFont typeface="+mj-lt"/>
              <a:buAutoNum type="arabicPeriod"/>
            </a:pPr>
            <a:r>
              <a:rPr lang="fr-FR" sz="800" b="1" dirty="0" smtClean="0"/>
              <a:t>Titre</a:t>
            </a:r>
            <a:r>
              <a:rPr lang="fr-FR" sz="800" b="1" baseline="0" dirty="0" smtClean="0"/>
              <a:t> de la partie </a:t>
            </a:r>
            <a:endParaRPr lang="fr-FR" sz="800" b="1" dirty="0" smtClean="0"/>
          </a:p>
          <a:p>
            <a:pPr marL="685800" lvl="1" indent="-228600" algn="r">
              <a:buFont typeface="+mj-lt"/>
              <a:buAutoNum type="arabicParenR"/>
            </a:pPr>
            <a:r>
              <a:rPr lang="fr-FR" sz="800" b="0" dirty="0" smtClean="0"/>
              <a:t>Sous--partie</a:t>
            </a:r>
            <a:endParaRPr lang="fr-FR" sz="800" b="0" dirty="0"/>
          </a:p>
        </p:txBody>
      </p:sp>
    </p:spTree>
    <p:extLst>
      <p:ext uri="{BB962C8B-B14F-4D97-AF65-F5344CB8AC3E}">
        <p14:creationId xmlns:p14="http://schemas.microsoft.com/office/powerpoint/2010/main" val="24902231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2 Colonnes texte_fond couleur liste à puce ">
    <p:spTree>
      <p:nvGrpSpPr>
        <p:cNvPr id="1" name=""/>
        <p:cNvGrpSpPr/>
        <p:nvPr/>
      </p:nvGrpSpPr>
      <p:grpSpPr>
        <a:xfrm>
          <a:off x="0" y="0"/>
          <a:ext cx="0" cy="0"/>
          <a:chOff x="0" y="0"/>
          <a:chExt cx="0" cy="0"/>
        </a:xfrm>
      </p:grpSpPr>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75606"/>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0" y="735615"/>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4104456" cy="2880320"/>
          </a:xfrm>
        </p:spPr>
        <p:txBody>
          <a:bodyPr/>
          <a:lstStyle>
            <a:lvl1pPr>
              <a:defRPr/>
            </a:lvl1pPr>
            <a:lvl2pPr marL="351450" indent="-171450">
              <a:buClrTx/>
              <a:buFont typeface="Wingdings" panose="05000000000000000000" pitchFamily="2" charset="2"/>
              <a:buChar char="§"/>
              <a:defRPr/>
            </a:lvl2pPr>
            <a:lvl3pPr marL="531450" indent="-171450">
              <a:buClrTx/>
              <a:buFont typeface="Wingdings" panose="05000000000000000000" pitchFamily="2" charset="2"/>
              <a:buChar char="§"/>
              <a:defRPr baseline="0"/>
            </a:lvl3pPr>
            <a:lvl4pPr marL="711450" indent="-171450">
              <a:buClr>
                <a:srgbClr val="00AC8C"/>
              </a:buClr>
              <a:buFont typeface="Wingdings" panose="05000000000000000000" pitchFamily="2" charset="2"/>
              <a:buChar char="§"/>
              <a:defRPr/>
            </a:lvl4pPr>
            <a:lvl5pPr marL="927450" indent="-171450">
              <a:buClr>
                <a:srgbClr val="00AC8C"/>
              </a:buClr>
              <a:buFont typeface="Wingdings" panose="05000000000000000000" pitchFamily="2" charset="2"/>
              <a:buChar char="§"/>
              <a:defRPr/>
            </a:lvl5pPr>
          </a:lstStyle>
          <a:p>
            <a:pPr lvl="0"/>
            <a:r>
              <a:rPr lang="fr-FR" dirty="0"/>
              <a:t>Texte de niveau 1</a:t>
            </a:r>
          </a:p>
          <a:p>
            <a:pPr lvl="1"/>
            <a:r>
              <a:rPr lang="fr-FR" dirty="0"/>
              <a:t>Texte de niveau 2</a:t>
            </a:r>
          </a:p>
          <a:p>
            <a:pPr lvl="2"/>
            <a:r>
              <a:rPr lang="fr-FR" dirty="0"/>
              <a:t>Texte de niveau </a:t>
            </a:r>
            <a:r>
              <a:rPr lang="fr-FR" dirty="0" smtClean="0"/>
              <a:t>3</a:t>
            </a:r>
            <a:endParaRPr lang="fr-FR" dirty="0"/>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4644008" y="1707654"/>
            <a:ext cx="4104176" cy="2880320"/>
          </a:xfrm>
          <a:solidFill>
            <a:srgbClr val="00AC8C">
              <a:alpha val="10000"/>
            </a:srgbClr>
          </a:solidFill>
        </p:spPr>
        <p:txBody>
          <a:bodyPr/>
          <a:lstStyle>
            <a:lvl1pPr>
              <a:defRPr>
                <a:solidFill>
                  <a:schemeClr val="tx1"/>
                </a:solidFill>
              </a:defRPr>
            </a:lvl1pPr>
            <a:lvl2pPr marL="351450" indent="-171450">
              <a:buClrTx/>
              <a:buFont typeface="Wingdings" panose="05000000000000000000" pitchFamily="2" charset="2"/>
              <a:buChar char="§"/>
              <a:defRPr>
                <a:solidFill>
                  <a:schemeClr val="tx1"/>
                </a:solidFill>
              </a:defRPr>
            </a:lvl2pPr>
            <a:lvl3pPr marL="531450" indent="-171450">
              <a:buClrTx/>
              <a:buFont typeface="Wingdings" panose="05000000000000000000" pitchFamily="2" charset="2"/>
              <a:buChar char="§"/>
              <a:defRPr baseline="0">
                <a:solidFill>
                  <a:schemeClr val="tx1"/>
                </a:solidFill>
              </a:defRPr>
            </a:lvl3pPr>
            <a:lvl4pPr marL="711450" indent="-171450">
              <a:buClr>
                <a:schemeClr val="bg1"/>
              </a:buClr>
              <a:buFont typeface="Wingdings" panose="05000000000000000000" pitchFamily="2" charset="2"/>
              <a:buChar char="§"/>
              <a:defRPr>
                <a:solidFill>
                  <a:schemeClr val="tx1"/>
                </a:solidFill>
              </a:defRPr>
            </a:lvl4pPr>
            <a:lvl5pPr marL="927450" indent="-171450">
              <a:buClr>
                <a:schemeClr val="bg1"/>
              </a:buClr>
              <a:buFont typeface="Wingdings" panose="05000000000000000000" pitchFamily="2" charset="2"/>
              <a:buChar char="§"/>
              <a:defRPr>
                <a:solidFill>
                  <a:schemeClr val="tx1"/>
                </a:solidFill>
              </a:defRPr>
            </a:lvl5pPr>
          </a:lstStyle>
          <a:p>
            <a:pPr lvl="0"/>
            <a:r>
              <a:rPr lang="fr-FR" dirty="0"/>
              <a:t>Texte de niveau 1</a:t>
            </a:r>
          </a:p>
          <a:p>
            <a:pPr lvl="1"/>
            <a:r>
              <a:rPr lang="fr-FR" dirty="0"/>
              <a:t>Texte de niveau 2</a:t>
            </a:r>
          </a:p>
          <a:p>
            <a:pPr lvl="2"/>
            <a:r>
              <a:rPr lang="fr-FR" dirty="0"/>
              <a:t>Texte de niveau </a:t>
            </a:r>
            <a:r>
              <a:rPr lang="fr-FR" dirty="0" smtClean="0"/>
              <a:t>3</a:t>
            </a:r>
            <a:endParaRPr lang="fr-FR" dirty="0"/>
          </a:p>
        </p:txBody>
      </p:sp>
      <p:cxnSp>
        <p:nvCxnSpPr>
          <p:cNvPr id="10" name="Connecteur droit 9"/>
          <p:cNvCxnSpPr/>
          <p:nvPr userDrawn="1"/>
        </p:nvCxnSpPr>
        <p:spPr>
          <a:xfrm>
            <a:off x="323528" y="1537174"/>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4"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des achats de l’État</a:t>
            </a:r>
            <a:endParaRPr lang="fr-FR" dirty="0"/>
          </a:p>
        </p:txBody>
      </p:sp>
      <p:sp>
        <p:nvSpPr>
          <p:cNvPr id="16"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7"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B858D49A-5A7A-574D-A0ED-52B5C1EFA876}" type="datetime1">
              <a:rPr lang="fr-FR" cap="all" smtClean="0"/>
              <a:pPr/>
              <a:t>18/05/2022</a:t>
            </a:fld>
            <a:endParaRPr lang="fr-FR" cap="all" dirty="0"/>
          </a:p>
        </p:txBody>
      </p:sp>
      <p:sp>
        <p:nvSpPr>
          <p:cNvPr id="18" name="Espace réservé du texte 9"/>
          <p:cNvSpPr>
            <a:spLocks noGrp="1"/>
          </p:cNvSpPr>
          <p:nvPr>
            <p:ph type="body" sz="quarter" idx="13" hasCustomPrompt="1"/>
          </p:nvPr>
        </p:nvSpPr>
        <p:spPr bwMode="gray">
          <a:xfrm>
            <a:off x="4568585" y="165117"/>
            <a:ext cx="4179599" cy="360000"/>
          </a:xfrm>
        </p:spPr>
        <p:txBody>
          <a:bodyPr/>
          <a:lstStyle>
            <a:lvl1pPr marL="228600" indent="-228600" algn="r">
              <a:spcAft>
                <a:spcPts val="0"/>
              </a:spcAft>
              <a:buFont typeface="+mj-lt"/>
              <a:buAutoNum type="arabicPeriod"/>
              <a:defRPr sz="751" b="1"/>
            </a:lvl1pPr>
            <a:lvl2pPr marL="685800" indent="-228600" algn="r">
              <a:spcBef>
                <a:spcPts val="0"/>
              </a:spcBef>
              <a:spcAft>
                <a:spcPts val="0"/>
              </a:spcAft>
              <a:buFont typeface="+mj-lt"/>
              <a:buAutoNum type="arabicParenR"/>
              <a:defRPr sz="751"/>
            </a:lvl2pPr>
          </a:lstStyle>
          <a:p>
            <a:pPr marL="228600" indent="-228600" algn="r">
              <a:buFont typeface="+mj-lt"/>
              <a:buAutoNum type="arabicPeriod"/>
            </a:pPr>
            <a:r>
              <a:rPr lang="fr-FR" sz="800" b="1" dirty="0" smtClean="0"/>
              <a:t>Titre</a:t>
            </a:r>
            <a:r>
              <a:rPr lang="fr-FR" sz="800" b="1" baseline="0" dirty="0" smtClean="0"/>
              <a:t> de la partie </a:t>
            </a:r>
            <a:endParaRPr lang="fr-FR" sz="800" b="1" dirty="0" smtClean="0"/>
          </a:p>
          <a:p>
            <a:pPr marL="685800" lvl="1" indent="-228600" algn="r">
              <a:buFont typeface="+mj-lt"/>
              <a:buAutoNum type="arabicParenR"/>
            </a:pPr>
            <a:r>
              <a:rPr lang="fr-FR" sz="800" b="0" dirty="0" smtClean="0"/>
              <a:t>Sous--partie</a:t>
            </a:r>
            <a:endParaRPr lang="fr-FR" sz="800" b="0" dirty="0"/>
          </a:p>
        </p:txBody>
      </p:sp>
    </p:spTree>
    <p:extLst>
      <p:ext uri="{BB962C8B-B14F-4D97-AF65-F5344CB8AC3E}">
        <p14:creationId xmlns:p14="http://schemas.microsoft.com/office/powerpoint/2010/main" val="34484018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15566"/>
            <a:ext cx="9144000" cy="422883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a:t>28 JANVIER 2021</a:t>
            </a:r>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de la délégation ou du service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olonnes texte_fond couleur a1_10 liste à puce ">
    <p:spTree>
      <p:nvGrpSpPr>
        <p:cNvPr id="1" name=""/>
        <p:cNvGrpSpPr/>
        <p:nvPr/>
      </p:nvGrpSpPr>
      <p:grpSpPr>
        <a:xfrm>
          <a:off x="0" y="0"/>
          <a:ext cx="0" cy="0"/>
          <a:chOff x="0" y="0"/>
          <a:chExt cx="0" cy="0"/>
        </a:xfrm>
      </p:grpSpPr>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75606"/>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0" y="735615"/>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4104456" cy="2880320"/>
          </a:xfrm>
        </p:spPr>
        <p:txBody>
          <a:bodyPr/>
          <a:lstStyle>
            <a:lvl1pPr>
              <a:defRPr/>
            </a:lvl1pPr>
            <a:lvl2pPr marL="351450" indent="-171450">
              <a:buClrTx/>
              <a:buFont typeface="Wingdings" panose="05000000000000000000" pitchFamily="2" charset="2"/>
              <a:buChar char="§"/>
              <a:defRPr/>
            </a:lvl2pPr>
            <a:lvl3pPr marL="531450" indent="-171450">
              <a:buClrTx/>
              <a:buFont typeface="Wingdings" panose="05000000000000000000" pitchFamily="2" charset="2"/>
              <a:buChar char="§"/>
              <a:defRPr baseline="0"/>
            </a:lvl3pPr>
            <a:lvl4pPr marL="711450" indent="-171450">
              <a:buClr>
                <a:srgbClr val="958B62"/>
              </a:buClr>
              <a:buFont typeface="Wingdings" panose="05000000000000000000" pitchFamily="2" charset="2"/>
              <a:buChar char="§"/>
              <a:defRPr/>
            </a:lvl4pPr>
            <a:lvl5pPr marL="927450" indent="-171450">
              <a:buClr>
                <a:srgbClr val="958B62"/>
              </a:buClr>
              <a:buFont typeface="Wingdings" panose="05000000000000000000" pitchFamily="2" charset="2"/>
              <a:buChar char="§"/>
              <a:defRPr/>
            </a:lvl5pPr>
          </a:lstStyle>
          <a:p>
            <a:pPr lvl="0"/>
            <a:r>
              <a:rPr lang="fr-FR" dirty="0"/>
              <a:t>Texte de niveau 1</a:t>
            </a:r>
          </a:p>
          <a:p>
            <a:pPr lvl="1"/>
            <a:r>
              <a:rPr lang="fr-FR" dirty="0"/>
              <a:t>Texte de niveau 2</a:t>
            </a:r>
          </a:p>
          <a:p>
            <a:pPr lvl="2"/>
            <a:r>
              <a:rPr lang="fr-FR" dirty="0"/>
              <a:t>Texte de niveau </a:t>
            </a:r>
            <a:r>
              <a:rPr lang="fr-FR" dirty="0" smtClean="0"/>
              <a:t>3</a:t>
            </a:r>
            <a:endParaRPr lang="fr-FR" dirty="0"/>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4644008" y="1707654"/>
            <a:ext cx="4104176" cy="2880320"/>
          </a:xfrm>
          <a:solidFill>
            <a:srgbClr val="000000">
              <a:alpha val="10196"/>
            </a:srgbClr>
          </a:solidFill>
        </p:spPr>
        <p:txBody>
          <a:bodyPr/>
          <a:lstStyle>
            <a:lvl1pPr>
              <a:defRPr>
                <a:solidFill>
                  <a:schemeClr val="tx1"/>
                </a:solidFill>
              </a:defRPr>
            </a:lvl1pPr>
            <a:lvl2pPr marL="351450" indent="-171450">
              <a:buClrTx/>
              <a:buFont typeface="Wingdings" panose="05000000000000000000" pitchFamily="2" charset="2"/>
              <a:buChar char="§"/>
              <a:defRPr>
                <a:solidFill>
                  <a:schemeClr val="tx1"/>
                </a:solidFill>
              </a:defRPr>
            </a:lvl2pPr>
            <a:lvl3pPr marL="531450" indent="-171450">
              <a:buClrTx/>
              <a:buFont typeface="Wingdings" panose="05000000000000000000" pitchFamily="2" charset="2"/>
              <a:buChar char="§"/>
              <a:defRPr baseline="0">
                <a:solidFill>
                  <a:schemeClr val="tx1"/>
                </a:solidFill>
              </a:defRPr>
            </a:lvl3pPr>
            <a:lvl4pPr marL="711450" indent="-171450">
              <a:buClr>
                <a:schemeClr val="bg1"/>
              </a:buClr>
              <a:buFont typeface="Wingdings" panose="05000000000000000000" pitchFamily="2" charset="2"/>
              <a:buChar char="§"/>
              <a:defRPr>
                <a:solidFill>
                  <a:schemeClr val="tx1"/>
                </a:solidFill>
              </a:defRPr>
            </a:lvl4pPr>
            <a:lvl5pPr marL="927450" indent="-171450">
              <a:buClr>
                <a:schemeClr val="bg1"/>
              </a:buClr>
              <a:buFont typeface="Wingdings" panose="05000000000000000000" pitchFamily="2" charset="2"/>
              <a:buChar char="§"/>
              <a:defRPr>
                <a:solidFill>
                  <a:schemeClr val="tx1"/>
                </a:solidFill>
              </a:defRPr>
            </a:lvl5pPr>
          </a:lstStyle>
          <a:p>
            <a:pPr lvl="0"/>
            <a:r>
              <a:rPr lang="fr-FR" dirty="0"/>
              <a:t>Texte de niveau 1</a:t>
            </a:r>
          </a:p>
          <a:p>
            <a:pPr lvl="1"/>
            <a:r>
              <a:rPr lang="fr-FR" dirty="0"/>
              <a:t>Texte de niveau 2</a:t>
            </a:r>
          </a:p>
          <a:p>
            <a:pPr lvl="2"/>
            <a:r>
              <a:rPr lang="fr-FR" dirty="0"/>
              <a:t>Texte de niveau </a:t>
            </a:r>
            <a:r>
              <a:rPr lang="fr-FR" dirty="0" smtClean="0"/>
              <a:t>3</a:t>
            </a:r>
            <a:endParaRPr lang="fr-FR" dirty="0"/>
          </a:p>
        </p:txBody>
      </p:sp>
      <p:cxnSp>
        <p:nvCxnSpPr>
          <p:cNvPr id="10" name="Connecteur droit 9"/>
          <p:cNvCxnSpPr/>
          <p:nvPr userDrawn="1"/>
        </p:nvCxnSpPr>
        <p:spPr>
          <a:xfrm>
            <a:off x="323528" y="1537174"/>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4"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des achats de l’État</a:t>
            </a:r>
            <a:endParaRPr lang="fr-FR" dirty="0"/>
          </a:p>
        </p:txBody>
      </p:sp>
      <p:sp>
        <p:nvSpPr>
          <p:cNvPr id="16"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7"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B858D49A-5A7A-574D-A0ED-52B5C1EFA876}" type="datetime1">
              <a:rPr lang="fr-FR" cap="all" smtClean="0"/>
              <a:pPr/>
              <a:t>18/05/2022</a:t>
            </a:fld>
            <a:endParaRPr lang="fr-FR" cap="all" dirty="0"/>
          </a:p>
        </p:txBody>
      </p:sp>
      <p:sp>
        <p:nvSpPr>
          <p:cNvPr id="18" name="Espace réservé du texte 9"/>
          <p:cNvSpPr>
            <a:spLocks noGrp="1"/>
          </p:cNvSpPr>
          <p:nvPr>
            <p:ph type="body" sz="quarter" idx="13" hasCustomPrompt="1"/>
          </p:nvPr>
        </p:nvSpPr>
        <p:spPr bwMode="gray">
          <a:xfrm>
            <a:off x="4568585" y="165117"/>
            <a:ext cx="4179599" cy="360000"/>
          </a:xfrm>
        </p:spPr>
        <p:txBody>
          <a:bodyPr/>
          <a:lstStyle>
            <a:lvl1pPr marL="228600" indent="-228600" algn="r">
              <a:spcAft>
                <a:spcPts val="0"/>
              </a:spcAft>
              <a:buFont typeface="+mj-lt"/>
              <a:buAutoNum type="arabicPeriod"/>
              <a:defRPr sz="751" b="1"/>
            </a:lvl1pPr>
            <a:lvl2pPr marL="685800" indent="-228600" algn="r">
              <a:spcBef>
                <a:spcPts val="0"/>
              </a:spcBef>
              <a:spcAft>
                <a:spcPts val="0"/>
              </a:spcAft>
              <a:buFont typeface="+mj-lt"/>
              <a:buAutoNum type="arabicParenR"/>
              <a:defRPr sz="751"/>
            </a:lvl2pPr>
          </a:lstStyle>
          <a:p>
            <a:pPr marL="228600" indent="-228600" algn="r">
              <a:buFont typeface="+mj-lt"/>
              <a:buAutoNum type="arabicPeriod"/>
            </a:pPr>
            <a:r>
              <a:rPr lang="fr-FR" sz="800" b="1" dirty="0" smtClean="0"/>
              <a:t>Titre</a:t>
            </a:r>
            <a:r>
              <a:rPr lang="fr-FR" sz="800" b="1" baseline="0" dirty="0" smtClean="0"/>
              <a:t> de la partie </a:t>
            </a:r>
            <a:endParaRPr lang="fr-FR" sz="800" b="1" dirty="0" smtClean="0"/>
          </a:p>
          <a:p>
            <a:pPr marL="685800" lvl="1" indent="-228600" algn="r">
              <a:buFont typeface="+mj-lt"/>
              <a:buAutoNum type="arabicParenR"/>
            </a:pPr>
            <a:r>
              <a:rPr lang="fr-FR" sz="800" b="0" dirty="0" smtClean="0"/>
              <a:t>Sous--partie</a:t>
            </a:r>
            <a:endParaRPr lang="fr-FR" sz="800" b="0" dirty="0"/>
          </a:p>
        </p:txBody>
      </p:sp>
    </p:spTree>
    <p:extLst>
      <p:ext uri="{BB962C8B-B14F-4D97-AF65-F5344CB8AC3E}">
        <p14:creationId xmlns:p14="http://schemas.microsoft.com/office/powerpoint/2010/main" val="38988023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olonnes texte_colonne_image">
    <p:spTree>
      <p:nvGrpSpPr>
        <p:cNvPr id="1" name=""/>
        <p:cNvGrpSpPr/>
        <p:nvPr/>
      </p:nvGrpSpPr>
      <p:grpSpPr>
        <a:xfrm>
          <a:off x="0" y="0"/>
          <a:ext cx="0" cy="0"/>
          <a:chOff x="0" y="0"/>
          <a:chExt cx="0" cy="0"/>
        </a:xfrm>
      </p:grpSpPr>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323851" y="1275606"/>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323850" y="735615"/>
            <a:ext cx="8424863" cy="539991"/>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707654"/>
            <a:ext cx="4680520" cy="2880320"/>
          </a:xfrm>
        </p:spPr>
        <p:txBody>
          <a:bodyPr/>
          <a:lstStyle>
            <a:lvl1pPr>
              <a:defRPr b="0"/>
            </a:lvl1pPr>
            <a:lvl2pPr marL="180000" indent="0">
              <a:buClr>
                <a:srgbClr val="466964"/>
              </a:buClr>
              <a:buFontTx/>
              <a:buNone/>
              <a:defRPr/>
            </a:lvl2pPr>
            <a:lvl3pPr marL="360000" indent="0">
              <a:buClr>
                <a:srgbClr val="466964"/>
              </a:buClr>
              <a:buFontTx/>
              <a:buNone/>
              <a:defRPr baseline="0"/>
            </a:lvl3pPr>
            <a:lvl4pPr marL="711450" indent="-171450">
              <a:buClr>
                <a:srgbClr val="466964"/>
              </a:buClr>
              <a:buFont typeface="Wingdings" panose="05000000000000000000" pitchFamily="2" charset="2"/>
              <a:buChar char="§"/>
              <a:defRPr/>
            </a:lvl4pPr>
            <a:lvl5pPr marL="927450" indent="-171450">
              <a:buClr>
                <a:srgbClr val="466964"/>
              </a:buClr>
              <a:buFont typeface="Wingdings" panose="05000000000000000000" pitchFamily="2" charset="2"/>
              <a:buChar char="§"/>
              <a:defRPr/>
            </a:lvl5pPr>
          </a:lstStyle>
          <a:p>
            <a:pPr lvl="0"/>
            <a:r>
              <a:rPr lang="fr-FR" dirty="0" smtClean="0"/>
              <a:t>Texte</a:t>
            </a:r>
            <a:endParaRPr lang="fr-FR" dirty="0"/>
          </a:p>
        </p:txBody>
      </p:sp>
      <p:cxnSp>
        <p:nvCxnSpPr>
          <p:cNvPr id="10" name="Connecteur droit 9"/>
          <p:cNvCxnSpPr/>
          <p:nvPr userDrawn="1"/>
        </p:nvCxnSpPr>
        <p:spPr>
          <a:xfrm>
            <a:off x="323528" y="1537174"/>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4"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des achats de l’État</a:t>
            </a:r>
            <a:endParaRPr lang="fr-FR" dirty="0"/>
          </a:p>
        </p:txBody>
      </p:sp>
      <p:sp>
        <p:nvSpPr>
          <p:cNvPr id="16"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7"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B858D49A-5A7A-574D-A0ED-52B5C1EFA876}" type="datetime1">
              <a:rPr lang="fr-FR" cap="all" smtClean="0"/>
              <a:pPr/>
              <a:t>18/05/2022</a:t>
            </a:fld>
            <a:endParaRPr lang="fr-FR" cap="all" dirty="0"/>
          </a:p>
        </p:txBody>
      </p:sp>
      <p:sp>
        <p:nvSpPr>
          <p:cNvPr id="7" name="Espace réservé pour une image  6"/>
          <p:cNvSpPr>
            <a:spLocks noGrp="1"/>
          </p:cNvSpPr>
          <p:nvPr>
            <p:ph type="pic" sz="quarter" idx="19"/>
          </p:nvPr>
        </p:nvSpPr>
        <p:spPr>
          <a:xfrm>
            <a:off x="5148262" y="1707654"/>
            <a:ext cx="3528193" cy="2880320"/>
          </a:xfrm>
        </p:spPr>
        <p:txBody>
          <a:bodyPr/>
          <a:lstStyle>
            <a:lvl1pPr marL="92075" marR="0" indent="0" algn="l" defTabSz="914400" rtl="0" eaLnBrk="1" fontAlgn="auto" latinLnBrk="0" hangingPunct="1">
              <a:lnSpc>
                <a:spcPct val="100000"/>
              </a:lnSpc>
              <a:spcBef>
                <a:spcPts val="0"/>
              </a:spcBef>
              <a:spcAft>
                <a:spcPts val="500"/>
              </a:spcAft>
              <a:buClrTx/>
              <a:buSzTx/>
              <a:buFont typeface="Arial" pitchFamily="34" charset="0"/>
              <a:buNone/>
              <a:tabLst/>
              <a:defRPr/>
            </a:lvl1pPr>
          </a:lstStyle>
          <a:p>
            <a:pPr marL="92075" marR="0" lvl="0" indent="0" algn="l" defTabSz="914400" rtl="0" eaLnBrk="1" fontAlgn="auto" latinLnBrk="0" hangingPunct="1">
              <a:lnSpc>
                <a:spcPct val="100000"/>
              </a:lnSpc>
              <a:spcBef>
                <a:spcPts val="0"/>
              </a:spcBef>
              <a:spcAft>
                <a:spcPts val="500"/>
              </a:spcAft>
              <a:buClrTx/>
              <a:buSzTx/>
              <a:buFont typeface="Arial" pitchFamily="34" charset="0"/>
              <a:buNone/>
              <a:tabLst/>
              <a:defRPr/>
            </a:pPr>
            <a:r>
              <a:rPr lang="fr-FR" smtClean="0"/>
              <a:t>Cliquez sur l'icône pour ajouter une image</a:t>
            </a:r>
            <a:endParaRPr lang="fr-FR" dirty="0"/>
          </a:p>
        </p:txBody>
      </p:sp>
      <p:sp>
        <p:nvSpPr>
          <p:cNvPr id="15" name="Espace réservé du texte 9"/>
          <p:cNvSpPr>
            <a:spLocks noGrp="1"/>
          </p:cNvSpPr>
          <p:nvPr>
            <p:ph type="body" sz="quarter" idx="13" hasCustomPrompt="1"/>
          </p:nvPr>
        </p:nvSpPr>
        <p:spPr bwMode="gray">
          <a:xfrm>
            <a:off x="4568585" y="165117"/>
            <a:ext cx="4179599" cy="360000"/>
          </a:xfrm>
        </p:spPr>
        <p:txBody>
          <a:bodyPr/>
          <a:lstStyle>
            <a:lvl1pPr marL="228600" indent="-228600" algn="r">
              <a:spcAft>
                <a:spcPts val="0"/>
              </a:spcAft>
              <a:buFont typeface="+mj-lt"/>
              <a:buAutoNum type="arabicPeriod"/>
              <a:defRPr sz="751" b="1"/>
            </a:lvl1pPr>
            <a:lvl2pPr marL="685800" indent="-228600" algn="r">
              <a:spcBef>
                <a:spcPts val="0"/>
              </a:spcBef>
              <a:spcAft>
                <a:spcPts val="0"/>
              </a:spcAft>
              <a:buFont typeface="+mj-lt"/>
              <a:buAutoNum type="arabicParenR"/>
              <a:defRPr sz="751"/>
            </a:lvl2pPr>
          </a:lstStyle>
          <a:p>
            <a:pPr marL="228600" indent="-228600" algn="r">
              <a:buFont typeface="+mj-lt"/>
              <a:buAutoNum type="arabicPeriod"/>
            </a:pPr>
            <a:r>
              <a:rPr lang="fr-FR" sz="800" b="1" dirty="0" smtClean="0"/>
              <a:t>Titre</a:t>
            </a:r>
            <a:r>
              <a:rPr lang="fr-FR" sz="800" b="1" baseline="0" dirty="0" smtClean="0"/>
              <a:t> de la partie </a:t>
            </a:r>
            <a:endParaRPr lang="fr-FR" sz="800" b="1" dirty="0" smtClean="0"/>
          </a:p>
          <a:p>
            <a:pPr marL="685800" lvl="1" indent="-228600" algn="r">
              <a:buFont typeface="+mj-lt"/>
              <a:buAutoNum type="arabicParenR"/>
            </a:pPr>
            <a:r>
              <a:rPr lang="fr-FR" sz="800" b="0" dirty="0" smtClean="0"/>
              <a:t>Sous--partie</a:t>
            </a:r>
            <a:endParaRPr lang="fr-FR" sz="800" b="0" dirty="0"/>
          </a:p>
        </p:txBody>
      </p:sp>
    </p:spTree>
    <p:extLst>
      <p:ext uri="{BB962C8B-B14F-4D97-AF65-F5344CB8AC3E}">
        <p14:creationId xmlns:p14="http://schemas.microsoft.com/office/powerpoint/2010/main" val="383847720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re, sous-titre, textes 3 et image ">
    <p:spTree>
      <p:nvGrpSpPr>
        <p:cNvPr id="1" name=""/>
        <p:cNvGrpSpPr/>
        <p:nvPr/>
      </p:nvGrpSpPr>
      <p:grpSpPr>
        <a:xfrm>
          <a:off x="0" y="0"/>
          <a:ext cx="0" cy="0"/>
          <a:chOff x="0" y="0"/>
          <a:chExt cx="0" cy="0"/>
        </a:xfrm>
      </p:grpSpPr>
      <p:sp>
        <p:nvSpPr>
          <p:cNvPr id="12" name="Espace réservé du texte 11"/>
          <p:cNvSpPr>
            <a:spLocks noGrp="1"/>
          </p:cNvSpPr>
          <p:nvPr>
            <p:ph type="body" sz="quarter" idx="14" hasCustomPrompt="1"/>
          </p:nvPr>
        </p:nvSpPr>
        <p:spPr bwMode="gray">
          <a:xfrm>
            <a:off x="323528" y="1707654"/>
            <a:ext cx="2520000"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a:t>
            </a:r>
            <a:r>
              <a:rPr lang="fr-FR" dirty="0" smtClean="0"/>
              <a:t>3</a:t>
            </a:r>
            <a:endParaRPr lang="fr-FR"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75606"/>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735615"/>
            <a:ext cx="8424863" cy="539991"/>
          </a:xfrm>
        </p:spPr>
        <p:txBody>
          <a:bodyPr/>
          <a:lstStyle/>
          <a:p>
            <a:r>
              <a:rPr lang="fr-FR" dirty="0"/>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3131840" y="1707654"/>
            <a:ext cx="5616624" cy="2880320"/>
          </a:xfrm>
        </p:spPr>
        <p:txBody>
          <a:bodyPr/>
          <a:lstStyle/>
          <a:p>
            <a:r>
              <a:rPr lang="fr-FR" smtClean="0"/>
              <a:t>Cliquez sur l'icône pour ajouter une image</a:t>
            </a:r>
            <a:endParaRPr lang="fr-FR" dirty="0"/>
          </a:p>
        </p:txBody>
      </p:sp>
      <p:cxnSp>
        <p:nvCxnSpPr>
          <p:cNvPr id="9" name="Connecteur droit 8"/>
          <p:cNvCxnSpPr/>
          <p:nvPr userDrawn="1"/>
        </p:nvCxnSpPr>
        <p:spPr>
          <a:xfrm>
            <a:off x="323528" y="1518557"/>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0"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des achats de l’État</a:t>
            </a:r>
            <a:endParaRPr lang="fr-FR" dirty="0"/>
          </a:p>
        </p:txBody>
      </p:sp>
      <p:sp>
        <p:nvSpPr>
          <p:cNvPr id="11"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3"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B858D49A-5A7A-574D-A0ED-52B5C1EFA876}" type="datetime1">
              <a:rPr lang="fr-FR" cap="all" smtClean="0"/>
              <a:pPr/>
              <a:t>18/05/2022</a:t>
            </a:fld>
            <a:endParaRPr lang="fr-FR" cap="all" dirty="0"/>
          </a:p>
        </p:txBody>
      </p:sp>
      <p:sp>
        <p:nvSpPr>
          <p:cNvPr id="14" name="Espace réservé du texte 9"/>
          <p:cNvSpPr>
            <a:spLocks noGrp="1"/>
          </p:cNvSpPr>
          <p:nvPr>
            <p:ph type="body" sz="quarter" idx="16" hasCustomPrompt="1"/>
          </p:nvPr>
        </p:nvSpPr>
        <p:spPr bwMode="gray">
          <a:xfrm>
            <a:off x="4568585" y="165117"/>
            <a:ext cx="4179599" cy="360000"/>
          </a:xfrm>
        </p:spPr>
        <p:txBody>
          <a:bodyPr/>
          <a:lstStyle>
            <a:lvl1pPr marL="228600" indent="-228600" algn="r">
              <a:spcAft>
                <a:spcPts val="0"/>
              </a:spcAft>
              <a:buFont typeface="+mj-lt"/>
              <a:buAutoNum type="arabicPeriod"/>
              <a:defRPr sz="751" b="1"/>
            </a:lvl1pPr>
            <a:lvl2pPr marL="685800" indent="-228600" algn="r">
              <a:spcBef>
                <a:spcPts val="0"/>
              </a:spcBef>
              <a:spcAft>
                <a:spcPts val="0"/>
              </a:spcAft>
              <a:buFont typeface="+mj-lt"/>
              <a:buAutoNum type="arabicParenR"/>
              <a:defRPr sz="751"/>
            </a:lvl2pPr>
          </a:lstStyle>
          <a:p>
            <a:pPr marL="228600" indent="-228600" algn="r">
              <a:buFont typeface="+mj-lt"/>
              <a:buAutoNum type="arabicPeriod"/>
            </a:pPr>
            <a:r>
              <a:rPr lang="fr-FR" sz="800" b="1" dirty="0" smtClean="0"/>
              <a:t>Titre</a:t>
            </a:r>
            <a:r>
              <a:rPr lang="fr-FR" sz="800" b="1" baseline="0" dirty="0" smtClean="0"/>
              <a:t> de la partie </a:t>
            </a:r>
            <a:endParaRPr lang="fr-FR" sz="800" b="1" dirty="0" smtClean="0"/>
          </a:p>
          <a:p>
            <a:pPr marL="685800" lvl="1" indent="-228600" algn="r">
              <a:buFont typeface="+mj-lt"/>
              <a:buAutoNum type="arabicParenR"/>
            </a:pPr>
            <a:r>
              <a:rPr lang="fr-FR" sz="800" b="0" dirty="0" smtClean="0"/>
              <a:t>Sous--partie</a:t>
            </a:r>
            <a:endParaRPr lang="fr-FR" sz="800" b="0" dirty="0"/>
          </a:p>
        </p:txBody>
      </p:sp>
    </p:spTree>
    <p:extLst>
      <p:ext uri="{BB962C8B-B14F-4D97-AF65-F5344CB8AC3E}">
        <p14:creationId xmlns:p14="http://schemas.microsoft.com/office/powerpoint/2010/main" val="146874594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llustration_sous_forme_image">
    <p:spTree>
      <p:nvGrpSpPr>
        <p:cNvPr id="1" name=""/>
        <p:cNvGrpSpPr/>
        <p:nvPr/>
      </p:nvGrpSpPr>
      <p:grpSpPr>
        <a:xfrm>
          <a:off x="0" y="0"/>
          <a:ext cx="0" cy="0"/>
          <a:chOff x="0" y="0"/>
          <a:chExt cx="0" cy="0"/>
        </a:xfrm>
      </p:grpSpPr>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323851" y="1275606"/>
            <a:ext cx="8424614" cy="242951"/>
          </a:xfrm>
        </p:spPr>
        <p:txBody>
          <a:bodyPr/>
          <a:lstStyle>
            <a:lvl1pPr marL="0" indent="95250">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323850" y="735615"/>
            <a:ext cx="8424863" cy="539991"/>
          </a:xfrm>
        </p:spPr>
        <p:txBody>
          <a:bodyPr/>
          <a:lstStyle/>
          <a:p>
            <a:r>
              <a:rPr lang="fr-FR" dirty="0"/>
              <a:t>Titre</a:t>
            </a:r>
          </a:p>
        </p:txBody>
      </p:sp>
      <p:cxnSp>
        <p:nvCxnSpPr>
          <p:cNvPr id="9" name="Connecteur droit 8"/>
          <p:cNvCxnSpPr/>
          <p:nvPr userDrawn="1"/>
        </p:nvCxnSpPr>
        <p:spPr>
          <a:xfrm>
            <a:off x="323528" y="1518557"/>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0"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des achats de l’État</a:t>
            </a:r>
            <a:endParaRPr lang="fr-FR" dirty="0"/>
          </a:p>
        </p:txBody>
      </p:sp>
      <p:sp>
        <p:nvSpPr>
          <p:cNvPr id="11"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B858D49A-5A7A-574D-A0ED-52B5C1EFA876}" type="datetime1">
              <a:rPr lang="fr-FR" cap="all" smtClean="0"/>
              <a:pPr/>
              <a:t>18/05/2022</a:t>
            </a:fld>
            <a:endParaRPr lang="fr-FR" cap="all" dirty="0"/>
          </a:p>
        </p:txBody>
      </p:sp>
      <p:sp>
        <p:nvSpPr>
          <p:cNvPr id="4" name="Espace réservé pour une image  3"/>
          <p:cNvSpPr>
            <a:spLocks noGrp="1"/>
          </p:cNvSpPr>
          <p:nvPr>
            <p:ph type="pic" sz="quarter" idx="14" hasCustomPrompt="1"/>
          </p:nvPr>
        </p:nvSpPr>
        <p:spPr>
          <a:xfrm>
            <a:off x="323850" y="1708150"/>
            <a:ext cx="8424863" cy="2808288"/>
          </a:xfrm>
        </p:spPr>
        <p:txBody>
          <a:bodyPr/>
          <a:lstStyle>
            <a:lvl1pPr>
              <a:defRPr baseline="0"/>
            </a:lvl1pPr>
          </a:lstStyle>
          <a:p>
            <a:r>
              <a:rPr lang="fr-FR" dirty="0" smtClean="0"/>
              <a:t>Cliquer sur l’icône pour insérer une illustration sous format image</a:t>
            </a:r>
            <a:endParaRPr lang="fr-FR" dirty="0"/>
          </a:p>
        </p:txBody>
      </p:sp>
      <p:sp>
        <p:nvSpPr>
          <p:cNvPr id="13" name="Espace réservé du texte 9"/>
          <p:cNvSpPr>
            <a:spLocks noGrp="1"/>
          </p:cNvSpPr>
          <p:nvPr>
            <p:ph type="body" sz="quarter" idx="15" hasCustomPrompt="1"/>
          </p:nvPr>
        </p:nvSpPr>
        <p:spPr bwMode="gray">
          <a:xfrm>
            <a:off x="4568585" y="165117"/>
            <a:ext cx="4179599" cy="360000"/>
          </a:xfrm>
        </p:spPr>
        <p:txBody>
          <a:bodyPr/>
          <a:lstStyle>
            <a:lvl1pPr marL="228600" indent="-228600" algn="r">
              <a:spcAft>
                <a:spcPts val="0"/>
              </a:spcAft>
              <a:buFont typeface="+mj-lt"/>
              <a:buAutoNum type="arabicPeriod"/>
              <a:defRPr sz="751" b="1"/>
            </a:lvl1pPr>
            <a:lvl2pPr marL="685800" indent="-228600" algn="r">
              <a:spcBef>
                <a:spcPts val="0"/>
              </a:spcBef>
              <a:spcAft>
                <a:spcPts val="0"/>
              </a:spcAft>
              <a:buFont typeface="+mj-lt"/>
              <a:buAutoNum type="arabicParenR"/>
              <a:defRPr sz="751"/>
            </a:lvl2pPr>
          </a:lstStyle>
          <a:p>
            <a:pPr marL="228600" indent="-228600" algn="r">
              <a:buFont typeface="+mj-lt"/>
              <a:buAutoNum type="arabicPeriod"/>
            </a:pPr>
            <a:r>
              <a:rPr lang="fr-FR" sz="800" b="1" dirty="0" smtClean="0"/>
              <a:t>Titre</a:t>
            </a:r>
            <a:r>
              <a:rPr lang="fr-FR" sz="800" b="1" baseline="0" dirty="0" smtClean="0"/>
              <a:t> de la partie </a:t>
            </a:r>
            <a:endParaRPr lang="fr-FR" sz="800" b="1" dirty="0" smtClean="0"/>
          </a:p>
          <a:p>
            <a:pPr marL="685800" lvl="1" indent="-228600" algn="r">
              <a:buFont typeface="+mj-lt"/>
              <a:buAutoNum type="arabicParenR"/>
            </a:pPr>
            <a:r>
              <a:rPr lang="fr-FR" sz="800" b="0" dirty="0" smtClean="0"/>
              <a:t>Sous--partie</a:t>
            </a:r>
            <a:endParaRPr lang="fr-FR" sz="800" b="0" dirty="0"/>
          </a:p>
        </p:txBody>
      </p:sp>
    </p:spTree>
    <p:extLst>
      <p:ext uri="{BB962C8B-B14F-4D97-AF65-F5344CB8AC3E}">
        <p14:creationId xmlns:p14="http://schemas.microsoft.com/office/powerpoint/2010/main" val="354322991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apo_de_fin_externe Etat">
    <p:spTree>
      <p:nvGrpSpPr>
        <p:cNvPr id="1" name=""/>
        <p:cNvGrpSpPr/>
        <p:nvPr/>
      </p:nvGrpSpPr>
      <p:grpSpPr>
        <a:xfrm>
          <a:off x="0" y="0"/>
          <a:ext cx="0" cy="0"/>
          <a:chOff x="0" y="0"/>
          <a:chExt cx="0" cy="0"/>
        </a:xfrm>
      </p:grpSpPr>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355127"/>
            <a:ext cx="1798244" cy="1440160"/>
          </a:xfrm>
          <a:prstGeom prst="rect">
            <a:avLst/>
          </a:prstGeom>
        </p:spPr>
      </p:pic>
      <p:sp>
        <p:nvSpPr>
          <p:cNvPr id="3" name="Rectangle 2"/>
          <p:cNvSpPr/>
          <p:nvPr userDrawn="1"/>
        </p:nvSpPr>
        <p:spPr>
          <a:xfrm>
            <a:off x="2099101" y="2554327"/>
            <a:ext cx="6577355" cy="1169551"/>
          </a:xfrm>
          <a:prstGeom prst="rect">
            <a:avLst/>
          </a:prstGeom>
        </p:spPr>
        <p:txBody>
          <a:bodyPr wrap="square">
            <a:spAutoFit/>
          </a:bodyPr>
          <a:lstStyle/>
          <a:p>
            <a:pPr algn="l"/>
            <a:r>
              <a:rPr lang="fr-FR" sz="1400" baseline="0" dirty="0" smtClean="0"/>
              <a:t>Site internet : </a:t>
            </a:r>
            <a:r>
              <a:rPr lang="fr-FR" sz="1400" baseline="0" dirty="0" smtClean="0">
                <a:hlinkClick r:id="rId3"/>
              </a:rPr>
              <a:t>https://www.economie.gouv.fr/dae</a:t>
            </a:r>
            <a:endParaRPr lang="fr-FR" sz="1400" baseline="0" dirty="0" smtClean="0"/>
          </a:p>
          <a:p>
            <a:pPr algn="l"/>
            <a:endParaRPr lang="fr-FR" sz="1400" baseline="0" dirty="0" smtClean="0"/>
          </a:p>
          <a:p>
            <a:pPr algn="l"/>
            <a:endParaRPr lang="fr-FR" sz="1400" baseline="0" dirty="0" smtClean="0"/>
          </a:p>
          <a:p>
            <a:pPr algn="l"/>
            <a:endParaRPr lang="fr-FR" sz="1400" baseline="0" dirty="0" smtClean="0"/>
          </a:p>
          <a:p>
            <a:pPr algn="l"/>
            <a:r>
              <a:rPr lang="fr-FR" sz="1400" baseline="0" dirty="0" smtClean="0"/>
              <a:t>LinkedIn : </a:t>
            </a:r>
            <a:r>
              <a:rPr lang="fr-FR" sz="1400" baseline="0" dirty="0" smtClean="0">
                <a:hlinkClick r:id="rId4"/>
              </a:rPr>
              <a:t>https://www.linkedin.com/company/direction-des-achats-de-letat-dae/</a:t>
            </a:r>
            <a:endParaRPr lang="fr-FR" sz="1400" baseline="0" dirty="0"/>
          </a:p>
        </p:txBody>
      </p:sp>
      <p:sp>
        <p:nvSpPr>
          <p:cNvPr id="8"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des achats de l’État</a:t>
            </a:r>
            <a:endParaRPr lang="fr-FR" dirty="0"/>
          </a:p>
        </p:txBody>
      </p:sp>
      <p:sp>
        <p:nvSpPr>
          <p:cNvPr id="9"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0"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B858D49A-5A7A-574D-A0ED-52B5C1EFA876}" type="datetime1">
              <a:rPr lang="fr-FR" cap="all" smtClean="0"/>
              <a:pPr/>
              <a:t>18/05/2022</a:t>
            </a:fld>
            <a:endParaRPr lang="fr-FR" cap="all" dirty="0"/>
          </a:p>
        </p:txBody>
      </p:sp>
      <p:pic>
        <p:nvPicPr>
          <p:cNvPr id="5" name="Imag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02704" y="2427734"/>
            <a:ext cx="648000" cy="648000"/>
          </a:xfrm>
          <a:prstGeom prst="rect">
            <a:avLst/>
          </a:prstGeom>
        </p:spPr>
      </p:pic>
      <p:pic>
        <p:nvPicPr>
          <p:cNvPr id="6" name="Imag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45704" y="3177830"/>
            <a:ext cx="762000" cy="762000"/>
          </a:xfrm>
          <a:prstGeom prst="rect">
            <a:avLst/>
          </a:prstGeom>
        </p:spPr>
      </p:pic>
    </p:spTree>
    <p:extLst>
      <p:ext uri="{BB962C8B-B14F-4D97-AF65-F5344CB8AC3E}">
        <p14:creationId xmlns:p14="http://schemas.microsoft.com/office/powerpoint/2010/main" val="288772155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diapo_de_fin_interne Etat">
    <p:spTree>
      <p:nvGrpSpPr>
        <p:cNvPr id="1" name=""/>
        <p:cNvGrpSpPr/>
        <p:nvPr/>
      </p:nvGrpSpPr>
      <p:grpSpPr>
        <a:xfrm>
          <a:off x="0" y="0"/>
          <a:ext cx="0" cy="0"/>
          <a:chOff x="0" y="0"/>
          <a:chExt cx="0" cy="0"/>
        </a:xfrm>
      </p:grpSpPr>
      <p:cxnSp>
        <p:nvCxnSpPr>
          <p:cNvPr id="12" name="Connecteur droit 11"/>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355127"/>
            <a:ext cx="1798244" cy="1440160"/>
          </a:xfrm>
          <a:prstGeom prst="rect">
            <a:avLst/>
          </a:prstGeom>
        </p:spPr>
      </p:pic>
      <p:sp>
        <p:nvSpPr>
          <p:cNvPr id="3" name="Rectangle 2"/>
          <p:cNvSpPr/>
          <p:nvPr userDrawn="1"/>
        </p:nvSpPr>
        <p:spPr>
          <a:xfrm>
            <a:off x="2099101" y="2211710"/>
            <a:ext cx="6577355" cy="2031325"/>
          </a:xfrm>
          <a:prstGeom prst="rect">
            <a:avLst/>
          </a:prstGeom>
        </p:spPr>
        <p:txBody>
          <a:bodyPr wrap="square">
            <a:spAutoFit/>
          </a:bodyPr>
          <a:lstStyle/>
          <a:p>
            <a:pPr algn="l"/>
            <a:r>
              <a:rPr lang="fr-FR" sz="1400" baseline="0" dirty="0" smtClean="0"/>
              <a:t>Adresse de l’extranet : </a:t>
            </a:r>
            <a:r>
              <a:rPr lang="fr-FR" sz="1400" baseline="0" dirty="0" smtClean="0">
                <a:hlinkClick r:id="rId3"/>
              </a:rPr>
              <a:t>https://dae.alize.finances.rie.gouv.fr</a:t>
            </a:r>
            <a:endParaRPr lang="fr-FR" sz="1400" baseline="0" dirty="0" smtClean="0"/>
          </a:p>
          <a:p>
            <a:pPr algn="l"/>
            <a:endParaRPr lang="fr-FR" sz="1400" baseline="0" dirty="0" smtClean="0"/>
          </a:p>
          <a:p>
            <a:pPr algn="l"/>
            <a:endParaRPr lang="fr-FR" sz="1400" baseline="0" dirty="0" smtClean="0"/>
          </a:p>
          <a:p>
            <a:pPr algn="l"/>
            <a:endParaRPr lang="fr-FR" sz="1400" baseline="0" dirty="0" smtClean="0"/>
          </a:p>
          <a:p>
            <a:pPr algn="l"/>
            <a:r>
              <a:rPr lang="fr-FR" sz="1400" baseline="0" dirty="0" smtClean="0"/>
              <a:t>Site internet : </a:t>
            </a:r>
            <a:r>
              <a:rPr lang="fr-FR" sz="1400" baseline="0" dirty="0" smtClean="0">
                <a:hlinkClick r:id="rId4"/>
              </a:rPr>
              <a:t>https://www.economie.gouv.fr/dae</a:t>
            </a:r>
            <a:endParaRPr lang="fr-FR" sz="1400" baseline="0" dirty="0" smtClean="0"/>
          </a:p>
          <a:p>
            <a:pPr algn="l"/>
            <a:endParaRPr lang="fr-FR" sz="1400" baseline="0" dirty="0" smtClean="0"/>
          </a:p>
          <a:p>
            <a:pPr algn="l"/>
            <a:endParaRPr lang="fr-FR" sz="1400" baseline="0" dirty="0" smtClean="0"/>
          </a:p>
          <a:p>
            <a:pPr algn="l"/>
            <a:endParaRPr lang="fr-FR" sz="1400" baseline="0" dirty="0" smtClean="0"/>
          </a:p>
          <a:p>
            <a:pPr algn="l"/>
            <a:r>
              <a:rPr lang="fr-FR" sz="1400" baseline="0" dirty="0" smtClean="0"/>
              <a:t>LinkedIn : </a:t>
            </a:r>
            <a:r>
              <a:rPr lang="fr-FR" sz="1400" baseline="0" dirty="0" smtClean="0">
                <a:hlinkClick r:id="rId5"/>
              </a:rPr>
              <a:t>https://www.linkedin.com/company/direction-des-achats-de-letat-dae/</a:t>
            </a:r>
            <a:endParaRPr lang="fr-FR" sz="1400" baseline="0" dirty="0"/>
          </a:p>
        </p:txBody>
      </p:sp>
      <p:sp>
        <p:nvSpPr>
          <p:cNvPr id="8"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des achats de l’État</a:t>
            </a:r>
            <a:endParaRPr lang="fr-FR" dirty="0"/>
          </a:p>
        </p:txBody>
      </p:sp>
      <p:sp>
        <p:nvSpPr>
          <p:cNvPr id="9"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0"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B858D49A-5A7A-574D-A0ED-52B5C1EFA876}" type="datetime1">
              <a:rPr lang="fr-FR" cap="all" smtClean="0"/>
              <a:pPr/>
              <a:t>18/05/2022</a:t>
            </a:fld>
            <a:endParaRPr lang="fr-FR" cap="all" dirty="0"/>
          </a:p>
        </p:txBody>
      </p:sp>
      <p:pic>
        <p:nvPicPr>
          <p:cNvPr id="4" name="Imag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02704" y="1995686"/>
            <a:ext cx="648000" cy="648000"/>
          </a:xfrm>
          <a:prstGeom prst="rect">
            <a:avLst/>
          </a:prstGeom>
        </p:spPr>
      </p:pic>
      <p:pic>
        <p:nvPicPr>
          <p:cNvPr id="5" name="Imag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02704" y="2931862"/>
            <a:ext cx="648000" cy="648000"/>
          </a:xfrm>
          <a:prstGeom prst="rect">
            <a:avLst/>
          </a:prstGeom>
        </p:spPr>
      </p:pic>
      <p:pic>
        <p:nvPicPr>
          <p:cNvPr id="6" name="Image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45704" y="3681958"/>
            <a:ext cx="762000" cy="762000"/>
          </a:xfrm>
          <a:prstGeom prst="rect">
            <a:avLst/>
          </a:prstGeom>
        </p:spPr>
      </p:pic>
    </p:spTree>
    <p:extLst>
      <p:ext uri="{BB962C8B-B14F-4D97-AF65-F5344CB8AC3E}">
        <p14:creationId xmlns:p14="http://schemas.microsoft.com/office/powerpoint/2010/main" val="318543977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re (ss sous titre) et texte 3 niveaux ">
    <p:spTree>
      <p:nvGrpSpPr>
        <p:cNvPr id="1" name=""/>
        <p:cNvGrpSpPr/>
        <p:nvPr/>
      </p:nvGrpSpPr>
      <p:grpSpPr>
        <a:xfrm>
          <a:off x="0" y="0"/>
          <a:ext cx="0" cy="0"/>
          <a:chOff x="0" y="0"/>
          <a:chExt cx="0" cy="0"/>
        </a:xfrm>
      </p:grpSpPr>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a:xfrm>
            <a:off x="323850" y="771550"/>
            <a:ext cx="8424863" cy="539991"/>
          </a:xfrm>
        </p:spPr>
        <p:txBody>
          <a:bodyPr/>
          <a:lstStyle>
            <a:lvl1pPr>
              <a:defRPr baseline="0"/>
            </a:lvl1p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baseline="0"/>
            </a:lvl1pPr>
            <a:lvl2pPr marL="351450" indent="-171450">
              <a:buFont typeface="Wingdings" panose="05000000000000000000" pitchFamily="2" charset="2"/>
              <a:buChar char="§"/>
              <a:defRPr baseline="0">
                <a:latin typeface="Arial" panose="020B0604020202020204" pitchFamily="34" charset="0"/>
              </a:defRPr>
            </a:lvl2pPr>
            <a:lvl3pPr>
              <a:defRPr baseline="0"/>
            </a:lvl3pPr>
            <a:lvl4pPr>
              <a:defRPr sz="1000"/>
            </a:lvl4pPr>
            <a:lvl5pPr>
              <a:defRPr/>
            </a:lvl5pPr>
          </a:lstStyle>
          <a:p>
            <a:pPr lvl="0"/>
            <a:r>
              <a:rPr lang="fr-FR" dirty="0"/>
              <a:t>Texte de niveau 1</a:t>
            </a:r>
          </a:p>
          <a:p>
            <a:pPr lvl="1"/>
            <a:r>
              <a:rPr lang="fr-FR" dirty="0" smtClean="0"/>
              <a:t>Texte de </a:t>
            </a:r>
            <a:r>
              <a:rPr lang="fr-FR" dirty="0"/>
              <a:t>niveau 2</a:t>
            </a:r>
          </a:p>
          <a:p>
            <a:pPr lvl="2"/>
            <a:r>
              <a:rPr lang="fr-FR" dirty="0" smtClean="0"/>
              <a:t>Texte </a:t>
            </a:r>
            <a:r>
              <a:rPr lang="fr-FR" dirty="0"/>
              <a:t>de niveau </a:t>
            </a:r>
            <a:r>
              <a:rPr lang="fr-FR" dirty="0" smtClean="0"/>
              <a:t>3</a:t>
            </a:r>
            <a:endParaRPr lang="fr-FR" dirty="0"/>
          </a:p>
        </p:txBody>
      </p:sp>
      <p:cxnSp>
        <p:nvCxnSpPr>
          <p:cNvPr id="10" name="Connecteur droit 9"/>
          <p:cNvCxnSpPr/>
          <p:nvPr userDrawn="1"/>
        </p:nvCxnSpPr>
        <p:spPr>
          <a:xfrm>
            <a:off x="323528" y="1347614"/>
            <a:ext cx="8425185" cy="0"/>
          </a:xfrm>
          <a:prstGeom prst="line">
            <a:avLst/>
          </a:prstGeom>
          <a:ln w="25400">
            <a:solidFill>
              <a:srgbClr val="000091"/>
            </a:solidFill>
          </a:ln>
        </p:spPr>
        <p:style>
          <a:lnRef idx="1">
            <a:schemeClr val="accent1"/>
          </a:lnRef>
          <a:fillRef idx="0">
            <a:schemeClr val="accent1"/>
          </a:fillRef>
          <a:effectRef idx="0">
            <a:schemeClr val="accent1"/>
          </a:effectRef>
          <a:fontRef idx="minor">
            <a:schemeClr val="tx1"/>
          </a:fontRef>
        </p:style>
      </p:cxnSp>
      <p:sp>
        <p:nvSpPr>
          <p:cNvPr id="11"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des achats de l’État</a:t>
            </a:r>
            <a:endParaRPr lang="fr-FR" dirty="0"/>
          </a:p>
        </p:txBody>
      </p:sp>
      <p:sp>
        <p:nvSpPr>
          <p:cNvPr id="12"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13"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B858D49A-5A7A-574D-A0ED-52B5C1EFA876}" type="datetime1">
              <a:rPr lang="fr-FR" cap="all" smtClean="0"/>
              <a:pPr/>
              <a:t>18/05/2022</a:t>
            </a:fld>
            <a:endParaRPr lang="fr-FR" cap="all" dirty="0"/>
          </a:p>
        </p:txBody>
      </p:sp>
    </p:spTree>
    <p:extLst>
      <p:ext uri="{BB962C8B-B14F-4D97-AF65-F5344CB8AC3E}">
        <p14:creationId xmlns:p14="http://schemas.microsoft.com/office/powerpoint/2010/main" val="28155754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a:t>28 JANVIER 2021</a:t>
            </a:r>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de la délégation ou du service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fld id="{BE7F71A8-90E0-491D-9DC4-491FABFFFE0A}" type="datetime1">
              <a:rPr lang="fr-FR" cap="all" smtClean="0"/>
              <a:t>18/05/2022</a:t>
            </a:fld>
            <a:endParaRPr lang="fr-FR" cap="all" dirty="0"/>
          </a:p>
        </p:txBody>
      </p:sp>
      <p:sp>
        <p:nvSpPr>
          <p:cNvPr id="6" name="Espace réservé du pied de page 5"/>
          <p:cNvSpPr>
            <a:spLocks noGrp="1"/>
          </p:cNvSpPr>
          <p:nvPr>
            <p:ph type="ftr" sz="quarter" idx="11"/>
          </p:nvPr>
        </p:nvSpPr>
        <p:spPr bwMode="gray"/>
        <p:txBody>
          <a:bodyPr/>
          <a:lstStyle>
            <a:lvl1pPr>
              <a:defRPr/>
            </a:lvl1pPr>
          </a:lstStyle>
          <a:p>
            <a:r>
              <a:rPr lang="fr-FR" dirty="0" smtClean="0"/>
              <a:t>Département du contrôle interne et des systèmes d’information financière - DCISIF</a:t>
            </a:r>
            <a:endParaRPr lang="fr-FR" dirty="0"/>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Tree>
    <p:extLst>
      <p:ext uri="{BB962C8B-B14F-4D97-AF65-F5344CB8AC3E}">
        <p14:creationId xmlns:p14="http://schemas.microsoft.com/office/powerpoint/2010/main" val="2668634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dirty="0"/>
              <a:t>Intitulé de la direction, </a:t>
            </a:r>
            <a:br>
              <a:rPr lang="fr-FR" dirty="0"/>
            </a:br>
            <a:r>
              <a:rPr lang="fr-FR" dirty="0"/>
              <a:t>de la délégation ou du service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9" name="Image 8">
            <a:extLst>
              <a:ext uri="{FF2B5EF4-FFF2-40B4-BE49-F238E27FC236}">
                <a16:creationId xmlns:a16="http://schemas.microsoft.com/office/drawing/2014/main" id="{7C30FD0E-4091-7947-B2D3-D2B7AE5FDF4D}"/>
              </a:ext>
            </a:extLst>
          </p:cNvPr>
          <p:cNvPicPr>
            <a:picLocks noChangeAspect="1"/>
          </p:cNvPicPr>
          <p:nvPr userDrawn="1"/>
        </p:nvPicPr>
        <p:blipFill>
          <a:blip r:embed="rId2"/>
          <a:stretch>
            <a:fillRect/>
          </a:stretch>
        </p:blipFill>
        <p:spPr>
          <a:xfrm>
            <a:off x="451330" y="267494"/>
            <a:ext cx="3168352" cy="3922267"/>
          </a:xfrm>
          <a:prstGeom prst="rect">
            <a:avLst/>
          </a:prstGeom>
        </p:spPr>
      </p:pic>
    </p:spTree>
    <p:extLst>
      <p:ext uri="{BB962C8B-B14F-4D97-AF65-F5344CB8AC3E}">
        <p14:creationId xmlns:p14="http://schemas.microsoft.com/office/powerpoint/2010/main" val="533406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dirty="0"/>
              <a:t>17 décembre 2020</a:t>
            </a:r>
          </a:p>
        </p:txBody>
      </p:sp>
      <p:sp>
        <p:nvSpPr>
          <p:cNvPr id="3" name="Espace réservé du pied de page 2"/>
          <p:cNvSpPr>
            <a:spLocks noGrp="1"/>
          </p:cNvSpPr>
          <p:nvPr>
            <p:ph type="ftr" sz="quarter" idx="11"/>
          </p:nvPr>
        </p:nvSpPr>
        <p:spPr bwMode="gray"/>
        <p:txBody>
          <a:bodyPr/>
          <a:lstStyle>
            <a:lvl1pPr>
              <a:defRPr/>
            </a:lvl1pPr>
          </a:lstStyle>
          <a:p>
            <a:r>
              <a:rPr lang="fr-FR" dirty="0"/>
              <a:t>Intitulé de la direction, de la délégation ou du service</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F087EBDF-C1D8-E24D-910C-98CBCBBF7CA8}"/>
              </a:ext>
            </a:extLst>
          </p:cNvPr>
          <p:cNvPicPr>
            <a:picLocks noChangeAspect="1"/>
          </p:cNvPicPr>
          <p:nvPr userDrawn="1"/>
        </p:nvPicPr>
        <p:blipFill>
          <a:blip r:embed="rId2"/>
          <a:stretch>
            <a:fillRect/>
          </a:stretch>
        </p:blipFill>
        <p:spPr>
          <a:xfrm>
            <a:off x="167996" y="90000"/>
            <a:ext cx="1739708" cy="2152888"/>
          </a:xfrm>
          <a:prstGeom prst="rect">
            <a:avLst/>
          </a:prstGeom>
        </p:spPr>
      </p:pic>
    </p:spTree>
    <p:extLst>
      <p:ext uri="{BB962C8B-B14F-4D97-AF65-F5344CB8AC3E}">
        <p14:creationId xmlns:p14="http://schemas.microsoft.com/office/powerpoint/2010/main" val="2877106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lvl1pPr>
          </a:lstStyle>
          <a:p>
            <a:pPr algn="r"/>
            <a:r>
              <a:rPr lang="fr-FR" cap="all" dirty="0"/>
              <a:t>17 décembre 2020</a:t>
            </a:r>
          </a:p>
        </p:txBody>
      </p:sp>
      <p:sp>
        <p:nvSpPr>
          <p:cNvPr id="4" name="Espace réservé du pied de page 3"/>
          <p:cNvSpPr>
            <a:spLocks noGrp="1"/>
          </p:cNvSpPr>
          <p:nvPr>
            <p:ph type="ftr" sz="quarter" idx="11"/>
          </p:nvPr>
        </p:nvSpPr>
        <p:spPr bwMode="gray"/>
        <p:txBody>
          <a:bodyPr/>
          <a:lstStyle>
            <a:lvl1pPr>
              <a:defRPr/>
            </a:lvl1pPr>
          </a:lstStyle>
          <a:p>
            <a:r>
              <a:rPr lang="fr-FR" dirty="0"/>
              <a:t>Intitulé de la direction, de la délégation ou du service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135962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image" Target="../media/image3.jp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dirty="0"/>
              <a:t>28 JANVIER 2021</a:t>
            </a:r>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de la délégation ou du service</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2332B04-A50D-4F43-8C65-139447E7B825}"/>
              </a:ext>
            </a:extLst>
          </p:cNvPr>
          <p:cNvPicPr>
            <a:picLocks noChangeAspect="1"/>
          </p:cNvPicPr>
          <p:nvPr userDrawn="1"/>
        </p:nvPicPr>
        <p:blipFill>
          <a:blip r:embed="rId8"/>
          <a:stretch>
            <a:fillRect/>
          </a:stretch>
        </p:blipFill>
        <p:spPr>
          <a:xfrm>
            <a:off x="331959" y="60567"/>
            <a:ext cx="639641" cy="791555"/>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856" r:id="rId6"/>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dirty="0"/>
              <a:t>17 décembre 2020</a:t>
            </a:r>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de la délégation ou du service</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2332B04-A50D-4F43-8C65-139447E7B825}"/>
              </a:ext>
            </a:extLst>
          </p:cNvPr>
          <p:cNvPicPr>
            <a:picLocks noChangeAspect="1"/>
          </p:cNvPicPr>
          <p:nvPr userDrawn="1"/>
        </p:nvPicPr>
        <p:blipFill>
          <a:blip r:embed="rId7"/>
          <a:stretch>
            <a:fillRect/>
          </a:stretch>
        </p:blipFill>
        <p:spPr>
          <a:xfrm>
            <a:off x="331959" y="60567"/>
            <a:ext cx="639641" cy="791555"/>
          </a:xfrm>
          <a:prstGeom prst="rect">
            <a:avLst/>
          </a:prstGeom>
        </p:spPr>
      </p:pic>
    </p:spTree>
    <p:extLst>
      <p:ext uri="{BB962C8B-B14F-4D97-AF65-F5344CB8AC3E}">
        <p14:creationId xmlns:p14="http://schemas.microsoft.com/office/powerpoint/2010/main" val="1158224451"/>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dirty="0"/>
              <a:t>14 JANVIER 2021</a:t>
            </a:r>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de la délégation ou du service</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2332B04-A50D-4F43-8C65-139447E7B825}"/>
              </a:ext>
            </a:extLst>
          </p:cNvPr>
          <p:cNvPicPr>
            <a:picLocks noChangeAspect="1"/>
          </p:cNvPicPr>
          <p:nvPr userDrawn="1"/>
        </p:nvPicPr>
        <p:blipFill>
          <a:blip r:embed="rId8"/>
          <a:stretch>
            <a:fillRect/>
          </a:stretch>
        </p:blipFill>
        <p:spPr>
          <a:xfrm>
            <a:off x="331959" y="60567"/>
            <a:ext cx="639641" cy="791555"/>
          </a:xfrm>
          <a:prstGeom prst="rect">
            <a:avLst/>
          </a:prstGeom>
        </p:spPr>
      </p:pic>
    </p:spTree>
    <p:extLst>
      <p:ext uri="{BB962C8B-B14F-4D97-AF65-F5344CB8AC3E}">
        <p14:creationId xmlns:p14="http://schemas.microsoft.com/office/powerpoint/2010/main" val="2309327724"/>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850" y="1707654"/>
            <a:ext cx="8424863" cy="2952325"/>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a:t>
            </a:r>
            <a:r>
              <a:rPr lang="fr-FR" noProof="0" dirty="0" smtClean="0"/>
              <a:t>3</a:t>
            </a:r>
            <a:endParaRPr lang="fr-FR" noProof="0" dirty="0"/>
          </a:p>
        </p:txBody>
      </p:sp>
      <p:sp>
        <p:nvSpPr>
          <p:cNvPr id="5" name="Espace réservé du pied de page 4"/>
          <p:cNvSpPr>
            <a:spLocks noGrp="1"/>
          </p:cNvSpPr>
          <p:nvPr>
            <p:ph type="ftr" sz="quarter" idx="3"/>
          </p:nvPr>
        </p:nvSpPr>
        <p:spPr bwMode="gray">
          <a:xfrm>
            <a:off x="323528"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r>
              <a:rPr lang="fr-FR" dirty="0" smtClean="0"/>
              <a:t>Direction des achats de l’État</a:t>
            </a:r>
            <a:endParaRPr lang="fr-FR" dirty="0"/>
          </a:p>
        </p:txBody>
      </p:sp>
      <p:sp>
        <p:nvSpPr>
          <p:cNvPr id="6" name="Espace réservé du numéro de diapositive 5"/>
          <p:cNvSpPr>
            <a:spLocks noGrp="1"/>
          </p:cNvSpPr>
          <p:nvPr>
            <p:ph type="sldNum" sz="quarter" idx="4"/>
          </p:nvPr>
        </p:nvSpPr>
        <p:spPr bwMode="gray">
          <a:xfrm>
            <a:off x="6156176"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323850" y="4784400"/>
            <a:ext cx="8424614"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323850" y="771550"/>
            <a:ext cx="8424863" cy="539991"/>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7732527" y="4783500"/>
            <a:ext cx="1087945" cy="360000"/>
          </a:xfrm>
          <a:prstGeom prst="rect">
            <a:avLst/>
          </a:prstGeom>
        </p:spPr>
        <p:txBody>
          <a:bodyPr vert="horz" lIns="91440" tIns="45720" rIns="91440" bIns="45720" rtlCol="0" anchor="ctr"/>
          <a:lstStyle>
            <a:lvl1pPr algn="r">
              <a:defRPr sz="750" b="1">
                <a:solidFill>
                  <a:schemeClr val="tx1"/>
                </a:solidFill>
              </a:defRPr>
            </a:lvl1pPr>
          </a:lstStyle>
          <a:p>
            <a:fld id="{B858D49A-5A7A-574D-A0ED-52B5C1EFA876}" type="datetime1">
              <a:rPr lang="fr-FR" cap="all" smtClean="0"/>
              <a:pPr/>
              <a:t>18/05/2022</a:t>
            </a:fld>
            <a:endParaRPr lang="fr-FR" cap="all" dirty="0"/>
          </a:p>
        </p:txBody>
      </p:sp>
      <p:cxnSp>
        <p:nvCxnSpPr>
          <p:cNvPr id="9" name="Connecteur droit 8">
            <a:extLst>
              <a:ext uri="{FF2B5EF4-FFF2-40B4-BE49-F238E27FC236}">
                <a16:creationId xmlns:a16="http://schemas.microsoft.com/office/drawing/2014/main" id="{E071FEB6-0E77-DD46-9DA0-C52EF51FC7F3}"/>
              </a:ext>
            </a:extLst>
          </p:cNvPr>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360000" y="175587"/>
            <a:ext cx="611600" cy="489813"/>
          </a:xfrm>
          <a:prstGeom prst="rect">
            <a:avLst/>
          </a:prstGeom>
        </p:spPr>
      </p:pic>
    </p:spTree>
    <p:extLst>
      <p:ext uri="{BB962C8B-B14F-4D97-AF65-F5344CB8AC3E}">
        <p14:creationId xmlns:p14="http://schemas.microsoft.com/office/powerpoint/2010/main" val="3334702138"/>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 id="2147483844" r:id="rId18"/>
    <p:sldLayoutId id="2147483845" r:id="rId19"/>
    <p:sldLayoutId id="2147483846" r:id="rId20"/>
    <p:sldLayoutId id="2147483847" r:id="rId21"/>
    <p:sldLayoutId id="2147483848" r:id="rId22"/>
    <p:sldLayoutId id="2147483849" r:id="rId23"/>
    <p:sldLayoutId id="2147483850" r:id="rId24"/>
    <p:sldLayoutId id="2147483851" r:id="rId25"/>
    <p:sldLayoutId id="2147483852" r:id="rId26"/>
    <p:sldLayoutId id="2147483853" r:id="rId27"/>
    <p:sldLayoutId id="2147483854" r:id="rId28"/>
    <p:sldLayoutId id="2147483855" r:id="rId29"/>
  </p:sldLayoutIdLst>
  <p:timing>
    <p:tnLst>
      <p:par>
        <p:cTn id="1" dur="indefinite" restart="never" nodeType="tmRoot"/>
      </p:par>
    </p:tnLst>
  </p:timing>
  <p:hf hdr="0"/>
  <p:txStyles>
    <p:titleStyle>
      <a:lvl1pPr marL="14288" indent="0" algn="l" defTabSz="914400" rtl="0" eaLnBrk="1" latinLnBrk="0" hangingPunct="1">
        <a:lnSpc>
          <a:spcPct val="90000"/>
        </a:lnSpc>
        <a:spcBef>
          <a:spcPct val="0"/>
        </a:spcBef>
        <a:buNone/>
        <a:tabLst/>
        <a:defRPr sz="2500" b="1" kern="1200">
          <a:solidFill>
            <a:schemeClr val="tx1"/>
          </a:solidFill>
          <a:latin typeface="+mj-lt"/>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500" b="1"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3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200" kern="120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5.emf"/><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5.emf"/></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mailto:my2CPS@bnpparibas.com"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hyperlink" Target="mailto:cartes-achat-affaires@education.gouv.fr"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2.png"/><Relationship Id="rId4" Type="http://schemas.microsoft.com/office/2007/relationships/hdphoto" Target="../media/hdphoto1.wdp"/><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hyperlink" Target="mailto:Cartes-achat-affaires@education.gouv.fr"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r>
              <a:rPr lang="fr-FR"/>
              <a:t>XX/XX/XXXX</a:t>
            </a:r>
            <a:endParaRPr lang="fr-FR" dirty="0"/>
          </a:p>
        </p:txBody>
      </p:sp>
      <p:sp>
        <p:nvSpPr>
          <p:cNvPr id="8" name="Espace réservé du pied de page 7"/>
          <p:cNvSpPr>
            <a:spLocks noGrp="1"/>
          </p:cNvSpPr>
          <p:nvPr>
            <p:ph type="ftr" sz="quarter" idx="11"/>
          </p:nvPr>
        </p:nvSpPr>
        <p:spPr>
          <a:xfrm>
            <a:off x="720000" y="3919897"/>
            <a:ext cx="7452400" cy="900000"/>
          </a:xfrm>
        </p:spPr>
        <p:txBody>
          <a:bodyPr/>
          <a:lstStyle/>
          <a:p>
            <a:endParaRPr lang="fr-FR" b="0" dirty="0"/>
          </a:p>
          <a:p>
            <a:r>
              <a:rPr lang="fr-FR" sz="1000" dirty="0"/>
              <a:t>Direction des affaires financières – Département du contrôle interne et des systèmes d’information financière - DCISIF</a:t>
            </a:r>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pic>
        <p:nvPicPr>
          <p:cNvPr id="11" name="Image 10">
            <a:extLst>
              <a:ext uri="{FF2B5EF4-FFF2-40B4-BE49-F238E27FC236}">
                <a16:creationId xmlns:a16="http://schemas.microsoft.com/office/drawing/2014/main" id="{77E0C539-E4CE-4011-8986-D2ABB81C1C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7779" y="887025"/>
            <a:ext cx="5036444" cy="3369451"/>
          </a:xfrm>
          <a:prstGeom prst="rect">
            <a:avLst/>
          </a:prstGeom>
        </p:spPr>
      </p:pic>
      <p:sp>
        <p:nvSpPr>
          <p:cNvPr id="3" name="ZoneTexte 2"/>
          <p:cNvSpPr txBox="1"/>
          <p:nvPr/>
        </p:nvSpPr>
        <p:spPr>
          <a:xfrm>
            <a:off x="3779912" y="1059582"/>
            <a:ext cx="4464496" cy="3139321"/>
          </a:xfrm>
          <a:prstGeom prst="rect">
            <a:avLst/>
          </a:prstGeom>
          <a:noFill/>
        </p:spPr>
        <p:txBody>
          <a:bodyPr wrap="square" rtlCol="0">
            <a:spAutoFit/>
          </a:bodyPr>
          <a:lstStyle/>
          <a:p>
            <a:pPr algn="ctr"/>
            <a:r>
              <a:rPr lang="fr-FR" b="1" dirty="0" smtClean="0">
                <a:solidFill>
                  <a:schemeClr val="bg1"/>
                </a:solidFill>
              </a:rPr>
              <a:t>CLASSE VIRTUELLE</a:t>
            </a:r>
          </a:p>
          <a:p>
            <a:pPr algn="ctr"/>
            <a:endParaRPr lang="fr-FR" b="1" dirty="0">
              <a:solidFill>
                <a:schemeClr val="bg1"/>
              </a:solidFill>
            </a:endParaRPr>
          </a:p>
          <a:p>
            <a:pPr algn="ctr"/>
            <a:r>
              <a:rPr lang="fr-FR" b="1" dirty="0" smtClean="0">
                <a:solidFill>
                  <a:schemeClr val="bg1"/>
                </a:solidFill>
              </a:rPr>
              <a:t>Cartes d’achat et cartes affaire</a:t>
            </a:r>
          </a:p>
          <a:p>
            <a:pPr algn="ctr"/>
            <a:endParaRPr lang="fr-FR" b="1" dirty="0">
              <a:solidFill>
                <a:schemeClr val="bg1"/>
              </a:solidFill>
            </a:endParaRPr>
          </a:p>
          <a:p>
            <a:pPr algn="ctr"/>
            <a:endParaRPr lang="fr-FR" b="1" dirty="0" smtClean="0">
              <a:solidFill>
                <a:schemeClr val="bg1"/>
              </a:solidFill>
            </a:endParaRPr>
          </a:p>
          <a:p>
            <a:endParaRPr lang="fr-FR" b="1" dirty="0">
              <a:solidFill>
                <a:schemeClr val="bg1"/>
              </a:solidFill>
            </a:endParaRPr>
          </a:p>
          <a:p>
            <a:endParaRPr lang="fr-FR" b="1" dirty="0" smtClean="0">
              <a:solidFill>
                <a:schemeClr val="bg1"/>
              </a:solidFill>
            </a:endParaRPr>
          </a:p>
          <a:p>
            <a:endParaRPr lang="fr-FR" b="1" dirty="0">
              <a:solidFill>
                <a:schemeClr val="bg1"/>
              </a:solidFill>
            </a:endParaRPr>
          </a:p>
          <a:p>
            <a:endParaRPr lang="fr-FR" b="1" dirty="0" smtClean="0">
              <a:solidFill>
                <a:schemeClr val="bg1"/>
              </a:solidFill>
            </a:endParaRPr>
          </a:p>
          <a:p>
            <a:endParaRPr lang="fr-FR" b="1" dirty="0">
              <a:solidFill>
                <a:schemeClr val="bg1"/>
              </a:solidFill>
            </a:endParaRPr>
          </a:p>
          <a:p>
            <a:r>
              <a:rPr lang="fr-FR" sz="1100" b="1" dirty="0" smtClean="0">
                <a:solidFill>
                  <a:schemeClr val="bg1"/>
                </a:solidFill>
              </a:rPr>
              <a:t>19 mai 2022</a:t>
            </a:r>
            <a:endParaRPr lang="fr-FR" sz="1100" dirty="0">
              <a:solidFill>
                <a:schemeClr val="bg1"/>
              </a:solidFill>
            </a:endParaRPr>
          </a:p>
        </p:txBody>
      </p:sp>
    </p:spTree>
    <p:extLst>
      <p:ext uri="{BB962C8B-B14F-4D97-AF65-F5344CB8AC3E}">
        <p14:creationId xmlns:p14="http://schemas.microsoft.com/office/powerpoint/2010/main" val="62429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sp>
        <p:nvSpPr>
          <p:cNvPr id="23" name="Titre 6">
            <a:extLst>
              <a:ext uri="{FF2B5EF4-FFF2-40B4-BE49-F238E27FC236}">
                <a16:creationId xmlns:a16="http://schemas.microsoft.com/office/drawing/2014/main" id="{71AEE90C-F5AE-4AB4-900A-CF0001990F3D}"/>
              </a:ext>
            </a:extLst>
          </p:cNvPr>
          <p:cNvSpPr txBox="1">
            <a:spLocks/>
          </p:cNvSpPr>
          <p:nvPr/>
        </p:nvSpPr>
        <p:spPr bwMode="gray">
          <a:xfrm>
            <a:off x="1187624" y="152010"/>
            <a:ext cx="7088080"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500" dirty="0"/>
              <a:t>I</a:t>
            </a:r>
            <a:r>
              <a:rPr lang="fr-FR" sz="1500" dirty="0" smtClean="0"/>
              <a:t>ntroduction</a:t>
            </a:r>
          </a:p>
          <a:p>
            <a:pPr>
              <a:buClr>
                <a:schemeClr val="tx2"/>
              </a:buClr>
            </a:pPr>
            <a:r>
              <a:rPr lang="fr-FR" sz="1300" dirty="0">
                <a:solidFill>
                  <a:schemeClr val="accent2"/>
                </a:solidFill>
              </a:rPr>
              <a:t>Glossaire </a:t>
            </a:r>
          </a:p>
        </p:txBody>
      </p:sp>
      <p:sp>
        <p:nvSpPr>
          <p:cNvPr id="25" name="AutoShape 3"/>
          <p:cNvSpPr>
            <a:spLocks noChangeArrowheads="1"/>
          </p:cNvSpPr>
          <p:nvPr/>
        </p:nvSpPr>
        <p:spPr bwMode="gray">
          <a:xfrm>
            <a:off x="1131162" y="2175284"/>
            <a:ext cx="1078702" cy="985222"/>
          </a:xfrm>
          <a:prstGeom prst="hexagon">
            <a:avLst>
              <a:gd name="adj" fmla="val 30489"/>
              <a:gd name="vf" fmla="val 115470"/>
            </a:avLst>
          </a:prstGeom>
          <a:solidFill>
            <a:srgbClr val="646464"/>
          </a:solidFill>
          <a:ln w="9525" algn="ctr">
            <a:solidFill>
              <a:srgbClr val="646464"/>
            </a:solidFill>
            <a:miter lim="800000"/>
            <a:headEnd/>
            <a:tailEnd/>
          </a:ln>
          <a:effectLst/>
        </p:spPr>
        <p:txBody>
          <a:bodyPr wrap="none" lIns="90000" tIns="46800" rIns="90000" bIns="46800" anchor="ctr"/>
          <a:lstStyle/>
          <a:p>
            <a:pPr marL="0" marR="0" lvl="0" indent="0" algn="ctr" defTabSz="1042988" eaLnBrk="0" fontAlgn="base" latinLnBrk="0" hangingPunct="0">
              <a:lnSpc>
                <a:spcPct val="100000"/>
              </a:lnSpc>
              <a:spcBef>
                <a:spcPct val="0"/>
              </a:spcBef>
              <a:spcAft>
                <a:spcPct val="0"/>
              </a:spcAft>
              <a:buClr>
                <a:srgbClr val="00A28A"/>
              </a:buClr>
              <a:buSzTx/>
              <a:buFont typeface="Times" pitchFamily="18" charset="0"/>
              <a:buNone/>
              <a:tabLst/>
              <a:defRPr/>
            </a:pPr>
            <a:r>
              <a:rPr kumimoji="0" lang="en-US" sz="700" b="0" i="0" u="none" strike="noStrike" kern="0" cap="none" spc="0" normalizeH="0" baseline="0" noProof="0" dirty="0" smtClean="0">
                <a:ln>
                  <a:noFill/>
                </a:ln>
                <a:solidFill>
                  <a:schemeClr val="bg1"/>
                </a:solidFill>
                <a:effectLst/>
                <a:uLnTx/>
                <a:uFillTx/>
              </a:rPr>
              <a:t>Carte d’achat</a:t>
            </a:r>
          </a:p>
        </p:txBody>
      </p:sp>
      <p:sp>
        <p:nvSpPr>
          <p:cNvPr id="26" name="AutoShape 4"/>
          <p:cNvSpPr>
            <a:spLocks noChangeArrowheads="1"/>
          </p:cNvSpPr>
          <p:nvPr/>
        </p:nvSpPr>
        <p:spPr bwMode="gray">
          <a:xfrm>
            <a:off x="1120516" y="3148763"/>
            <a:ext cx="1078702" cy="985223"/>
          </a:xfrm>
          <a:prstGeom prst="hexagon">
            <a:avLst>
              <a:gd name="adj" fmla="val 30489"/>
              <a:gd name="vf" fmla="val 115470"/>
            </a:avLst>
          </a:prstGeom>
          <a:solidFill>
            <a:srgbClr val="F04C3E"/>
          </a:solidFill>
          <a:ln w="9525">
            <a:noFill/>
            <a:miter lim="800000"/>
            <a:headEnd/>
            <a:tailEnd/>
          </a:ln>
          <a:effectLst/>
        </p:spPr>
        <p:txBody>
          <a:bodyPr lIns="0" tIns="0" rIns="0" bIns="0" anchor="ctr"/>
          <a:lstStyle/>
          <a:p>
            <a:pPr algn="ctr" defTabSz="709440">
              <a:spcBef>
                <a:spcPct val="50000"/>
              </a:spcBef>
              <a:spcAft>
                <a:spcPct val="50000"/>
              </a:spcAft>
              <a:buClr>
                <a:schemeClr val="accent2"/>
              </a:buClr>
              <a:buSzPct val="80000"/>
            </a:pPr>
            <a:r>
              <a:rPr lang="en-US" sz="700" dirty="0" err="1" smtClean="0">
                <a:solidFill>
                  <a:schemeClr val="bg1"/>
                </a:solidFill>
              </a:rPr>
              <a:t>Profil</a:t>
            </a:r>
            <a:r>
              <a:rPr lang="en-US" sz="700" dirty="0" smtClean="0">
                <a:solidFill>
                  <a:schemeClr val="bg1"/>
                </a:solidFill>
              </a:rPr>
              <a:t> </a:t>
            </a:r>
            <a:r>
              <a:rPr lang="en-US" sz="700" dirty="0">
                <a:solidFill>
                  <a:schemeClr val="bg1"/>
                </a:solidFill>
              </a:rPr>
              <a:t>de </a:t>
            </a:r>
            <a:r>
              <a:rPr lang="en-US" sz="700" dirty="0" smtClean="0">
                <a:solidFill>
                  <a:schemeClr val="bg1"/>
                </a:solidFill>
              </a:rPr>
              <a:t>carte</a:t>
            </a:r>
            <a:endParaRPr lang="en-US" sz="700" dirty="0">
              <a:solidFill>
                <a:schemeClr val="bg1"/>
              </a:solidFill>
            </a:endParaRPr>
          </a:p>
        </p:txBody>
      </p:sp>
      <p:sp>
        <p:nvSpPr>
          <p:cNvPr id="27" name="AutoShape 5"/>
          <p:cNvSpPr>
            <a:spLocks noChangeArrowheads="1"/>
          </p:cNvSpPr>
          <p:nvPr/>
        </p:nvSpPr>
        <p:spPr bwMode="gray">
          <a:xfrm>
            <a:off x="1131162" y="1189117"/>
            <a:ext cx="1078702" cy="986167"/>
          </a:xfrm>
          <a:prstGeom prst="hexagon">
            <a:avLst>
              <a:gd name="adj" fmla="val 30460"/>
              <a:gd name="vf" fmla="val 115470"/>
            </a:avLst>
          </a:prstGeom>
          <a:solidFill>
            <a:srgbClr val="0081AE"/>
          </a:solidFill>
          <a:ln w="9525">
            <a:noFill/>
            <a:miter lim="800000"/>
            <a:headEnd/>
            <a:tailEnd/>
          </a:ln>
          <a:effectLst/>
        </p:spPr>
        <p:txBody>
          <a:bodyPr lIns="0" tIns="0" rIns="0" bIns="0" anchor="ctr"/>
          <a:lstStyle/>
          <a:p>
            <a:pPr algn="ctr" defTabSz="1042988" eaLnBrk="0" fontAlgn="base" hangingPunct="0">
              <a:spcBef>
                <a:spcPct val="0"/>
              </a:spcBef>
              <a:spcAft>
                <a:spcPct val="0"/>
              </a:spcAft>
              <a:buClr>
                <a:srgbClr val="00A28A"/>
              </a:buClr>
            </a:pPr>
            <a:r>
              <a:rPr lang="en-US" sz="700" kern="0" dirty="0">
                <a:solidFill>
                  <a:schemeClr val="bg1"/>
                </a:solidFill>
              </a:rPr>
              <a:t>Architecture CHA</a:t>
            </a:r>
          </a:p>
        </p:txBody>
      </p:sp>
      <p:sp>
        <p:nvSpPr>
          <p:cNvPr id="28" name="AutoShape 6"/>
          <p:cNvSpPr>
            <a:spLocks noChangeArrowheads="1"/>
          </p:cNvSpPr>
          <p:nvPr/>
        </p:nvSpPr>
        <p:spPr bwMode="gray">
          <a:xfrm>
            <a:off x="1872168" y="1683145"/>
            <a:ext cx="1078702" cy="985223"/>
          </a:xfrm>
          <a:prstGeom prst="hexagon">
            <a:avLst>
              <a:gd name="adj" fmla="val 30489"/>
              <a:gd name="vf" fmla="val 115470"/>
            </a:avLst>
          </a:prstGeom>
          <a:solidFill>
            <a:srgbClr val="91278F"/>
          </a:solidFill>
          <a:ln w="9525">
            <a:noFill/>
            <a:miter lim="800000"/>
            <a:headEnd/>
            <a:tailEnd/>
          </a:ln>
          <a:effectLst/>
        </p:spPr>
        <p:txBody>
          <a:bodyPr lIns="0" tIns="0" rIns="0" bIns="0" anchor="ctr"/>
          <a:lstStyle/>
          <a:p>
            <a:pPr algn="ctr" defTabSz="709440">
              <a:spcBef>
                <a:spcPct val="50000"/>
              </a:spcBef>
              <a:spcAft>
                <a:spcPct val="50000"/>
              </a:spcAft>
              <a:buClr>
                <a:schemeClr val="accent2"/>
              </a:buClr>
              <a:buSzPct val="80000"/>
            </a:pPr>
            <a:r>
              <a:rPr lang="en-US" sz="700" dirty="0">
                <a:solidFill>
                  <a:schemeClr val="bg1"/>
                </a:solidFill>
              </a:rPr>
              <a:t>Programme CHA</a:t>
            </a:r>
          </a:p>
        </p:txBody>
      </p:sp>
      <p:sp>
        <p:nvSpPr>
          <p:cNvPr id="29" name="AutoShape 7"/>
          <p:cNvSpPr>
            <a:spLocks noChangeArrowheads="1"/>
          </p:cNvSpPr>
          <p:nvPr/>
        </p:nvSpPr>
        <p:spPr bwMode="gray">
          <a:xfrm>
            <a:off x="1872168" y="2667424"/>
            <a:ext cx="1078702" cy="984279"/>
          </a:xfrm>
          <a:prstGeom prst="hexagon">
            <a:avLst>
              <a:gd name="adj" fmla="val 30518"/>
              <a:gd name="vf" fmla="val 115470"/>
            </a:avLst>
          </a:prstGeom>
          <a:solidFill>
            <a:srgbClr val="2C973E"/>
          </a:solidFill>
          <a:ln w="9525">
            <a:noFill/>
            <a:miter lim="800000"/>
            <a:headEnd/>
            <a:tailEnd/>
          </a:ln>
          <a:effectLst/>
        </p:spPr>
        <p:txBody>
          <a:bodyPr lIns="0" tIns="0" rIns="0" bIns="0" anchor="ctr"/>
          <a:lstStyle/>
          <a:p>
            <a:pPr algn="ctr" defTabSz="709440">
              <a:spcBef>
                <a:spcPct val="50000"/>
              </a:spcBef>
              <a:spcAft>
                <a:spcPct val="50000"/>
              </a:spcAft>
              <a:buClr>
                <a:schemeClr val="accent2"/>
              </a:buClr>
              <a:buSzPct val="80000"/>
            </a:pPr>
            <a:r>
              <a:rPr lang="en-US" sz="700" dirty="0">
                <a:solidFill>
                  <a:schemeClr val="bg1"/>
                </a:solidFill>
              </a:rPr>
              <a:t>Réseaux bancaires</a:t>
            </a:r>
          </a:p>
        </p:txBody>
      </p:sp>
      <p:sp>
        <p:nvSpPr>
          <p:cNvPr id="30" name="AutoShape 8"/>
          <p:cNvSpPr>
            <a:spLocks noChangeArrowheads="1"/>
          </p:cNvSpPr>
          <p:nvPr/>
        </p:nvSpPr>
        <p:spPr bwMode="gray">
          <a:xfrm>
            <a:off x="360000" y="1683145"/>
            <a:ext cx="1078702" cy="985223"/>
          </a:xfrm>
          <a:prstGeom prst="hexagon">
            <a:avLst>
              <a:gd name="adj" fmla="val 30489"/>
              <a:gd name="vf" fmla="val 115470"/>
            </a:avLst>
          </a:prstGeom>
          <a:solidFill>
            <a:srgbClr val="CCCCCC"/>
          </a:solidFill>
          <a:ln w="9525" algn="ctr">
            <a:solidFill>
              <a:srgbClr val="646464"/>
            </a:solidFill>
            <a:miter lim="800000"/>
            <a:headEnd/>
            <a:tailEnd/>
          </a:ln>
          <a:effectLst/>
        </p:spPr>
        <p:txBody>
          <a:bodyPr lIns="90000" tIns="46800" rIns="90000" bIns="46800" anchor="ctr"/>
          <a:lstStyle/>
          <a:p>
            <a:pPr algn="ctr" defTabSz="1042988" eaLnBrk="0" fontAlgn="base" hangingPunct="0">
              <a:spcBef>
                <a:spcPct val="0"/>
              </a:spcBef>
              <a:spcAft>
                <a:spcPct val="0"/>
              </a:spcAft>
              <a:buClr>
                <a:srgbClr val="00A28A"/>
              </a:buClr>
            </a:pPr>
            <a:r>
              <a:rPr lang="en-US" sz="600" kern="0" dirty="0" smtClean="0"/>
              <a:t>RPCA</a:t>
            </a:r>
            <a:endParaRPr lang="en-US" sz="600" kern="0" dirty="0"/>
          </a:p>
        </p:txBody>
      </p:sp>
      <p:sp>
        <p:nvSpPr>
          <p:cNvPr id="31" name="AutoShape 9"/>
          <p:cNvSpPr>
            <a:spLocks noChangeArrowheads="1"/>
          </p:cNvSpPr>
          <p:nvPr/>
        </p:nvSpPr>
        <p:spPr bwMode="gray">
          <a:xfrm>
            <a:off x="360000" y="2667424"/>
            <a:ext cx="1078702" cy="984279"/>
          </a:xfrm>
          <a:prstGeom prst="hexagon">
            <a:avLst>
              <a:gd name="adj" fmla="val 30518"/>
              <a:gd name="vf" fmla="val 115470"/>
            </a:avLst>
          </a:prstGeom>
          <a:solidFill>
            <a:srgbClr val="CCCCCC"/>
          </a:solidFill>
          <a:ln w="9525" algn="ctr">
            <a:solidFill>
              <a:srgbClr val="646464"/>
            </a:solidFill>
            <a:miter lim="800000"/>
            <a:headEnd/>
            <a:tailEnd/>
          </a:ln>
          <a:effectLst/>
        </p:spPr>
        <p:txBody>
          <a:bodyPr lIns="90000" tIns="46800" rIns="90000" bIns="46800" anchor="ctr"/>
          <a:lstStyle/>
          <a:p>
            <a:pPr algn="ctr" defTabSz="1042988" eaLnBrk="0" fontAlgn="base" hangingPunct="0">
              <a:spcBef>
                <a:spcPct val="0"/>
              </a:spcBef>
              <a:spcAft>
                <a:spcPct val="0"/>
              </a:spcAft>
              <a:buClr>
                <a:srgbClr val="00A28A"/>
              </a:buClr>
            </a:pPr>
            <a:r>
              <a:rPr lang="en-US" sz="600" kern="0" dirty="0"/>
              <a:t>Centre de facturation</a:t>
            </a:r>
          </a:p>
        </p:txBody>
      </p:sp>
      <p:sp>
        <p:nvSpPr>
          <p:cNvPr id="33" name="Rectangle 32"/>
          <p:cNvSpPr/>
          <p:nvPr/>
        </p:nvSpPr>
        <p:spPr>
          <a:xfrm>
            <a:off x="3563888" y="919933"/>
            <a:ext cx="5256584" cy="3883114"/>
          </a:xfrm>
          <a:prstGeom prst="rect">
            <a:avLst/>
          </a:prstGeom>
        </p:spPr>
        <p:txBody>
          <a:bodyPr wrap="square">
            <a:spAutoFit/>
          </a:bodyPr>
          <a:lstStyle/>
          <a:p>
            <a:pPr lvl="0">
              <a:spcAft>
                <a:spcPts val="500"/>
              </a:spcAft>
            </a:pPr>
            <a:r>
              <a:rPr lang="fr-FR" sz="800" dirty="0">
                <a:solidFill>
                  <a:srgbClr val="000000"/>
                </a:solidFill>
              </a:rPr>
              <a:t>Un </a:t>
            </a:r>
            <a:r>
              <a:rPr lang="fr-FR" sz="800" b="1" dirty="0">
                <a:solidFill>
                  <a:srgbClr val="000000"/>
                </a:solidFill>
              </a:rPr>
              <a:t>profil </a:t>
            </a:r>
            <a:r>
              <a:rPr lang="fr-FR" sz="800" b="1" dirty="0" smtClean="0">
                <a:solidFill>
                  <a:srgbClr val="000000"/>
                </a:solidFill>
              </a:rPr>
              <a:t>de carte </a:t>
            </a:r>
            <a:r>
              <a:rPr lang="fr-FR" sz="800" dirty="0" smtClean="0">
                <a:solidFill>
                  <a:srgbClr val="000000"/>
                </a:solidFill>
              </a:rPr>
              <a:t>correspond </a:t>
            </a:r>
            <a:r>
              <a:rPr lang="fr-FR" sz="800" dirty="0">
                <a:solidFill>
                  <a:srgbClr val="000000"/>
                </a:solidFill>
              </a:rPr>
              <a:t>à un ensemble de paramétrage commun à plusieurs cartes. Cela permet de simplifier la gestion du paramétrage. </a:t>
            </a:r>
          </a:p>
          <a:p>
            <a:pPr lvl="0">
              <a:spcAft>
                <a:spcPts val="500"/>
              </a:spcAft>
            </a:pPr>
            <a:r>
              <a:rPr lang="fr-FR" sz="800" dirty="0">
                <a:solidFill>
                  <a:srgbClr val="000000"/>
                </a:solidFill>
              </a:rPr>
              <a:t>Les profils portent les autorisations qui vont s’appliquer aux cartes :</a:t>
            </a:r>
          </a:p>
          <a:p>
            <a:pPr marL="549270" lvl="0" indent="-457200">
              <a:spcAft>
                <a:spcPts val="500"/>
              </a:spcAft>
              <a:buFont typeface="Wingdings" panose="05000000000000000000" pitchFamily="2" charset="2"/>
              <a:buChar char="§"/>
            </a:pPr>
            <a:r>
              <a:rPr lang="fr-FR" sz="800" dirty="0">
                <a:solidFill>
                  <a:srgbClr val="000000"/>
                </a:solidFill>
              </a:rPr>
              <a:t>Quels </a:t>
            </a:r>
            <a:r>
              <a:rPr lang="fr-FR" sz="800" b="1" dirty="0">
                <a:solidFill>
                  <a:srgbClr val="000000"/>
                </a:solidFill>
              </a:rPr>
              <a:t>réseaux</a:t>
            </a:r>
            <a:r>
              <a:rPr lang="fr-FR" sz="800" dirty="0">
                <a:solidFill>
                  <a:srgbClr val="000000"/>
                </a:solidFill>
              </a:rPr>
              <a:t> peuvent être utilisés: CB, VISA, PURCH (= </a:t>
            </a:r>
            <a:r>
              <a:rPr lang="fr-FR" sz="800" dirty="0">
                <a:solidFill>
                  <a:srgbClr val="000000"/>
                </a:solidFill>
                <a:sym typeface="Wingdings" panose="05000000000000000000" pitchFamily="2" charset="2"/>
              </a:rPr>
              <a:t>transactions de niveau 3)</a:t>
            </a:r>
          </a:p>
          <a:p>
            <a:pPr marL="549270" lvl="0" indent="-457200">
              <a:spcAft>
                <a:spcPts val="500"/>
              </a:spcAft>
              <a:buFont typeface="Wingdings" panose="05000000000000000000" pitchFamily="2" charset="2"/>
              <a:buChar char="§"/>
            </a:pPr>
            <a:r>
              <a:rPr lang="fr-FR" sz="800" dirty="0">
                <a:solidFill>
                  <a:srgbClr val="000000"/>
                </a:solidFill>
                <a:sym typeface="Wingdings" panose="05000000000000000000" pitchFamily="2" charset="2"/>
              </a:rPr>
              <a:t>Quels </a:t>
            </a:r>
            <a:r>
              <a:rPr lang="fr-FR" sz="800" b="1" dirty="0">
                <a:solidFill>
                  <a:srgbClr val="000000"/>
                </a:solidFill>
                <a:sym typeface="Wingdings" panose="05000000000000000000" pitchFamily="2" charset="2"/>
              </a:rPr>
              <a:t>plafonds de dépense </a:t>
            </a:r>
            <a:r>
              <a:rPr lang="fr-FR" sz="800" dirty="0">
                <a:solidFill>
                  <a:srgbClr val="000000"/>
                </a:solidFill>
                <a:sym typeface="Wingdings" panose="05000000000000000000" pitchFamily="2" charset="2"/>
              </a:rPr>
              <a:t>sont autorisés: </a:t>
            </a:r>
          </a:p>
          <a:p>
            <a:pPr marL="808649" lvl="1" indent="-457200">
              <a:spcBef>
                <a:spcPts val="600"/>
              </a:spcBef>
              <a:spcAft>
                <a:spcPts val="600"/>
              </a:spcAft>
              <a:buFont typeface="Arial" panose="020B0604020202020204" pitchFamily="34" charset="0"/>
              <a:buChar char="•"/>
            </a:pPr>
            <a:r>
              <a:rPr lang="fr-FR" sz="800" dirty="0">
                <a:solidFill>
                  <a:srgbClr val="000000"/>
                </a:solidFill>
                <a:sym typeface="Wingdings" panose="05000000000000000000" pitchFamily="2" charset="2"/>
              </a:rPr>
              <a:t>au global (cumul des transactions de toutes les cartes attachées au profil)</a:t>
            </a:r>
          </a:p>
          <a:p>
            <a:pPr marL="808649" lvl="1" indent="-457200">
              <a:spcBef>
                <a:spcPts val="600"/>
              </a:spcBef>
              <a:spcAft>
                <a:spcPts val="600"/>
              </a:spcAft>
              <a:buFont typeface="Arial" panose="020B0604020202020204" pitchFamily="34" charset="0"/>
              <a:buChar char="•"/>
            </a:pPr>
            <a:r>
              <a:rPr lang="fr-FR" sz="800" dirty="0">
                <a:solidFill>
                  <a:srgbClr val="000000"/>
                </a:solidFill>
                <a:sym typeface="Wingdings" panose="05000000000000000000" pitchFamily="2" charset="2"/>
              </a:rPr>
              <a:t> et par réseau:</a:t>
            </a:r>
          </a:p>
          <a:p>
            <a:pPr marL="988649" lvl="2" indent="-457200">
              <a:spcBef>
                <a:spcPts val="100"/>
              </a:spcBef>
              <a:spcAft>
                <a:spcPts val="100"/>
              </a:spcAft>
              <a:buSzPct val="100000"/>
              <a:buFont typeface="Wingdings" panose="05000000000000000000" pitchFamily="2" charset="2"/>
              <a:buChar char="v"/>
            </a:pPr>
            <a:r>
              <a:rPr lang="fr-FR" sz="800" dirty="0">
                <a:solidFill>
                  <a:srgbClr val="000000"/>
                </a:solidFill>
                <a:sym typeface="Wingdings" panose="05000000000000000000" pitchFamily="2" charset="2"/>
              </a:rPr>
              <a:t>par transaction</a:t>
            </a:r>
          </a:p>
          <a:p>
            <a:pPr marL="988649" lvl="2" indent="-457200">
              <a:spcBef>
                <a:spcPts val="100"/>
              </a:spcBef>
              <a:spcAft>
                <a:spcPts val="100"/>
              </a:spcAft>
              <a:buSzPct val="100000"/>
              <a:buFont typeface="Wingdings" panose="05000000000000000000" pitchFamily="2" charset="2"/>
              <a:buChar char="v"/>
            </a:pPr>
            <a:r>
              <a:rPr lang="fr-FR" sz="800" dirty="0">
                <a:solidFill>
                  <a:srgbClr val="000000"/>
                </a:solidFill>
                <a:sym typeface="Wingdings" panose="05000000000000000000" pitchFamily="2" charset="2"/>
              </a:rPr>
              <a:t>Pour la totalité des transactions sur l’année</a:t>
            </a:r>
          </a:p>
          <a:p>
            <a:pPr marL="432000" lvl="2">
              <a:spcBef>
                <a:spcPts val="100"/>
              </a:spcBef>
              <a:spcAft>
                <a:spcPts val="100"/>
              </a:spcAft>
              <a:buSzPct val="100000"/>
            </a:pPr>
            <a:endParaRPr lang="fr-FR" sz="800" dirty="0">
              <a:solidFill>
                <a:srgbClr val="000000"/>
              </a:solidFill>
              <a:sym typeface="Wingdings" panose="05000000000000000000" pitchFamily="2" charset="2"/>
            </a:endParaRPr>
          </a:p>
          <a:p>
            <a:pPr marL="549270" lvl="0" indent="-457200">
              <a:spcAft>
                <a:spcPts val="500"/>
              </a:spcAft>
              <a:buFont typeface="Wingdings" panose="05000000000000000000" pitchFamily="2" charset="2"/>
              <a:buChar char="§"/>
            </a:pPr>
            <a:r>
              <a:rPr lang="fr-FR" sz="800" dirty="0">
                <a:solidFill>
                  <a:srgbClr val="000000"/>
                </a:solidFill>
                <a:sym typeface="Wingdings" panose="05000000000000000000" pitchFamily="2" charset="2"/>
              </a:rPr>
              <a:t>Chez quels </a:t>
            </a:r>
            <a:r>
              <a:rPr lang="fr-FR" sz="800" b="1" dirty="0">
                <a:solidFill>
                  <a:srgbClr val="000000"/>
                </a:solidFill>
                <a:sym typeface="Wingdings" panose="05000000000000000000" pitchFamily="2" charset="2"/>
              </a:rPr>
              <a:t>commerçants et fournisseurs </a:t>
            </a:r>
            <a:r>
              <a:rPr lang="fr-FR" sz="800" dirty="0">
                <a:solidFill>
                  <a:srgbClr val="000000"/>
                </a:solidFill>
                <a:sym typeface="Wingdings" panose="05000000000000000000" pitchFamily="2" charset="2"/>
              </a:rPr>
              <a:t>les achats seront</a:t>
            </a:r>
            <a:r>
              <a:rPr lang="fr-FR" sz="800" dirty="0">
                <a:solidFill>
                  <a:srgbClr val="000000"/>
                </a:solidFill>
              </a:rPr>
              <a:t> possibles: </a:t>
            </a:r>
          </a:p>
          <a:p>
            <a:pPr marL="808649" lvl="1" indent="-457200">
              <a:spcBef>
                <a:spcPts val="600"/>
              </a:spcBef>
              <a:spcAft>
                <a:spcPts val="600"/>
              </a:spcAft>
              <a:buFont typeface="Arial" panose="020B0604020202020204" pitchFamily="34" charset="0"/>
              <a:buChar char="•"/>
            </a:pPr>
            <a:r>
              <a:rPr lang="fr-FR" sz="800" dirty="0">
                <a:solidFill>
                  <a:srgbClr val="000000"/>
                </a:solidFill>
              </a:rPr>
              <a:t>Liste des </a:t>
            </a:r>
            <a:r>
              <a:rPr lang="fr-FR" sz="800" b="1" dirty="0">
                <a:solidFill>
                  <a:srgbClr val="000000"/>
                </a:solidFill>
              </a:rPr>
              <a:t>SIREN</a:t>
            </a:r>
            <a:r>
              <a:rPr lang="fr-FR" sz="800" dirty="0">
                <a:solidFill>
                  <a:srgbClr val="000000"/>
                </a:solidFill>
              </a:rPr>
              <a:t> autorisés pour les transactions sur les réseaux </a:t>
            </a:r>
            <a:r>
              <a:rPr lang="fr-FR" sz="800" b="1" dirty="0">
                <a:solidFill>
                  <a:srgbClr val="000000"/>
                </a:solidFill>
              </a:rPr>
              <a:t>CB et PURCH</a:t>
            </a:r>
          </a:p>
          <a:p>
            <a:pPr marL="808649" lvl="1" indent="-457200">
              <a:spcBef>
                <a:spcPts val="600"/>
              </a:spcBef>
              <a:spcAft>
                <a:spcPts val="600"/>
              </a:spcAft>
              <a:buFont typeface="Arial" panose="020B0604020202020204" pitchFamily="34" charset="0"/>
              <a:buChar char="•"/>
            </a:pPr>
            <a:r>
              <a:rPr lang="fr-FR" sz="800" dirty="0">
                <a:solidFill>
                  <a:srgbClr val="000000"/>
                </a:solidFill>
              </a:rPr>
              <a:t>Liste des </a:t>
            </a:r>
            <a:r>
              <a:rPr lang="fr-FR" sz="800" b="1" dirty="0">
                <a:solidFill>
                  <a:srgbClr val="000000"/>
                </a:solidFill>
              </a:rPr>
              <a:t>Id-commerçants</a:t>
            </a:r>
            <a:r>
              <a:rPr lang="fr-FR" sz="800" dirty="0">
                <a:solidFill>
                  <a:srgbClr val="000000"/>
                </a:solidFill>
              </a:rPr>
              <a:t> pour les transactions sur le réseau </a:t>
            </a:r>
            <a:r>
              <a:rPr lang="fr-FR" sz="800" b="1" dirty="0">
                <a:solidFill>
                  <a:srgbClr val="000000"/>
                </a:solidFill>
              </a:rPr>
              <a:t>VISA</a:t>
            </a:r>
          </a:p>
          <a:p>
            <a:pPr lvl="0">
              <a:spcAft>
                <a:spcPts val="500"/>
              </a:spcAft>
            </a:pPr>
            <a:endParaRPr lang="fr-FR" sz="800" dirty="0" smtClean="0">
              <a:solidFill>
                <a:srgbClr val="000000"/>
              </a:solidFill>
            </a:endParaRPr>
          </a:p>
          <a:p>
            <a:pPr lvl="0">
              <a:spcAft>
                <a:spcPts val="500"/>
              </a:spcAft>
            </a:pPr>
            <a:r>
              <a:rPr lang="fr-FR" sz="800" dirty="0" smtClean="0">
                <a:solidFill>
                  <a:srgbClr val="000000"/>
                </a:solidFill>
              </a:rPr>
              <a:t>Pour </a:t>
            </a:r>
            <a:r>
              <a:rPr lang="fr-FR" sz="800" dirty="0">
                <a:solidFill>
                  <a:srgbClr val="000000"/>
                </a:solidFill>
              </a:rPr>
              <a:t>être efficace, un profil </a:t>
            </a:r>
            <a:r>
              <a:rPr lang="fr-FR" sz="800" dirty="0" smtClean="0">
                <a:solidFill>
                  <a:srgbClr val="000000"/>
                </a:solidFill>
              </a:rPr>
              <a:t>ne doit porter </a:t>
            </a:r>
            <a:r>
              <a:rPr lang="fr-FR" sz="800" dirty="0">
                <a:solidFill>
                  <a:srgbClr val="000000"/>
                </a:solidFill>
              </a:rPr>
              <a:t>que des autorisations utiles aux porteurs auxquels il est appliqué. Un profil se décline donc en fonction du métier des agents, de leur zone géographique</a:t>
            </a:r>
            <a:r>
              <a:rPr lang="fr-FR" sz="800" dirty="0" smtClean="0">
                <a:solidFill>
                  <a:srgbClr val="000000"/>
                </a:solidFill>
              </a:rPr>
              <a:t>…</a:t>
            </a:r>
          </a:p>
          <a:p>
            <a:pPr lvl="0">
              <a:spcAft>
                <a:spcPts val="500"/>
              </a:spcAft>
            </a:pPr>
            <a:endParaRPr lang="fr-FR" sz="800" kern="0" dirty="0" smtClean="0">
              <a:solidFill>
                <a:schemeClr val="tx2">
                  <a:lumMod val="60000"/>
                  <a:lumOff val="40000"/>
                </a:schemeClr>
              </a:solidFill>
              <a:ea typeface="SimSun"/>
            </a:endParaRPr>
          </a:p>
          <a:p>
            <a:pPr lvl="0">
              <a:spcAft>
                <a:spcPts val="500"/>
              </a:spcAft>
            </a:pPr>
            <a:r>
              <a:rPr lang="fr-FR" sz="800" kern="0" dirty="0" smtClean="0">
                <a:solidFill>
                  <a:schemeClr val="tx2">
                    <a:lumMod val="60000"/>
                    <a:lumOff val="40000"/>
                  </a:schemeClr>
                </a:solidFill>
                <a:ea typeface="SimSun"/>
              </a:rPr>
              <a:t>Note </a:t>
            </a:r>
            <a:r>
              <a:rPr lang="fr-FR" sz="800" kern="0" dirty="0">
                <a:solidFill>
                  <a:schemeClr val="tx2">
                    <a:lumMod val="60000"/>
                    <a:lumOff val="40000"/>
                  </a:schemeClr>
                </a:solidFill>
                <a:ea typeface="SimSun"/>
              </a:rPr>
              <a:t>: Pour simplifier le référencement des fournisseurs et limiter les erreurs lors du chargement sur le portail BNPP, il est préconisé de limiter au maximum le nombre de profils. Certains programmes carte d’achat disposent d’autant de profils de carte que de porteurs, ce qui rend chronophage la gestion du paramétrage pour les RPCA. </a:t>
            </a:r>
          </a:p>
        </p:txBody>
      </p:sp>
      <p:sp>
        <p:nvSpPr>
          <p:cNvPr id="2" name="Rectangle 1"/>
          <p:cNvSpPr/>
          <p:nvPr/>
        </p:nvSpPr>
        <p:spPr>
          <a:xfrm>
            <a:off x="7944523" y="4859625"/>
            <a:ext cx="662361" cy="20774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8D49A-5A7A-574D-A0ED-52B5C1EFA876}" type="datetime1">
              <a:rPr lang="fr-FR" sz="750" b="1" cap="all">
                <a:solidFill>
                  <a:srgbClr val="000000"/>
                </a:solidFill>
              </a:rPr>
              <a:pPr marL="0" marR="0" lvl="0" indent="0" algn="ctr" defTabSz="914400" rtl="0" eaLnBrk="1" fontAlgn="auto" latinLnBrk="0" hangingPunct="1">
                <a:lnSpc>
                  <a:spcPct val="100000"/>
                </a:lnSpc>
                <a:spcBef>
                  <a:spcPts val="0"/>
                </a:spcBef>
                <a:spcAft>
                  <a:spcPts val="0"/>
                </a:spcAft>
                <a:buClrTx/>
                <a:buSzTx/>
                <a:buFontTx/>
                <a:buNone/>
                <a:tabLst/>
                <a:defRPr/>
              </a:pPr>
              <a:t>18/05/2022</a:t>
            </a:fld>
            <a:endParaRPr lang="fr-FR" dirty="0"/>
          </a:p>
        </p:txBody>
      </p:sp>
      <p:sp>
        <p:nvSpPr>
          <p:cNvPr id="14" name="Espace réservé du numéro de diapositive 3"/>
          <p:cNvSpPr>
            <a:spLocks noGrp="1"/>
          </p:cNvSpPr>
          <p:nvPr>
            <p:ph type="sldNum" sz="quarter" idx="12"/>
          </p:nvPr>
        </p:nvSpPr>
        <p:spPr>
          <a:xfrm>
            <a:off x="6264000" y="4831423"/>
            <a:ext cx="1166177" cy="264151"/>
          </a:xfrm>
        </p:spPr>
        <p:txBody>
          <a:bodyPr/>
          <a:lstStyle/>
          <a:p>
            <a:fld id="{733122C9-A0B9-462F-8757-0847AD287B63}" type="slidenum">
              <a:rPr lang="fr-FR" smtClean="0"/>
              <a:pPr/>
              <a:t>10</a:t>
            </a:fld>
            <a:endParaRPr lang="fr-FR" dirty="0"/>
          </a:p>
        </p:txBody>
      </p:sp>
      <p:pic>
        <p:nvPicPr>
          <p:cNvPr id="16" name="Picture 3"/>
          <p:cNvPicPr>
            <a:picLocks noChangeAspect="1" noChangeArrowheads="1"/>
          </p:cNvPicPr>
          <p:nvPr/>
        </p:nvPicPr>
        <p:blipFill>
          <a:blip r:embed="rId3" cstate="print"/>
          <a:srcRect/>
          <a:stretch>
            <a:fillRect/>
          </a:stretch>
        </p:blipFill>
        <p:spPr bwMode="auto">
          <a:xfrm>
            <a:off x="3080056" y="4238772"/>
            <a:ext cx="506454" cy="408550"/>
          </a:xfrm>
          <a:prstGeom prst="rect">
            <a:avLst/>
          </a:prstGeom>
          <a:noFill/>
          <a:ln w="9525">
            <a:noFill/>
            <a:miter lim="800000"/>
            <a:headEnd/>
            <a:tailEnd/>
          </a:ln>
          <a:effectLst/>
        </p:spPr>
      </p:pic>
    </p:spTree>
    <p:extLst>
      <p:ext uri="{BB962C8B-B14F-4D97-AF65-F5344CB8AC3E}">
        <p14:creationId xmlns:p14="http://schemas.microsoft.com/office/powerpoint/2010/main" val="161018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sp>
        <p:nvSpPr>
          <p:cNvPr id="23" name="Titre 6">
            <a:extLst>
              <a:ext uri="{FF2B5EF4-FFF2-40B4-BE49-F238E27FC236}">
                <a16:creationId xmlns:a16="http://schemas.microsoft.com/office/drawing/2014/main" id="{71AEE90C-F5AE-4AB4-900A-CF0001990F3D}"/>
              </a:ext>
            </a:extLst>
          </p:cNvPr>
          <p:cNvSpPr txBox="1">
            <a:spLocks/>
          </p:cNvSpPr>
          <p:nvPr/>
        </p:nvSpPr>
        <p:spPr bwMode="gray">
          <a:xfrm>
            <a:off x="1187624" y="152010"/>
            <a:ext cx="7088080"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500" dirty="0"/>
              <a:t>I</a:t>
            </a:r>
            <a:r>
              <a:rPr lang="fr-FR" sz="1500" dirty="0" smtClean="0"/>
              <a:t>ntroduction</a:t>
            </a:r>
          </a:p>
          <a:p>
            <a:pPr>
              <a:buClr>
                <a:schemeClr val="tx2"/>
              </a:buClr>
            </a:pPr>
            <a:r>
              <a:rPr lang="fr-FR" sz="1300" dirty="0">
                <a:solidFill>
                  <a:schemeClr val="accent2"/>
                </a:solidFill>
              </a:rPr>
              <a:t>Glossaire </a:t>
            </a:r>
          </a:p>
        </p:txBody>
      </p:sp>
      <p:sp>
        <p:nvSpPr>
          <p:cNvPr id="25" name="AutoShape 3"/>
          <p:cNvSpPr>
            <a:spLocks noChangeArrowheads="1"/>
          </p:cNvSpPr>
          <p:nvPr/>
        </p:nvSpPr>
        <p:spPr bwMode="gray">
          <a:xfrm>
            <a:off x="1131162" y="2175284"/>
            <a:ext cx="1078702" cy="985222"/>
          </a:xfrm>
          <a:prstGeom prst="hexagon">
            <a:avLst>
              <a:gd name="adj" fmla="val 30489"/>
              <a:gd name="vf" fmla="val 115470"/>
            </a:avLst>
          </a:prstGeom>
          <a:solidFill>
            <a:srgbClr val="646464"/>
          </a:solidFill>
          <a:ln w="9525" algn="ctr">
            <a:solidFill>
              <a:srgbClr val="646464"/>
            </a:solidFill>
            <a:miter lim="800000"/>
            <a:headEnd/>
            <a:tailEnd/>
          </a:ln>
          <a:effectLst/>
        </p:spPr>
        <p:txBody>
          <a:bodyPr wrap="none" lIns="90000" tIns="46800" rIns="90000" bIns="46800" anchor="ctr"/>
          <a:lstStyle/>
          <a:p>
            <a:pPr marL="0" marR="0" lvl="0" indent="0" algn="ctr" defTabSz="1042988" eaLnBrk="0" fontAlgn="base" latinLnBrk="0" hangingPunct="0">
              <a:lnSpc>
                <a:spcPct val="100000"/>
              </a:lnSpc>
              <a:spcBef>
                <a:spcPct val="0"/>
              </a:spcBef>
              <a:spcAft>
                <a:spcPct val="0"/>
              </a:spcAft>
              <a:buClr>
                <a:srgbClr val="00A28A"/>
              </a:buClr>
              <a:buSzTx/>
              <a:buFont typeface="Times" pitchFamily="18" charset="0"/>
              <a:buNone/>
              <a:tabLst/>
              <a:defRPr/>
            </a:pPr>
            <a:r>
              <a:rPr kumimoji="0" lang="en-US" sz="700" b="0" i="0" u="none" strike="noStrike" kern="0" cap="none" spc="0" normalizeH="0" baseline="0" noProof="0" dirty="0" smtClean="0">
                <a:ln>
                  <a:noFill/>
                </a:ln>
                <a:solidFill>
                  <a:schemeClr val="bg1"/>
                </a:solidFill>
                <a:effectLst/>
                <a:uLnTx/>
                <a:uFillTx/>
              </a:rPr>
              <a:t>Carte d’achat</a:t>
            </a:r>
          </a:p>
        </p:txBody>
      </p:sp>
      <p:sp>
        <p:nvSpPr>
          <p:cNvPr id="26" name="AutoShape 4"/>
          <p:cNvSpPr>
            <a:spLocks noChangeArrowheads="1"/>
          </p:cNvSpPr>
          <p:nvPr/>
        </p:nvSpPr>
        <p:spPr bwMode="gray">
          <a:xfrm>
            <a:off x="1120516" y="3148763"/>
            <a:ext cx="1078702" cy="985223"/>
          </a:xfrm>
          <a:prstGeom prst="hexagon">
            <a:avLst>
              <a:gd name="adj" fmla="val 30489"/>
              <a:gd name="vf" fmla="val 115470"/>
            </a:avLst>
          </a:prstGeom>
          <a:solidFill>
            <a:srgbClr val="F04C3E"/>
          </a:solidFill>
          <a:ln w="9525">
            <a:noFill/>
            <a:miter lim="800000"/>
            <a:headEnd/>
            <a:tailEnd/>
          </a:ln>
          <a:effectLst/>
        </p:spPr>
        <p:txBody>
          <a:bodyPr lIns="0" tIns="0" rIns="0" bIns="0" anchor="ctr"/>
          <a:lstStyle/>
          <a:p>
            <a:pPr algn="ctr" defTabSz="709440">
              <a:spcBef>
                <a:spcPct val="50000"/>
              </a:spcBef>
              <a:spcAft>
                <a:spcPct val="50000"/>
              </a:spcAft>
              <a:buClr>
                <a:schemeClr val="accent2"/>
              </a:buClr>
              <a:buSzPct val="80000"/>
            </a:pPr>
            <a:r>
              <a:rPr lang="en-US" sz="700" dirty="0" err="1" smtClean="0">
                <a:solidFill>
                  <a:schemeClr val="bg1"/>
                </a:solidFill>
              </a:rPr>
              <a:t>Profil</a:t>
            </a:r>
            <a:r>
              <a:rPr lang="en-US" sz="700" dirty="0" smtClean="0">
                <a:solidFill>
                  <a:schemeClr val="bg1"/>
                </a:solidFill>
              </a:rPr>
              <a:t> </a:t>
            </a:r>
            <a:r>
              <a:rPr lang="en-US" sz="700" dirty="0">
                <a:solidFill>
                  <a:schemeClr val="bg1"/>
                </a:solidFill>
              </a:rPr>
              <a:t>de </a:t>
            </a:r>
            <a:r>
              <a:rPr lang="en-US" sz="700" dirty="0" smtClean="0">
                <a:solidFill>
                  <a:schemeClr val="bg1"/>
                </a:solidFill>
              </a:rPr>
              <a:t>carte</a:t>
            </a:r>
            <a:endParaRPr lang="en-US" sz="700" dirty="0">
              <a:solidFill>
                <a:schemeClr val="bg1"/>
              </a:solidFill>
            </a:endParaRPr>
          </a:p>
        </p:txBody>
      </p:sp>
      <p:sp>
        <p:nvSpPr>
          <p:cNvPr id="27" name="AutoShape 5"/>
          <p:cNvSpPr>
            <a:spLocks noChangeArrowheads="1"/>
          </p:cNvSpPr>
          <p:nvPr/>
        </p:nvSpPr>
        <p:spPr bwMode="gray">
          <a:xfrm>
            <a:off x="1131162" y="1189117"/>
            <a:ext cx="1078702" cy="986167"/>
          </a:xfrm>
          <a:prstGeom prst="hexagon">
            <a:avLst>
              <a:gd name="adj" fmla="val 30460"/>
              <a:gd name="vf" fmla="val 115470"/>
            </a:avLst>
          </a:prstGeom>
          <a:solidFill>
            <a:srgbClr val="0081AE"/>
          </a:solidFill>
          <a:ln w="9525">
            <a:noFill/>
            <a:miter lim="800000"/>
            <a:headEnd/>
            <a:tailEnd/>
          </a:ln>
          <a:effectLst/>
        </p:spPr>
        <p:txBody>
          <a:bodyPr lIns="0" tIns="0" rIns="0" bIns="0" anchor="ctr"/>
          <a:lstStyle/>
          <a:p>
            <a:pPr algn="ctr" defTabSz="1042988" eaLnBrk="0" fontAlgn="base" hangingPunct="0">
              <a:spcBef>
                <a:spcPct val="0"/>
              </a:spcBef>
              <a:spcAft>
                <a:spcPct val="0"/>
              </a:spcAft>
              <a:buClr>
                <a:srgbClr val="00A28A"/>
              </a:buClr>
            </a:pPr>
            <a:r>
              <a:rPr lang="en-US" sz="700" kern="0" dirty="0">
                <a:solidFill>
                  <a:schemeClr val="bg1"/>
                </a:solidFill>
              </a:rPr>
              <a:t>Architecture CHA</a:t>
            </a:r>
          </a:p>
        </p:txBody>
      </p:sp>
      <p:sp>
        <p:nvSpPr>
          <p:cNvPr id="28" name="AutoShape 6"/>
          <p:cNvSpPr>
            <a:spLocks noChangeArrowheads="1"/>
          </p:cNvSpPr>
          <p:nvPr/>
        </p:nvSpPr>
        <p:spPr bwMode="gray">
          <a:xfrm>
            <a:off x="1872168" y="1683145"/>
            <a:ext cx="1078702" cy="985223"/>
          </a:xfrm>
          <a:prstGeom prst="hexagon">
            <a:avLst>
              <a:gd name="adj" fmla="val 30489"/>
              <a:gd name="vf" fmla="val 115470"/>
            </a:avLst>
          </a:prstGeom>
          <a:solidFill>
            <a:srgbClr val="91278F"/>
          </a:solidFill>
          <a:ln w="9525">
            <a:noFill/>
            <a:miter lim="800000"/>
            <a:headEnd/>
            <a:tailEnd/>
          </a:ln>
          <a:effectLst/>
        </p:spPr>
        <p:txBody>
          <a:bodyPr lIns="0" tIns="0" rIns="0" bIns="0" anchor="ctr"/>
          <a:lstStyle/>
          <a:p>
            <a:pPr algn="ctr" defTabSz="709440">
              <a:spcBef>
                <a:spcPct val="50000"/>
              </a:spcBef>
              <a:spcAft>
                <a:spcPct val="50000"/>
              </a:spcAft>
              <a:buClr>
                <a:schemeClr val="accent2"/>
              </a:buClr>
              <a:buSzPct val="80000"/>
            </a:pPr>
            <a:r>
              <a:rPr lang="en-US" sz="700" dirty="0">
                <a:solidFill>
                  <a:schemeClr val="bg1"/>
                </a:solidFill>
              </a:rPr>
              <a:t>Programme CHA</a:t>
            </a:r>
          </a:p>
        </p:txBody>
      </p:sp>
      <p:sp>
        <p:nvSpPr>
          <p:cNvPr id="29" name="AutoShape 7"/>
          <p:cNvSpPr>
            <a:spLocks noChangeArrowheads="1"/>
          </p:cNvSpPr>
          <p:nvPr/>
        </p:nvSpPr>
        <p:spPr bwMode="gray">
          <a:xfrm>
            <a:off x="1872168" y="2667424"/>
            <a:ext cx="1078702" cy="984279"/>
          </a:xfrm>
          <a:prstGeom prst="hexagon">
            <a:avLst>
              <a:gd name="adj" fmla="val 30518"/>
              <a:gd name="vf" fmla="val 115470"/>
            </a:avLst>
          </a:prstGeom>
          <a:solidFill>
            <a:srgbClr val="2C973E"/>
          </a:solidFill>
          <a:ln w="9525">
            <a:noFill/>
            <a:miter lim="800000"/>
            <a:headEnd/>
            <a:tailEnd/>
          </a:ln>
          <a:effectLst/>
        </p:spPr>
        <p:txBody>
          <a:bodyPr lIns="0" tIns="0" rIns="0" bIns="0" anchor="ctr"/>
          <a:lstStyle/>
          <a:p>
            <a:pPr algn="ctr" defTabSz="709440">
              <a:spcBef>
                <a:spcPct val="50000"/>
              </a:spcBef>
              <a:spcAft>
                <a:spcPct val="50000"/>
              </a:spcAft>
              <a:buClr>
                <a:schemeClr val="accent2"/>
              </a:buClr>
              <a:buSzPct val="80000"/>
            </a:pPr>
            <a:r>
              <a:rPr lang="en-US" sz="700" dirty="0">
                <a:solidFill>
                  <a:schemeClr val="bg1"/>
                </a:solidFill>
              </a:rPr>
              <a:t>Réseaux bancaires</a:t>
            </a:r>
          </a:p>
        </p:txBody>
      </p:sp>
      <p:sp>
        <p:nvSpPr>
          <p:cNvPr id="30" name="AutoShape 8"/>
          <p:cNvSpPr>
            <a:spLocks noChangeArrowheads="1"/>
          </p:cNvSpPr>
          <p:nvPr/>
        </p:nvSpPr>
        <p:spPr bwMode="gray">
          <a:xfrm>
            <a:off x="360000" y="1683145"/>
            <a:ext cx="1078702" cy="985223"/>
          </a:xfrm>
          <a:prstGeom prst="hexagon">
            <a:avLst>
              <a:gd name="adj" fmla="val 30489"/>
              <a:gd name="vf" fmla="val 115470"/>
            </a:avLst>
          </a:prstGeom>
          <a:solidFill>
            <a:srgbClr val="CCCCCC"/>
          </a:solidFill>
          <a:ln w="9525" algn="ctr">
            <a:solidFill>
              <a:srgbClr val="646464"/>
            </a:solidFill>
            <a:miter lim="800000"/>
            <a:headEnd/>
            <a:tailEnd/>
          </a:ln>
          <a:effectLst/>
        </p:spPr>
        <p:txBody>
          <a:bodyPr lIns="90000" tIns="46800" rIns="90000" bIns="46800" anchor="ctr"/>
          <a:lstStyle/>
          <a:p>
            <a:pPr algn="ctr" defTabSz="1042988" eaLnBrk="0" fontAlgn="base" hangingPunct="0">
              <a:spcBef>
                <a:spcPct val="0"/>
              </a:spcBef>
              <a:spcAft>
                <a:spcPct val="0"/>
              </a:spcAft>
              <a:buClr>
                <a:srgbClr val="00A28A"/>
              </a:buClr>
            </a:pPr>
            <a:r>
              <a:rPr lang="en-US" sz="600" kern="0" dirty="0" smtClean="0"/>
              <a:t>RPCA</a:t>
            </a:r>
            <a:endParaRPr lang="en-US" sz="600" kern="0" dirty="0"/>
          </a:p>
        </p:txBody>
      </p:sp>
      <p:sp>
        <p:nvSpPr>
          <p:cNvPr id="31" name="AutoShape 9"/>
          <p:cNvSpPr>
            <a:spLocks noChangeArrowheads="1"/>
          </p:cNvSpPr>
          <p:nvPr/>
        </p:nvSpPr>
        <p:spPr bwMode="gray">
          <a:xfrm>
            <a:off x="360000" y="2667424"/>
            <a:ext cx="1078702" cy="984279"/>
          </a:xfrm>
          <a:prstGeom prst="hexagon">
            <a:avLst>
              <a:gd name="adj" fmla="val 30518"/>
              <a:gd name="vf" fmla="val 115470"/>
            </a:avLst>
          </a:prstGeom>
          <a:solidFill>
            <a:srgbClr val="7FC0D6"/>
          </a:solidFill>
          <a:ln w="9525">
            <a:noFill/>
            <a:miter lim="800000"/>
            <a:headEnd/>
            <a:tailEnd/>
          </a:ln>
          <a:effectLst/>
        </p:spPr>
        <p:txBody>
          <a:bodyPr lIns="0" tIns="0" rIns="0" bIns="0" anchor="ctr"/>
          <a:lstStyle/>
          <a:p>
            <a:pPr algn="ctr" defTabSz="709440">
              <a:spcBef>
                <a:spcPct val="50000"/>
              </a:spcBef>
              <a:spcAft>
                <a:spcPct val="50000"/>
              </a:spcAft>
              <a:buClr>
                <a:schemeClr val="accent2"/>
              </a:buClr>
              <a:buSzPct val="80000"/>
            </a:pPr>
            <a:r>
              <a:rPr lang="en-US" sz="700" dirty="0">
                <a:solidFill>
                  <a:schemeClr val="bg1"/>
                </a:solidFill>
              </a:rPr>
              <a:t>Centre de facturation</a:t>
            </a:r>
          </a:p>
        </p:txBody>
      </p:sp>
      <p:sp>
        <p:nvSpPr>
          <p:cNvPr id="33" name="Rectangle 32"/>
          <p:cNvSpPr/>
          <p:nvPr/>
        </p:nvSpPr>
        <p:spPr>
          <a:xfrm>
            <a:off x="3563888" y="1265512"/>
            <a:ext cx="5256584" cy="3059812"/>
          </a:xfrm>
          <a:prstGeom prst="rect">
            <a:avLst/>
          </a:prstGeom>
        </p:spPr>
        <p:txBody>
          <a:bodyPr wrap="square">
            <a:spAutoFit/>
          </a:bodyPr>
          <a:lstStyle/>
          <a:p>
            <a:pPr lvl="0">
              <a:spcAft>
                <a:spcPts val="500"/>
              </a:spcAft>
            </a:pPr>
            <a:r>
              <a:rPr lang="fr-FR" sz="800" dirty="0">
                <a:solidFill>
                  <a:srgbClr val="000000"/>
                </a:solidFill>
              </a:rPr>
              <a:t>Le </a:t>
            </a:r>
            <a:r>
              <a:rPr lang="fr-FR" sz="800" b="1" dirty="0" smtClean="0">
                <a:solidFill>
                  <a:srgbClr val="000000"/>
                </a:solidFill>
              </a:rPr>
              <a:t>centre </a:t>
            </a:r>
            <a:r>
              <a:rPr lang="fr-FR" sz="800" b="1" dirty="0">
                <a:solidFill>
                  <a:srgbClr val="000000"/>
                </a:solidFill>
              </a:rPr>
              <a:t>de facturation </a:t>
            </a:r>
            <a:r>
              <a:rPr lang="fr-FR" sz="800" dirty="0">
                <a:solidFill>
                  <a:srgbClr val="000000"/>
                </a:solidFill>
              </a:rPr>
              <a:t>rassemble les transactions dans un relevé d’opération administration (ROA</a:t>
            </a:r>
            <a:r>
              <a:rPr lang="fr-FR" sz="800" dirty="0" smtClean="0">
                <a:solidFill>
                  <a:srgbClr val="000000"/>
                </a:solidFill>
              </a:rPr>
              <a:t>). Il </a:t>
            </a:r>
            <a:r>
              <a:rPr lang="fr-FR" sz="800" dirty="0">
                <a:solidFill>
                  <a:srgbClr val="000000"/>
                </a:solidFill>
              </a:rPr>
              <a:t>permet donc de construire :</a:t>
            </a:r>
          </a:p>
          <a:p>
            <a:pPr marL="171450" lvl="0" indent="-171450">
              <a:spcAft>
                <a:spcPts val="500"/>
              </a:spcAft>
              <a:buFont typeface="Arial" panose="020B0604020202020204" pitchFamily="34" charset="0"/>
              <a:buChar char="•"/>
            </a:pPr>
            <a:r>
              <a:rPr lang="fr-FR" sz="800" dirty="0">
                <a:solidFill>
                  <a:srgbClr val="000000"/>
                </a:solidFill>
              </a:rPr>
              <a:t>Un ensemble cohérent de transactions </a:t>
            </a:r>
          </a:p>
          <a:p>
            <a:pPr marL="171450" lvl="0" indent="-171450">
              <a:spcAft>
                <a:spcPts val="500"/>
              </a:spcAft>
              <a:buFont typeface="Arial" panose="020B0604020202020204" pitchFamily="34" charset="0"/>
              <a:buChar char="•"/>
            </a:pPr>
            <a:r>
              <a:rPr lang="fr-FR" sz="800" dirty="0">
                <a:solidFill>
                  <a:srgbClr val="000000"/>
                </a:solidFill>
              </a:rPr>
              <a:t>Qui seront traitées par les mêmes groupes d’utilisateurs</a:t>
            </a:r>
          </a:p>
          <a:p>
            <a:pPr marL="171450" lvl="0" indent="-171450">
              <a:spcAft>
                <a:spcPts val="500"/>
              </a:spcAft>
              <a:buFont typeface="Arial" panose="020B0604020202020204" pitchFamily="34" charset="0"/>
              <a:buChar char="•"/>
            </a:pPr>
            <a:r>
              <a:rPr lang="fr-FR" sz="800" dirty="0">
                <a:solidFill>
                  <a:srgbClr val="000000"/>
                </a:solidFill>
              </a:rPr>
              <a:t>De façon à permettre un contrôle interne plus simple</a:t>
            </a:r>
          </a:p>
          <a:p>
            <a:pPr lvl="0">
              <a:spcAft>
                <a:spcPts val="500"/>
              </a:spcAft>
            </a:pPr>
            <a:endParaRPr lang="fr-FR" sz="800" dirty="0">
              <a:solidFill>
                <a:srgbClr val="000000"/>
              </a:solidFill>
            </a:endParaRPr>
          </a:p>
          <a:p>
            <a:pPr lvl="0">
              <a:spcAft>
                <a:spcPts val="500"/>
              </a:spcAft>
            </a:pPr>
            <a:r>
              <a:rPr lang="fr-FR" sz="800" dirty="0">
                <a:solidFill>
                  <a:srgbClr val="000000"/>
                </a:solidFill>
              </a:rPr>
              <a:t>Un même programme peut avoir plusieurs centres de facturation, qui donneront lieu à l’établissement d’autant de ROA. Par exemple, pour un même programme </a:t>
            </a:r>
            <a:r>
              <a:rPr lang="fr-FR" sz="800" dirty="0" smtClean="0">
                <a:solidFill>
                  <a:srgbClr val="000000"/>
                </a:solidFill>
              </a:rPr>
              <a:t>:Un </a:t>
            </a:r>
            <a:r>
              <a:rPr lang="fr-FR" sz="800" dirty="0">
                <a:solidFill>
                  <a:srgbClr val="000000"/>
                </a:solidFill>
              </a:rPr>
              <a:t>centre de facturation pour les dépenses dites « de cohésion » qui peut regrouper plusieurs services </a:t>
            </a:r>
            <a:r>
              <a:rPr lang="fr-FR" sz="800" dirty="0" smtClean="0">
                <a:solidFill>
                  <a:srgbClr val="000000"/>
                </a:solidFill>
              </a:rPr>
              <a:t>d’une académie;</a:t>
            </a:r>
            <a:endParaRPr lang="fr-FR" sz="800" dirty="0">
              <a:solidFill>
                <a:srgbClr val="000000"/>
              </a:solidFill>
            </a:endParaRPr>
          </a:p>
          <a:p>
            <a:pPr marL="171450" lvl="0" indent="-171450">
              <a:spcAft>
                <a:spcPts val="500"/>
              </a:spcAft>
              <a:buFont typeface="Arial" panose="020B0604020202020204" pitchFamily="34" charset="0"/>
              <a:buChar char="•"/>
            </a:pPr>
            <a:r>
              <a:rPr lang="fr-FR" sz="800" dirty="0">
                <a:solidFill>
                  <a:srgbClr val="000000"/>
                </a:solidFill>
              </a:rPr>
              <a:t>Un centre de facturation pour les dépenses de fonctionnement courant des services de </a:t>
            </a:r>
            <a:r>
              <a:rPr lang="fr-FR" sz="800" dirty="0" smtClean="0">
                <a:solidFill>
                  <a:srgbClr val="000000"/>
                </a:solidFill>
              </a:rPr>
              <a:t>l’académie </a:t>
            </a:r>
            <a:r>
              <a:rPr lang="fr-FR" sz="800" dirty="0">
                <a:solidFill>
                  <a:srgbClr val="000000"/>
                </a:solidFill>
              </a:rPr>
              <a:t>situés sur un site 1;</a:t>
            </a:r>
          </a:p>
          <a:p>
            <a:pPr marL="171450" lvl="0" indent="-171450">
              <a:spcAft>
                <a:spcPts val="500"/>
              </a:spcAft>
              <a:buFont typeface="Arial" panose="020B0604020202020204" pitchFamily="34" charset="0"/>
              <a:buChar char="•"/>
            </a:pPr>
            <a:r>
              <a:rPr lang="fr-FR" sz="800" dirty="0">
                <a:solidFill>
                  <a:srgbClr val="000000"/>
                </a:solidFill>
              </a:rPr>
              <a:t>Un centre de facturation pour les dépenses de fonctionnement courant des services situés sur un site 2.</a:t>
            </a:r>
          </a:p>
          <a:p>
            <a:pPr marL="171450" lvl="0" indent="-171450">
              <a:spcAft>
                <a:spcPts val="500"/>
              </a:spcAft>
              <a:buFont typeface="Arial" panose="020B0604020202020204" pitchFamily="34" charset="0"/>
              <a:buChar char="•"/>
            </a:pPr>
            <a:r>
              <a:rPr lang="fr-FR" sz="800" dirty="0">
                <a:solidFill>
                  <a:srgbClr val="000000"/>
                </a:solidFill>
              </a:rPr>
              <a:t>Il est néanmoins recommandé de limiter le nombre de centres de facturation, pour gagner en coûts de gestion. </a:t>
            </a:r>
          </a:p>
          <a:p>
            <a:pPr lvl="0">
              <a:spcAft>
                <a:spcPts val="500"/>
              </a:spcAft>
            </a:pPr>
            <a:endParaRPr lang="fr-FR" sz="800" dirty="0">
              <a:solidFill>
                <a:srgbClr val="000000"/>
              </a:solidFill>
            </a:endParaRPr>
          </a:p>
          <a:p>
            <a:pPr lvl="0">
              <a:spcAft>
                <a:spcPts val="500"/>
              </a:spcAft>
            </a:pPr>
            <a:endParaRPr lang="fr-FR" sz="900" kern="0" dirty="0" smtClean="0">
              <a:solidFill>
                <a:schemeClr val="tx2">
                  <a:lumMod val="60000"/>
                  <a:lumOff val="40000"/>
                </a:schemeClr>
              </a:solidFill>
              <a:ea typeface="SimSun"/>
            </a:endParaRPr>
          </a:p>
          <a:p>
            <a:pPr lvl="0">
              <a:spcAft>
                <a:spcPts val="500"/>
              </a:spcAft>
            </a:pPr>
            <a:r>
              <a:rPr lang="fr-FR" sz="900" kern="0" dirty="0" smtClean="0">
                <a:solidFill>
                  <a:schemeClr val="tx2">
                    <a:lumMod val="60000"/>
                    <a:lumOff val="40000"/>
                  </a:schemeClr>
                </a:solidFill>
                <a:ea typeface="SimSun"/>
              </a:rPr>
              <a:t>Le </a:t>
            </a:r>
            <a:r>
              <a:rPr lang="fr-FR" sz="900" kern="0" dirty="0">
                <a:solidFill>
                  <a:schemeClr val="tx2">
                    <a:lumMod val="60000"/>
                    <a:lumOff val="40000"/>
                  </a:schemeClr>
                </a:solidFill>
                <a:ea typeface="SimSun"/>
              </a:rPr>
              <a:t>programme peut avoir un seul centre de facturation. Dans ce cas toutes les transactions du programme apparaitront dans le même ROA. </a:t>
            </a:r>
          </a:p>
        </p:txBody>
      </p:sp>
      <p:sp>
        <p:nvSpPr>
          <p:cNvPr id="2" name="Rectangle 1"/>
          <p:cNvSpPr/>
          <p:nvPr/>
        </p:nvSpPr>
        <p:spPr>
          <a:xfrm>
            <a:off x="8028384" y="4859625"/>
            <a:ext cx="662361" cy="20774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8D49A-5A7A-574D-A0ED-52B5C1EFA876}" type="datetime1">
              <a:rPr lang="fr-FR" sz="750" b="1" cap="all">
                <a:solidFill>
                  <a:srgbClr val="000000"/>
                </a:solidFill>
              </a:rPr>
              <a:pPr marL="0" marR="0" lvl="0" indent="0" algn="ctr" defTabSz="914400" rtl="0" eaLnBrk="1" fontAlgn="auto" latinLnBrk="0" hangingPunct="1">
                <a:lnSpc>
                  <a:spcPct val="100000"/>
                </a:lnSpc>
                <a:spcBef>
                  <a:spcPts val="0"/>
                </a:spcBef>
                <a:spcAft>
                  <a:spcPts val="0"/>
                </a:spcAft>
                <a:buClrTx/>
                <a:buSzTx/>
                <a:buFontTx/>
                <a:buNone/>
                <a:tabLst/>
                <a:defRPr/>
              </a:pPr>
              <a:t>18/05/2022</a:t>
            </a:fld>
            <a:endParaRPr lang="fr-FR" dirty="0"/>
          </a:p>
        </p:txBody>
      </p:sp>
      <p:sp>
        <p:nvSpPr>
          <p:cNvPr id="14" name="Espace réservé du numéro de diapositive 3"/>
          <p:cNvSpPr>
            <a:spLocks noGrp="1"/>
          </p:cNvSpPr>
          <p:nvPr>
            <p:ph type="sldNum" sz="quarter" idx="12"/>
          </p:nvPr>
        </p:nvSpPr>
        <p:spPr>
          <a:xfrm>
            <a:off x="6372200" y="4831423"/>
            <a:ext cx="1166177" cy="264151"/>
          </a:xfrm>
        </p:spPr>
        <p:txBody>
          <a:bodyPr/>
          <a:lstStyle/>
          <a:p>
            <a:fld id="{733122C9-A0B9-462F-8757-0847AD287B63}" type="slidenum">
              <a:rPr lang="fr-FR" smtClean="0"/>
              <a:pPr/>
              <a:t>11</a:t>
            </a:fld>
            <a:endParaRPr lang="fr-FR" dirty="0"/>
          </a:p>
        </p:txBody>
      </p:sp>
      <p:pic>
        <p:nvPicPr>
          <p:cNvPr id="15" name="Picture 3"/>
          <p:cNvPicPr>
            <a:picLocks noChangeAspect="1" noChangeArrowheads="1"/>
          </p:cNvPicPr>
          <p:nvPr/>
        </p:nvPicPr>
        <p:blipFill>
          <a:blip r:embed="rId3" cstate="print"/>
          <a:srcRect/>
          <a:stretch>
            <a:fillRect/>
          </a:stretch>
        </p:blipFill>
        <p:spPr bwMode="auto">
          <a:xfrm>
            <a:off x="3058773" y="3989494"/>
            <a:ext cx="506454" cy="408550"/>
          </a:xfrm>
          <a:prstGeom prst="rect">
            <a:avLst/>
          </a:prstGeom>
          <a:noFill/>
          <a:ln w="9525">
            <a:noFill/>
            <a:miter lim="800000"/>
            <a:headEnd/>
            <a:tailEnd/>
          </a:ln>
          <a:effectLst/>
        </p:spPr>
      </p:pic>
    </p:spTree>
    <p:extLst>
      <p:ext uri="{BB962C8B-B14F-4D97-AF65-F5344CB8AC3E}">
        <p14:creationId xmlns:p14="http://schemas.microsoft.com/office/powerpoint/2010/main" val="1877650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sp>
        <p:nvSpPr>
          <p:cNvPr id="23" name="Titre 6">
            <a:extLst>
              <a:ext uri="{FF2B5EF4-FFF2-40B4-BE49-F238E27FC236}">
                <a16:creationId xmlns:a16="http://schemas.microsoft.com/office/drawing/2014/main" id="{71AEE90C-F5AE-4AB4-900A-CF0001990F3D}"/>
              </a:ext>
            </a:extLst>
          </p:cNvPr>
          <p:cNvSpPr txBox="1">
            <a:spLocks/>
          </p:cNvSpPr>
          <p:nvPr/>
        </p:nvSpPr>
        <p:spPr bwMode="gray">
          <a:xfrm>
            <a:off x="1187624" y="152010"/>
            <a:ext cx="7088080"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500" dirty="0"/>
              <a:t>I</a:t>
            </a:r>
            <a:r>
              <a:rPr lang="fr-FR" sz="1500" dirty="0" smtClean="0"/>
              <a:t>ntroduction</a:t>
            </a:r>
          </a:p>
          <a:p>
            <a:pPr>
              <a:buClr>
                <a:schemeClr val="tx2"/>
              </a:buClr>
            </a:pPr>
            <a:r>
              <a:rPr lang="fr-FR" sz="1300" dirty="0">
                <a:solidFill>
                  <a:schemeClr val="accent2"/>
                </a:solidFill>
              </a:rPr>
              <a:t>Glossaire </a:t>
            </a:r>
          </a:p>
        </p:txBody>
      </p:sp>
      <p:sp>
        <p:nvSpPr>
          <p:cNvPr id="25" name="AutoShape 3"/>
          <p:cNvSpPr>
            <a:spLocks noChangeArrowheads="1"/>
          </p:cNvSpPr>
          <p:nvPr/>
        </p:nvSpPr>
        <p:spPr bwMode="gray">
          <a:xfrm>
            <a:off x="1131162" y="2175284"/>
            <a:ext cx="1078702" cy="985222"/>
          </a:xfrm>
          <a:prstGeom prst="hexagon">
            <a:avLst>
              <a:gd name="adj" fmla="val 30489"/>
              <a:gd name="vf" fmla="val 115470"/>
            </a:avLst>
          </a:prstGeom>
          <a:solidFill>
            <a:srgbClr val="646464"/>
          </a:solidFill>
          <a:ln w="9525" algn="ctr">
            <a:solidFill>
              <a:srgbClr val="646464"/>
            </a:solidFill>
            <a:miter lim="800000"/>
            <a:headEnd/>
            <a:tailEnd/>
          </a:ln>
          <a:effectLst/>
        </p:spPr>
        <p:txBody>
          <a:bodyPr wrap="none" lIns="90000" tIns="46800" rIns="90000" bIns="46800" anchor="ctr"/>
          <a:lstStyle/>
          <a:p>
            <a:pPr marL="0" marR="0" lvl="0" indent="0" algn="ctr" defTabSz="1042988" eaLnBrk="0" fontAlgn="base" latinLnBrk="0" hangingPunct="0">
              <a:lnSpc>
                <a:spcPct val="100000"/>
              </a:lnSpc>
              <a:spcBef>
                <a:spcPct val="0"/>
              </a:spcBef>
              <a:spcAft>
                <a:spcPct val="0"/>
              </a:spcAft>
              <a:buClr>
                <a:srgbClr val="00A28A"/>
              </a:buClr>
              <a:buSzTx/>
              <a:buFont typeface="Times" pitchFamily="18" charset="0"/>
              <a:buNone/>
              <a:tabLst/>
              <a:defRPr/>
            </a:pPr>
            <a:r>
              <a:rPr kumimoji="0" lang="en-US" sz="700" b="0" i="0" u="none" strike="noStrike" kern="0" cap="none" spc="0" normalizeH="0" baseline="0" noProof="0" dirty="0" smtClean="0">
                <a:ln>
                  <a:noFill/>
                </a:ln>
                <a:solidFill>
                  <a:schemeClr val="bg1"/>
                </a:solidFill>
                <a:effectLst/>
                <a:uLnTx/>
                <a:uFillTx/>
              </a:rPr>
              <a:t>Carte d’achat</a:t>
            </a:r>
          </a:p>
        </p:txBody>
      </p:sp>
      <p:sp>
        <p:nvSpPr>
          <p:cNvPr id="26" name="AutoShape 4"/>
          <p:cNvSpPr>
            <a:spLocks noChangeArrowheads="1"/>
          </p:cNvSpPr>
          <p:nvPr/>
        </p:nvSpPr>
        <p:spPr bwMode="gray">
          <a:xfrm>
            <a:off x="1120516" y="3148763"/>
            <a:ext cx="1078702" cy="985223"/>
          </a:xfrm>
          <a:prstGeom prst="hexagon">
            <a:avLst>
              <a:gd name="adj" fmla="val 30489"/>
              <a:gd name="vf" fmla="val 115470"/>
            </a:avLst>
          </a:prstGeom>
          <a:solidFill>
            <a:srgbClr val="F04C3E"/>
          </a:solidFill>
          <a:ln w="9525">
            <a:noFill/>
            <a:miter lim="800000"/>
            <a:headEnd/>
            <a:tailEnd/>
          </a:ln>
          <a:effectLst/>
        </p:spPr>
        <p:txBody>
          <a:bodyPr lIns="0" tIns="0" rIns="0" bIns="0" anchor="ctr"/>
          <a:lstStyle/>
          <a:p>
            <a:pPr algn="ctr" defTabSz="709440">
              <a:spcBef>
                <a:spcPct val="50000"/>
              </a:spcBef>
              <a:spcAft>
                <a:spcPct val="50000"/>
              </a:spcAft>
              <a:buClr>
                <a:schemeClr val="accent2"/>
              </a:buClr>
              <a:buSzPct val="80000"/>
            </a:pPr>
            <a:r>
              <a:rPr lang="en-US" sz="700" dirty="0" err="1" smtClean="0">
                <a:solidFill>
                  <a:schemeClr val="bg1"/>
                </a:solidFill>
              </a:rPr>
              <a:t>Profil</a:t>
            </a:r>
            <a:r>
              <a:rPr lang="en-US" sz="700" dirty="0" smtClean="0">
                <a:solidFill>
                  <a:schemeClr val="bg1"/>
                </a:solidFill>
              </a:rPr>
              <a:t> </a:t>
            </a:r>
            <a:r>
              <a:rPr lang="en-US" sz="700" dirty="0">
                <a:solidFill>
                  <a:schemeClr val="bg1"/>
                </a:solidFill>
              </a:rPr>
              <a:t>de </a:t>
            </a:r>
            <a:r>
              <a:rPr lang="en-US" sz="700" dirty="0" smtClean="0">
                <a:solidFill>
                  <a:schemeClr val="bg1"/>
                </a:solidFill>
              </a:rPr>
              <a:t>carte</a:t>
            </a:r>
            <a:endParaRPr lang="en-US" sz="700" dirty="0">
              <a:solidFill>
                <a:schemeClr val="bg1"/>
              </a:solidFill>
            </a:endParaRPr>
          </a:p>
        </p:txBody>
      </p:sp>
      <p:sp>
        <p:nvSpPr>
          <p:cNvPr id="27" name="AutoShape 5"/>
          <p:cNvSpPr>
            <a:spLocks noChangeArrowheads="1"/>
          </p:cNvSpPr>
          <p:nvPr/>
        </p:nvSpPr>
        <p:spPr bwMode="gray">
          <a:xfrm>
            <a:off x="1131162" y="1189117"/>
            <a:ext cx="1078702" cy="986167"/>
          </a:xfrm>
          <a:prstGeom prst="hexagon">
            <a:avLst>
              <a:gd name="adj" fmla="val 30460"/>
              <a:gd name="vf" fmla="val 115470"/>
            </a:avLst>
          </a:prstGeom>
          <a:solidFill>
            <a:srgbClr val="0081AE"/>
          </a:solidFill>
          <a:ln w="9525">
            <a:noFill/>
            <a:miter lim="800000"/>
            <a:headEnd/>
            <a:tailEnd/>
          </a:ln>
          <a:effectLst/>
        </p:spPr>
        <p:txBody>
          <a:bodyPr lIns="0" tIns="0" rIns="0" bIns="0" anchor="ctr"/>
          <a:lstStyle/>
          <a:p>
            <a:pPr algn="ctr" defTabSz="1042988" eaLnBrk="0" fontAlgn="base" hangingPunct="0">
              <a:spcBef>
                <a:spcPct val="0"/>
              </a:spcBef>
              <a:spcAft>
                <a:spcPct val="0"/>
              </a:spcAft>
              <a:buClr>
                <a:srgbClr val="00A28A"/>
              </a:buClr>
            </a:pPr>
            <a:r>
              <a:rPr lang="en-US" sz="700" kern="0" dirty="0">
                <a:solidFill>
                  <a:schemeClr val="bg1"/>
                </a:solidFill>
              </a:rPr>
              <a:t>Architecture CHA</a:t>
            </a:r>
          </a:p>
        </p:txBody>
      </p:sp>
      <p:sp>
        <p:nvSpPr>
          <p:cNvPr id="28" name="AutoShape 6"/>
          <p:cNvSpPr>
            <a:spLocks noChangeArrowheads="1"/>
          </p:cNvSpPr>
          <p:nvPr/>
        </p:nvSpPr>
        <p:spPr bwMode="gray">
          <a:xfrm>
            <a:off x="1872168" y="1683145"/>
            <a:ext cx="1078702" cy="985223"/>
          </a:xfrm>
          <a:prstGeom prst="hexagon">
            <a:avLst>
              <a:gd name="adj" fmla="val 30489"/>
              <a:gd name="vf" fmla="val 115470"/>
            </a:avLst>
          </a:prstGeom>
          <a:solidFill>
            <a:srgbClr val="91278F"/>
          </a:solidFill>
          <a:ln w="9525">
            <a:noFill/>
            <a:miter lim="800000"/>
            <a:headEnd/>
            <a:tailEnd/>
          </a:ln>
          <a:effectLst/>
        </p:spPr>
        <p:txBody>
          <a:bodyPr lIns="0" tIns="0" rIns="0" bIns="0" anchor="ctr"/>
          <a:lstStyle/>
          <a:p>
            <a:pPr algn="ctr" defTabSz="709440">
              <a:spcBef>
                <a:spcPct val="50000"/>
              </a:spcBef>
              <a:spcAft>
                <a:spcPct val="50000"/>
              </a:spcAft>
              <a:buClr>
                <a:schemeClr val="accent2"/>
              </a:buClr>
              <a:buSzPct val="80000"/>
            </a:pPr>
            <a:r>
              <a:rPr lang="en-US" sz="700" dirty="0">
                <a:solidFill>
                  <a:schemeClr val="bg1"/>
                </a:solidFill>
              </a:rPr>
              <a:t>Programme CHA</a:t>
            </a:r>
          </a:p>
        </p:txBody>
      </p:sp>
      <p:sp>
        <p:nvSpPr>
          <p:cNvPr id="29" name="AutoShape 7"/>
          <p:cNvSpPr>
            <a:spLocks noChangeArrowheads="1"/>
          </p:cNvSpPr>
          <p:nvPr/>
        </p:nvSpPr>
        <p:spPr bwMode="gray">
          <a:xfrm>
            <a:off x="1872168" y="2667424"/>
            <a:ext cx="1078702" cy="984279"/>
          </a:xfrm>
          <a:prstGeom prst="hexagon">
            <a:avLst>
              <a:gd name="adj" fmla="val 30518"/>
              <a:gd name="vf" fmla="val 115470"/>
            </a:avLst>
          </a:prstGeom>
          <a:solidFill>
            <a:srgbClr val="2C973E"/>
          </a:solidFill>
          <a:ln w="9525">
            <a:noFill/>
            <a:miter lim="800000"/>
            <a:headEnd/>
            <a:tailEnd/>
          </a:ln>
          <a:effectLst/>
        </p:spPr>
        <p:txBody>
          <a:bodyPr lIns="0" tIns="0" rIns="0" bIns="0" anchor="ctr"/>
          <a:lstStyle/>
          <a:p>
            <a:pPr algn="ctr" defTabSz="709440">
              <a:spcBef>
                <a:spcPct val="50000"/>
              </a:spcBef>
              <a:spcAft>
                <a:spcPct val="50000"/>
              </a:spcAft>
              <a:buClr>
                <a:schemeClr val="accent2"/>
              </a:buClr>
              <a:buSzPct val="80000"/>
            </a:pPr>
            <a:r>
              <a:rPr lang="en-US" sz="700" dirty="0">
                <a:solidFill>
                  <a:schemeClr val="bg1"/>
                </a:solidFill>
              </a:rPr>
              <a:t>Réseaux bancaires</a:t>
            </a:r>
          </a:p>
        </p:txBody>
      </p:sp>
      <p:sp>
        <p:nvSpPr>
          <p:cNvPr id="30" name="AutoShape 8"/>
          <p:cNvSpPr>
            <a:spLocks noChangeArrowheads="1"/>
          </p:cNvSpPr>
          <p:nvPr/>
        </p:nvSpPr>
        <p:spPr bwMode="gray">
          <a:xfrm>
            <a:off x="360000" y="1683145"/>
            <a:ext cx="1078702" cy="985223"/>
          </a:xfrm>
          <a:prstGeom prst="hexagon">
            <a:avLst>
              <a:gd name="adj" fmla="val 30489"/>
              <a:gd name="vf" fmla="val 115470"/>
            </a:avLst>
          </a:prstGeom>
          <a:solidFill>
            <a:srgbClr val="C893C7"/>
          </a:solidFill>
          <a:ln w="9525">
            <a:noFill/>
            <a:miter lim="800000"/>
            <a:headEnd/>
            <a:tailEnd/>
          </a:ln>
          <a:effectLst/>
        </p:spPr>
        <p:txBody>
          <a:bodyPr lIns="0" tIns="0" rIns="0" bIns="0" anchor="ctr"/>
          <a:lstStyle/>
          <a:p>
            <a:pPr algn="ctr" defTabSz="709440">
              <a:spcBef>
                <a:spcPct val="50000"/>
              </a:spcBef>
              <a:spcAft>
                <a:spcPct val="50000"/>
              </a:spcAft>
              <a:buClr>
                <a:schemeClr val="accent2"/>
              </a:buClr>
              <a:buSzPct val="80000"/>
            </a:pPr>
            <a:r>
              <a:rPr lang="en-US" sz="700" dirty="0">
                <a:solidFill>
                  <a:schemeClr val="bg1"/>
                </a:solidFill>
              </a:rPr>
              <a:t>RPCA</a:t>
            </a:r>
          </a:p>
        </p:txBody>
      </p:sp>
      <p:sp>
        <p:nvSpPr>
          <p:cNvPr id="31" name="AutoShape 9"/>
          <p:cNvSpPr>
            <a:spLocks noChangeArrowheads="1"/>
          </p:cNvSpPr>
          <p:nvPr/>
        </p:nvSpPr>
        <p:spPr bwMode="gray">
          <a:xfrm>
            <a:off x="360000" y="2667424"/>
            <a:ext cx="1078702" cy="984279"/>
          </a:xfrm>
          <a:prstGeom prst="hexagon">
            <a:avLst>
              <a:gd name="adj" fmla="val 30518"/>
              <a:gd name="vf" fmla="val 115470"/>
            </a:avLst>
          </a:prstGeom>
          <a:solidFill>
            <a:srgbClr val="7FC0D6"/>
          </a:solidFill>
          <a:ln w="9525">
            <a:noFill/>
            <a:miter lim="800000"/>
            <a:headEnd/>
            <a:tailEnd/>
          </a:ln>
          <a:effectLst/>
        </p:spPr>
        <p:txBody>
          <a:bodyPr lIns="0" tIns="0" rIns="0" bIns="0" anchor="ctr"/>
          <a:lstStyle/>
          <a:p>
            <a:pPr algn="ctr" defTabSz="709440">
              <a:spcBef>
                <a:spcPct val="50000"/>
              </a:spcBef>
              <a:spcAft>
                <a:spcPct val="50000"/>
              </a:spcAft>
              <a:buClr>
                <a:schemeClr val="accent2"/>
              </a:buClr>
              <a:buSzPct val="80000"/>
            </a:pPr>
            <a:r>
              <a:rPr lang="en-US" sz="700" dirty="0">
                <a:solidFill>
                  <a:schemeClr val="bg1"/>
                </a:solidFill>
              </a:rPr>
              <a:t>Centre de facturation</a:t>
            </a:r>
          </a:p>
        </p:txBody>
      </p:sp>
      <p:graphicFrame>
        <p:nvGraphicFramePr>
          <p:cNvPr id="13" name="Tabelle 13"/>
          <p:cNvGraphicFramePr>
            <a:graphicFrameLocks/>
          </p:cNvGraphicFramePr>
          <p:nvPr>
            <p:extLst>
              <p:ext uri="{D42A27DB-BD31-4B8C-83A1-F6EECF244321}">
                <p14:modId xmlns:p14="http://schemas.microsoft.com/office/powerpoint/2010/main" val="2368406566"/>
              </p:ext>
            </p:extLst>
          </p:nvPr>
        </p:nvGraphicFramePr>
        <p:xfrm>
          <a:off x="3563888" y="1260990"/>
          <a:ext cx="5220112" cy="2899200"/>
        </p:xfrm>
        <a:graphic>
          <a:graphicData uri="http://schemas.openxmlformats.org/drawingml/2006/table">
            <a:tbl>
              <a:tblPr>
                <a:effectLst/>
              </a:tblPr>
              <a:tblGrid>
                <a:gridCol w="423614">
                  <a:extLst>
                    <a:ext uri="{9D8B030D-6E8A-4147-A177-3AD203B41FA5}">
                      <a16:colId xmlns:a16="http://schemas.microsoft.com/office/drawing/2014/main" val="20000"/>
                    </a:ext>
                  </a:extLst>
                </a:gridCol>
                <a:gridCol w="4796498">
                  <a:extLst>
                    <a:ext uri="{9D8B030D-6E8A-4147-A177-3AD203B41FA5}">
                      <a16:colId xmlns:a16="http://schemas.microsoft.com/office/drawing/2014/main" val="20001"/>
                    </a:ext>
                  </a:extLst>
                </a:gridCol>
              </a:tblGrid>
              <a:tr h="3624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30000"/>
                        </a:lnSpc>
                        <a:spcBef>
                          <a:spcPct val="0"/>
                        </a:spcBef>
                        <a:spcAft>
                          <a:spcPct val="0"/>
                        </a:spcAft>
                        <a:buClrTx/>
                        <a:buSzTx/>
                        <a:buFontTx/>
                        <a:buNone/>
                        <a:tabLst>
                          <a:tab pos="5715000" algn="l"/>
                        </a:tabLst>
                      </a:pPr>
                      <a:r>
                        <a:rPr kumimoji="0" lang="en-US" sz="800" b="1" u="none" strike="noStrike" cap="none" normalizeH="0" baseline="0" noProof="0" dirty="0" smtClean="0">
                          <a:ln>
                            <a:noFill/>
                          </a:ln>
                          <a:solidFill>
                            <a:srgbClr val="646464"/>
                          </a:solidFill>
                          <a:effectLst/>
                          <a:latin typeface="+mn-lt"/>
                        </a:rPr>
                        <a:t>1</a:t>
                      </a:r>
                      <a:endParaRPr kumimoji="0" lang="en-US" sz="800" b="1" i="0" u="none" strike="noStrike" cap="none" normalizeH="0" baseline="0" noProof="0" dirty="0" smtClean="0">
                        <a:ln>
                          <a:noFill/>
                        </a:ln>
                        <a:solidFill>
                          <a:srgbClr val="646464"/>
                        </a:solidFill>
                        <a:effectLst/>
                        <a:latin typeface="+mn-lt"/>
                        <a:cs typeface="Arial" panose="020B0604020202020204" pitchFamily="34" charset="0"/>
                      </a:endParaRPr>
                    </a:p>
                  </a:txBody>
                  <a:tcPr marL="72000" marR="72000" marT="28800" marB="2880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9525" indent="0">
                        <a:buFont typeface="+mj-lt"/>
                        <a:buNone/>
                      </a:pPr>
                      <a:r>
                        <a:rPr lang="fr-FR" sz="800" b="0" dirty="0" smtClean="0"/>
                        <a:t>Assure ou fait assurer la désignation des porteurs et met à jour la liste de ces détenteurs</a:t>
                      </a:r>
                      <a:endParaRPr lang="fr-FR" sz="800" b="0" dirty="0"/>
                    </a:p>
                  </a:txBody>
                  <a:tcPr marL="72000" marR="72000" marT="28800" marB="2880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3624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30000"/>
                        </a:lnSpc>
                        <a:spcBef>
                          <a:spcPct val="0"/>
                        </a:spcBef>
                        <a:spcAft>
                          <a:spcPct val="0"/>
                        </a:spcAft>
                        <a:buClrTx/>
                        <a:buSzTx/>
                        <a:buFontTx/>
                        <a:buNone/>
                        <a:tabLst>
                          <a:tab pos="5715000" algn="l"/>
                        </a:tabLst>
                      </a:pPr>
                      <a:r>
                        <a:rPr kumimoji="0" lang="en-US" sz="800" b="1" u="none" strike="noStrike" cap="none" normalizeH="0" baseline="0" noProof="0" dirty="0" smtClean="0">
                          <a:ln>
                            <a:noFill/>
                          </a:ln>
                          <a:solidFill>
                            <a:srgbClr val="646464"/>
                          </a:solidFill>
                          <a:effectLst/>
                          <a:latin typeface="+mn-lt"/>
                        </a:rPr>
                        <a:t>2</a:t>
                      </a:r>
                      <a:endParaRPr kumimoji="0" lang="en-US" sz="800" b="1" i="0" u="none" strike="noStrike" cap="none" normalizeH="0" baseline="0" noProof="0" dirty="0" smtClean="0">
                        <a:ln>
                          <a:noFill/>
                        </a:ln>
                        <a:solidFill>
                          <a:srgbClr val="646464"/>
                        </a:solidFill>
                        <a:effectLst/>
                        <a:latin typeface="+mn-lt"/>
                        <a:cs typeface="Arial" panose="020B0604020202020204" pitchFamily="34" charset="0"/>
                      </a:endParaRPr>
                    </a:p>
                  </a:txBody>
                  <a:tcPr marL="72000" marR="72000" marT="28800" marB="2880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9525" indent="0">
                        <a:buFont typeface="+mj-lt"/>
                        <a:buNone/>
                      </a:pPr>
                      <a:r>
                        <a:rPr lang="fr-FR" sz="800" b="0" dirty="0" smtClean="0"/>
                        <a:t>Paramètre les cartes sur la plateforme mise à disposition par BNP Paribas et gère son programme carte achat (paramétrage des comptes PCE, travaux de fiabilisation en fin d’année)</a:t>
                      </a:r>
                      <a:endParaRPr lang="fr-FR" sz="800" b="0" dirty="0"/>
                    </a:p>
                  </a:txBody>
                  <a:tcPr marL="72000" marR="72000" marT="28800" marB="2880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1"/>
                  </a:ext>
                </a:extLst>
              </a:tr>
              <a:tr h="3624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30000"/>
                        </a:lnSpc>
                        <a:spcBef>
                          <a:spcPct val="0"/>
                        </a:spcBef>
                        <a:spcAft>
                          <a:spcPct val="0"/>
                        </a:spcAft>
                        <a:buClrTx/>
                        <a:buSzTx/>
                        <a:buFontTx/>
                        <a:buNone/>
                        <a:tabLst>
                          <a:tab pos="5715000" algn="l"/>
                        </a:tabLst>
                      </a:pPr>
                      <a:r>
                        <a:rPr kumimoji="0" lang="en-US" sz="800" b="1" u="none" strike="noStrike" cap="none" normalizeH="0" baseline="0" noProof="0" dirty="0" smtClean="0">
                          <a:ln>
                            <a:noFill/>
                          </a:ln>
                          <a:solidFill>
                            <a:srgbClr val="646464"/>
                          </a:solidFill>
                          <a:effectLst/>
                          <a:latin typeface="+mn-lt"/>
                        </a:rPr>
                        <a:t>3</a:t>
                      </a:r>
                      <a:endParaRPr kumimoji="0" lang="en-US" sz="800" b="1" i="0" u="none" strike="noStrike" cap="none" normalizeH="0" baseline="0" noProof="0" dirty="0" smtClean="0">
                        <a:ln>
                          <a:noFill/>
                        </a:ln>
                        <a:solidFill>
                          <a:srgbClr val="646464"/>
                        </a:solidFill>
                        <a:effectLst/>
                        <a:latin typeface="+mn-lt"/>
                        <a:cs typeface="Arial" panose="020B0604020202020204" pitchFamily="34" charset="0"/>
                      </a:endParaRPr>
                    </a:p>
                  </a:txBody>
                  <a:tcPr marL="72000" marR="72000" marT="28800" marB="2880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9525" indent="0">
                        <a:buFont typeface="+mj-lt"/>
                        <a:buNone/>
                      </a:pPr>
                      <a:r>
                        <a:rPr lang="fr-FR" sz="800" b="0" dirty="0" smtClean="0"/>
                        <a:t>Délivre ou fait retirer les cartes dans les meilleurs délais, forme et anime le réseau des porteurs de carte</a:t>
                      </a:r>
                      <a:endParaRPr lang="fr-FR" sz="800" b="0" dirty="0"/>
                    </a:p>
                  </a:txBody>
                  <a:tcPr marL="72000" marR="72000" marT="28800" marB="2880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624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30000"/>
                        </a:lnSpc>
                        <a:spcBef>
                          <a:spcPct val="0"/>
                        </a:spcBef>
                        <a:spcAft>
                          <a:spcPct val="0"/>
                        </a:spcAft>
                        <a:buClrTx/>
                        <a:buSzTx/>
                        <a:buFontTx/>
                        <a:buNone/>
                        <a:tabLst>
                          <a:tab pos="5715000" algn="l"/>
                        </a:tabLst>
                      </a:pPr>
                      <a:r>
                        <a:rPr kumimoji="0" lang="en-US" sz="800" b="1" u="none" strike="noStrike" cap="none" normalizeH="0" baseline="0" noProof="0" dirty="0" smtClean="0">
                          <a:ln>
                            <a:noFill/>
                          </a:ln>
                          <a:solidFill>
                            <a:srgbClr val="646464"/>
                          </a:solidFill>
                          <a:effectLst/>
                          <a:latin typeface="+mn-lt"/>
                        </a:rPr>
                        <a:t>4</a:t>
                      </a:r>
                      <a:endParaRPr kumimoji="0" lang="en-US" sz="800" b="1" i="0" u="none" strike="noStrike" cap="none" normalizeH="0" baseline="0" noProof="0" dirty="0" smtClean="0">
                        <a:ln>
                          <a:noFill/>
                        </a:ln>
                        <a:solidFill>
                          <a:srgbClr val="646464"/>
                        </a:solidFill>
                        <a:effectLst/>
                        <a:latin typeface="+mn-lt"/>
                        <a:cs typeface="Arial" panose="020B0604020202020204" pitchFamily="34" charset="0"/>
                      </a:endParaRPr>
                    </a:p>
                  </a:txBody>
                  <a:tcPr marL="72000" marR="72000" marT="28800" marB="2880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9525" indent="0">
                        <a:buFont typeface="+mj-lt"/>
                        <a:buNone/>
                      </a:pPr>
                      <a:r>
                        <a:rPr lang="fr-FR" sz="800" b="0" dirty="0" smtClean="0"/>
                        <a:t>Accompagne les prescripteurs, les acheteurs ou tout autre interlocuteur relevant du processus achat sur l’appropriation du</a:t>
                      </a:r>
                      <a:r>
                        <a:rPr lang="fr-FR" sz="800" b="0" baseline="0" dirty="0" smtClean="0"/>
                        <a:t> portail BNP</a:t>
                      </a:r>
                      <a:endParaRPr lang="fr-FR" sz="800" b="0" dirty="0" smtClean="0"/>
                    </a:p>
                  </a:txBody>
                  <a:tcPr marL="72000" marR="72000" marT="28800" marB="2880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3"/>
                  </a:ext>
                </a:extLst>
              </a:tr>
              <a:tr h="3624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30000"/>
                        </a:lnSpc>
                        <a:spcBef>
                          <a:spcPct val="0"/>
                        </a:spcBef>
                        <a:spcAft>
                          <a:spcPct val="0"/>
                        </a:spcAft>
                        <a:buClrTx/>
                        <a:buSzTx/>
                        <a:buFontTx/>
                        <a:buNone/>
                        <a:tabLst>
                          <a:tab pos="5715000" algn="l"/>
                        </a:tabLst>
                      </a:pPr>
                      <a:r>
                        <a:rPr kumimoji="0" lang="en-US" sz="800" b="1" u="none" strike="noStrike" cap="none" normalizeH="0" baseline="0" noProof="0" dirty="0" smtClean="0">
                          <a:ln>
                            <a:noFill/>
                          </a:ln>
                          <a:solidFill>
                            <a:srgbClr val="646464"/>
                          </a:solidFill>
                          <a:effectLst/>
                          <a:latin typeface="+mn-lt"/>
                        </a:rPr>
                        <a:t>5</a:t>
                      </a:r>
                      <a:endParaRPr kumimoji="0" lang="en-US" sz="800" b="1" i="0" u="none" strike="noStrike" cap="none" normalizeH="0" baseline="0" noProof="0" dirty="0" smtClean="0">
                        <a:ln>
                          <a:noFill/>
                        </a:ln>
                        <a:solidFill>
                          <a:srgbClr val="646464"/>
                        </a:solidFill>
                        <a:effectLst/>
                        <a:latin typeface="+mn-lt"/>
                        <a:cs typeface="Arial" panose="020B0604020202020204" pitchFamily="34" charset="0"/>
                      </a:endParaRPr>
                    </a:p>
                  </a:txBody>
                  <a:tcPr marL="72000" marR="72000" marT="28800" marB="2880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9525" indent="0">
                        <a:buFont typeface="+mj-lt"/>
                        <a:buNone/>
                      </a:pPr>
                      <a:r>
                        <a:rPr lang="fr-FR" sz="800" b="0" dirty="0" smtClean="0">
                          <a:solidFill>
                            <a:schemeClr val="tx1"/>
                          </a:solidFill>
                        </a:rPr>
                        <a:t>Assure le référencement des fournisseurs</a:t>
                      </a:r>
                      <a:endParaRPr lang="fr-FR" sz="800" b="0" dirty="0">
                        <a:solidFill>
                          <a:schemeClr val="tx1"/>
                        </a:solidFill>
                      </a:endParaRPr>
                    </a:p>
                  </a:txBody>
                  <a:tcPr marL="72000" marR="72000" marT="28800" marB="2880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3624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30000"/>
                        </a:lnSpc>
                        <a:spcBef>
                          <a:spcPct val="0"/>
                        </a:spcBef>
                        <a:spcAft>
                          <a:spcPct val="0"/>
                        </a:spcAft>
                        <a:buClrTx/>
                        <a:buSzTx/>
                        <a:buFontTx/>
                        <a:buNone/>
                        <a:tabLst>
                          <a:tab pos="5715000" algn="l"/>
                        </a:tabLst>
                      </a:pPr>
                      <a:r>
                        <a:rPr kumimoji="0" lang="en-US" sz="800" b="1" u="none" strike="noStrike" cap="none" normalizeH="0" baseline="0" noProof="0" dirty="0" smtClean="0">
                          <a:ln>
                            <a:noFill/>
                          </a:ln>
                          <a:solidFill>
                            <a:srgbClr val="646464"/>
                          </a:solidFill>
                          <a:effectLst/>
                          <a:latin typeface="+mn-lt"/>
                        </a:rPr>
                        <a:t>6</a:t>
                      </a:r>
                      <a:endParaRPr kumimoji="0" lang="en-US" sz="800" b="1" i="0" u="none" strike="noStrike" cap="none" normalizeH="0" baseline="0" noProof="0" dirty="0" smtClean="0">
                        <a:ln>
                          <a:noFill/>
                        </a:ln>
                        <a:solidFill>
                          <a:srgbClr val="646464"/>
                        </a:solidFill>
                        <a:effectLst/>
                        <a:latin typeface="+mn-lt"/>
                        <a:cs typeface="Arial" panose="020B0604020202020204" pitchFamily="34" charset="0"/>
                      </a:endParaRPr>
                    </a:p>
                  </a:txBody>
                  <a:tcPr marL="72000" marR="72000" marT="28800" marB="2880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9525" indent="0">
                        <a:buFont typeface="+mj-lt"/>
                        <a:buNone/>
                      </a:pPr>
                      <a:r>
                        <a:rPr lang="fr-FR" sz="800" b="0" dirty="0" smtClean="0"/>
                        <a:t>Veille au respect de la politique d'achat interministérielle arrêtée pour l’utilisation des cartes d’achat et, le cas échéant, au respect de la politique d’achat</a:t>
                      </a:r>
                      <a:endParaRPr lang="fr-FR" sz="800" b="0" dirty="0"/>
                    </a:p>
                  </a:txBody>
                  <a:tcPr marL="72000" marR="72000" marT="28800" marB="2880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5"/>
                  </a:ext>
                </a:extLst>
              </a:tr>
              <a:tr h="3624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30000"/>
                        </a:lnSpc>
                        <a:spcBef>
                          <a:spcPct val="0"/>
                        </a:spcBef>
                        <a:spcAft>
                          <a:spcPct val="0"/>
                        </a:spcAft>
                        <a:buClrTx/>
                        <a:buSzTx/>
                        <a:buFontTx/>
                        <a:buNone/>
                        <a:tabLst>
                          <a:tab pos="5715000" algn="l"/>
                        </a:tabLst>
                      </a:pPr>
                      <a:r>
                        <a:rPr kumimoji="0" lang="en-US" sz="800" b="1" u="none" strike="noStrike" cap="none" normalizeH="0" baseline="0" noProof="0" dirty="0" smtClean="0">
                          <a:ln>
                            <a:noFill/>
                          </a:ln>
                          <a:solidFill>
                            <a:srgbClr val="646464"/>
                          </a:solidFill>
                          <a:effectLst/>
                          <a:latin typeface="+mn-lt"/>
                        </a:rPr>
                        <a:t>7</a:t>
                      </a:r>
                      <a:endParaRPr kumimoji="0" lang="en-US" sz="800" b="1" i="0" u="none" strike="noStrike" cap="none" normalizeH="0" baseline="0" noProof="0" dirty="0" smtClean="0">
                        <a:ln>
                          <a:noFill/>
                        </a:ln>
                        <a:solidFill>
                          <a:srgbClr val="646464"/>
                        </a:solidFill>
                        <a:effectLst/>
                        <a:latin typeface="+mn-lt"/>
                        <a:cs typeface="Arial" panose="020B0604020202020204" pitchFamily="34" charset="0"/>
                      </a:endParaRPr>
                    </a:p>
                  </a:txBody>
                  <a:tcPr marL="72000" marR="72000" marT="28800" marB="2880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9525" indent="0">
                        <a:buFont typeface="+mj-lt"/>
                        <a:buNone/>
                      </a:pPr>
                      <a:r>
                        <a:rPr lang="fr-FR" sz="800" b="0" dirty="0" smtClean="0"/>
                        <a:t>Fournit les éléments de restitution disponibles à partir de la plateforme </a:t>
                      </a:r>
                      <a:endParaRPr lang="fr-FR" sz="800" b="0" dirty="0"/>
                    </a:p>
                  </a:txBody>
                  <a:tcPr marL="72000" marR="72000" marT="28800" marB="2880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3624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30000"/>
                        </a:lnSpc>
                        <a:spcBef>
                          <a:spcPct val="0"/>
                        </a:spcBef>
                        <a:spcAft>
                          <a:spcPct val="0"/>
                        </a:spcAft>
                        <a:buClrTx/>
                        <a:buSzTx/>
                        <a:buFontTx/>
                        <a:buNone/>
                        <a:tabLst>
                          <a:tab pos="5715000" algn="l"/>
                        </a:tabLst>
                      </a:pPr>
                      <a:r>
                        <a:rPr kumimoji="0" lang="en-US" sz="800" b="1" u="none" strike="noStrike" cap="none" normalizeH="0" baseline="0" noProof="0" dirty="0" smtClean="0">
                          <a:ln>
                            <a:noFill/>
                          </a:ln>
                          <a:solidFill>
                            <a:srgbClr val="646464"/>
                          </a:solidFill>
                          <a:effectLst/>
                          <a:latin typeface="+mn-lt"/>
                        </a:rPr>
                        <a:t>8</a:t>
                      </a:r>
                      <a:endParaRPr kumimoji="0" lang="en-US" sz="800" b="1" i="0" u="none" strike="noStrike" cap="none" normalizeH="0" baseline="0" noProof="0" dirty="0" smtClean="0">
                        <a:ln>
                          <a:noFill/>
                        </a:ln>
                        <a:solidFill>
                          <a:srgbClr val="646464"/>
                        </a:solidFill>
                        <a:effectLst/>
                        <a:latin typeface="+mn-lt"/>
                        <a:cs typeface="Arial" panose="020B0604020202020204" pitchFamily="34" charset="0"/>
                      </a:endParaRPr>
                    </a:p>
                  </a:txBody>
                  <a:tcPr marL="72000" marR="72000" marT="28800" marB="2880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9525" indent="0">
                        <a:buFont typeface="+mj-lt"/>
                        <a:buNone/>
                      </a:pPr>
                      <a:r>
                        <a:rPr lang="fr-FR" sz="800" b="0" dirty="0" smtClean="0"/>
                        <a:t>Représente l’entité publique auprès de la banque émettrice des cartes et assure l’interface entre les porteurs et la banque</a:t>
                      </a:r>
                      <a:endParaRPr lang="fr-FR" sz="800" b="0" dirty="0"/>
                    </a:p>
                  </a:txBody>
                  <a:tcPr marL="72000" marR="72000" marT="28800" marB="28800"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w="12700" cmpd="sng">
                      <a:noFill/>
                      <a:prstDash val="solid"/>
                    </a:lnTlToBr>
                    <a:lnBlToTr w="12700" cmpd="sng">
                      <a:noFill/>
                      <a:prstDash val="solid"/>
                    </a:lnBlToTr>
                    <a:solidFill>
                      <a:srgbClr val="F0F0F0"/>
                    </a:solidFill>
                  </a:tcPr>
                </a:tc>
                <a:extLst>
                  <a:ext uri="{0D108BD9-81ED-4DB2-BD59-A6C34878D82A}">
                    <a16:rowId xmlns:a16="http://schemas.microsoft.com/office/drawing/2014/main" val="10007"/>
                  </a:ext>
                </a:extLst>
              </a:tr>
            </a:tbl>
          </a:graphicData>
        </a:graphic>
      </p:graphicFrame>
      <p:sp>
        <p:nvSpPr>
          <p:cNvPr id="2" name="Rectangle 1"/>
          <p:cNvSpPr/>
          <p:nvPr/>
        </p:nvSpPr>
        <p:spPr>
          <a:xfrm>
            <a:off x="3491880" y="958778"/>
            <a:ext cx="4572000" cy="215444"/>
          </a:xfrm>
          <a:prstGeom prst="rect">
            <a:avLst/>
          </a:prstGeom>
        </p:spPr>
        <p:txBody>
          <a:bodyPr>
            <a:spAutoFit/>
          </a:bodyPr>
          <a:lstStyle/>
          <a:p>
            <a:r>
              <a:rPr lang="fr-FR" sz="800" b="1" dirty="0">
                <a:latin typeface="Arial"/>
              </a:rPr>
              <a:t>Rôles du Responsable de Programme Carte Achat (RPCA)</a:t>
            </a:r>
          </a:p>
        </p:txBody>
      </p:sp>
      <p:sp>
        <p:nvSpPr>
          <p:cNvPr id="3" name="Rectangle 2"/>
          <p:cNvSpPr/>
          <p:nvPr/>
        </p:nvSpPr>
        <p:spPr>
          <a:xfrm>
            <a:off x="8037565" y="4859625"/>
            <a:ext cx="662361" cy="20774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8D49A-5A7A-574D-A0ED-52B5C1EFA876}" type="datetime1">
              <a:rPr lang="fr-FR" sz="750" b="1" cap="all">
                <a:solidFill>
                  <a:srgbClr val="000000"/>
                </a:solidFill>
              </a:rPr>
              <a:pPr marL="0" marR="0" lvl="0" indent="0" algn="ctr" defTabSz="914400" rtl="0" eaLnBrk="1" fontAlgn="auto" latinLnBrk="0" hangingPunct="1">
                <a:lnSpc>
                  <a:spcPct val="100000"/>
                </a:lnSpc>
                <a:spcBef>
                  <a:spcPts val="0"/>
                </a:spcBef>
                <a:spcAft>
                  <a:spcPts val="0"/>
                </a:spcAft>
                <a:buClrTx/>
                <a:buSzTx/>
                <a:buFontTx/>
                <a:buNone/>
                <a:tabLst/>
                <a:defRPr/>
              </a:pPr>
              <a:t>18/05/2022</a:t>
            </a:fld>
            <a:endParaRPr lang="fr-FR" dirty="0"/>
          </a:p>
        </p:txBody>
      </p:sp>
      <p:sp>
        <p:nvSpPr>
          <p:cNvPr id="16" name="Espace réservé du numéro de diapositive 3"/>
          <p:cNvSpPr>
            <a:spLocks noGrp="1"/>
          </p:cNvSpPr>
          <p:nvPr>
            <p:ph type="sldNum" sz="quarter" idx="12"/>
          </p:nvPr>
        </p:nvSpPr>
        <p:spPr>
          <a:xfrm>
            <a:off x="6444208" y="4831423"/>
            <a:ext cx="1094169" cy="264151"/>
          </a:xfrm>
        </p:spPr>
        <p:txBody>
          <a:bodyPr/>
          <a:lstStyle/>
          <a:p>
            <a:fld id="{733122C9-A0B9-462F-8757-0847AD287B63}" type="slidenum">
              <a:rPr lang="fr-FR" smtClean="0"/>
              <a:pPr/>
              <a:t>12</a:t>
            </a:fld>
            <a:endParaRPr lang="fr-FR" dirty="0"/>
          </a:p>
        </p:txBody>
      </p:sp>
    </p:spTree>
    <p:extLst>
      <p:ext uri="{BB962C8B-B14F-4D97-AF65-F5344CB8AC3E}">
        <p14:creationId xmlns:p14="http://schemas.microsoft.com/office/powerpoint/2010/main" val="1468666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CD088A48-D3EE-4AAE-9487-6784B075474C}"/>
              </a:ext>
            </a:extLst>
          </p:cNvPr>
          <p:cNvSpPr>
            <a:spLocks noGrp="1"/>
          </p:cNvSpPr>
          <p:nvPr>
            <p:ph type="pic" sz="quarter" idx="13"/>
          </p:nvPr>
        </p:nvSpPr>
        <p:spPr/>
      </p:sp>
      <p:sp>
        <p:nvSpPr>
          <p:cNvPr id="3" name="Titre 2">
            <a:extLst>
              <a:ext uri="{FF2B5EF4-FFF2-40B4-BE49-F238E27FC236}">
                <a16:creationId xmlns:a16="http://schemas.microsoft.com/office/drawing/2014/main" id="{D3A3230F-EE6B-4D1E-BC6E-C36D5A68F1DF}"/>
              </a:ext>
            </a:extLst>
          </p:cNvPr>
          <p:cNvSpPr>
            <a:spLocks noGrp="1"/>
          </p:cNvSpPr>
          <p:nvPr>
            <p:ph type="title"/>
          </p:nvPr>
        </p:nvSpPr>
        <p:spPr/>
        <p:txBody>
          <a:bodyPr/>
          <a:lstStyle/>
          <a:p>
            <a:pPr marL="0" indent="0">
              <a:buNone/>
            </a:pPr>
            <a:r>
              <a:rPr lang="fr-FR" dirty="0" smtClean="0"/>
              <a:t>2. Automatisation du traitement des demandes de paiement</a:t>
            </a:r>
            <a:r>
              <a:rPr lang="fr-FR" dirty="0"/>
              <a:t/>
            </a:r>
            <a:br>
              <a:rPr lang="fr-FR" dirty="0"/>
            </a:br>
            <a:endParaRPr lang="fr-FR" dirty="0"/>
          </a:p>
        </p:txBody>
      </p:sp>
      <p:sp>
        <p:nvSpPr>
          <p:cNvPr id="4" name="Espace réservé du pied de page 3">
            <a:extLst>
              <a:ext uri="{FF2B5EF4-FFF2-40B4-BE49-F238E27FC236}">
                <a16:creationId xmlns:a16="http://schemas.microsoft.com/office/drawing/2014/main" id="{C3B2F4E8-244C-4D3F-B092-7ED5E75F6F2B}"/>
              </a:ext>
            </a:extLst>
          </p:cNvPr>
          <p:cNvSpPr>
            <a:spLocks noGrp="1"/>
          </p:cNvSpPr>
          <p:nvPr>
            <p:ph type="ftr" sz="quarter" idx="11"/>
          </p:nvPr>
        </p:nvSpPr>
        <p:spPr/>
        <p:txBody>
          <a:bodyPr/>
          <a:lstStyle/>
          <a:p>
            <a:r>
              <a:rPr lang="fr-FR" dirty="0"/>
              <a:t>Département du contrôle interne et des systèmes d’information financière - DCISIF</a:t>
            </a:r>
          </a:p>
        </p:txBody>
      </p:sp>
      <p:sp>
        <p:nvSpPr>
          <p:cNvPr id="5" name="Espace réservé du numéro de diapositive 4">
            <a:extLst>
              <a:ext uri="{FF2B5EF4-FFF2-40B4-BE49-F238E27FC236}">
                <a16:creationId xmlns:a16="http://schemas.microsoft.com/office/drawing/2014/main" id="{D4340985-DA18-4EE8-8688-E6CDB5E128AF}"/>
              </a:ext>
            </a:extLst>
          </p:cNvPr>
          <p:cNvSpPr>
            <a:spLocks noGrp="1"/>
          </p:cNvSpPr>
          <p:nvPr>
            <p:ph type="sldNum" sz="quarter" idx="12"/>
          </p:nvPr>
        </p:nvSpPr>
        <p:spPr/>
        <p:txBody>
          <a:bodyPr/>
          <a:lstStyle/>
          <a:p>
            <a:fld id="{733122C9-A0B9-462F-8757-0847AD287B63}" type="slidenum">
              <a:rPr lang="fr-FR" smtClean="0"/>
              <a:pPr/>
              <a:t>13</a:t>
            </a:fld>
            <a:endParaRPr lang="fr-FR"/>
          </a:p>
        </p:txBody>
      </p:sp>
      <p:sp>
        <p:nvSpPr>
          <p:cNvPr id="6" name="Espace réservé de la date 5">
            <a:extLst>
              <a:ext uri="{FF2B5EF4-FFF2-40B4-BE49-F238E27FC236}">
                <a16:creationId xmlns:a16="http://schemas.microsoft.com/office/drawing/2014/main" id="{41AF9C77-3A33-4BFA-AC97-6AF9586222BE}"/>
              </a:ext>
            </a:extLst>
          </p:cNvPr>
          <p:cNvSpPr>
            <a:spLocks noGrp="1"/>
          </p:cNvSpPr>
          <p:nvPr>
            <p:ph type="dt" sz="half" idx="4294967295"/>
          </p:nvPr>
        </p:nvSpPr>
        <p:spPr/>
        <p:txBody>
          <a:bodyPr/>
          <a:lstStyle/>
          <a:p>
            <a:pPr algn="r"/>
            <a:fld id="{B858D49A-5A7A-574D-A0ED-52B5C1EFA876}" type="datetime1">
              <a:rPr lang="fr-FR" cap="all" smtClean="0">
                <a:solidFill>
                  <a:srgbClr val="000000"/>
                </a:solidFill>
              </a:rPr>
              <a:pPr algn="r"/>
              <a:t>18/05/2022</a:t>
            </a:fld>
            <a:endParaRPr lang="fr-FR" cap="all" dirty="0"/>
          </a:p>
        </p:txBody>
      </p:sp>
    </p:spTree>
    <p:extLst>
      <p:ext uri="{BB962C8B-B14F-4D97-AF65-F5344CB8AC3E}">
        <p14:creationId xmlns:p14="http://schemas.microsoft.com/office/powerpoint/2010/main" val="1818250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sz="quarter" idx="14"/>
          </p:nvPr>
        </p:nvSpPr>
        <p:spPr>
          <a:xfrm>
            <a:off x="359998" y="1059582"/>
            <a:ext cx="8316458" cy="3903918"/>
          </a:xfrm>
        </p:spPr>
        <p:txBody>
          <a:bodyPr/>
          <a:lstStyle/>
          <a:p>
            <a:pPr algn="just"/>
            <a:endParaRPr lang="fr-FR" sz="600" dirty="0">
              <a:latin typeface="Times New Roman" panose="02020603050405020304" pitchFamily="18" charset="0"/>
              <a:cs typeface="Times New Roman" panose="02020603050405020304" pitchFamily="18" charset="0"/>
            </a:endParaRPr>
          </a:p>
          <a:p>
            <a:pPr algn="just"/>
            <a:endParaRPr lang="fr-FR" sz="1600" dirty="0">
              <a:latin typeface="Times New Roman" panose="02020603050405020304" pitchFamily="18" charset="0"/>
              <a:cs typeface="Times New Roman" panose="02020603050405020304" pitchFamily="18" charset="0"/>
            </a:endParaRPr>
          </a:p>
          <a:p>
            <a:pPr algn="just"/>
            <a:endParaRPr lang="fr-FR" sz="1600" dirty="0">
              <a:latin typeface="Times New Roman" panose="02020603050405020304" pitchFamily="18" charset="0"/>
              <a:cs typeface="Times New Roman" panose="02020603050405020304" pitchFamily="18" charset="0"/>
            </a:endParaRPr>
          </a:p>
          <a:p>
            <a:pPr algn="just"/>
            <a:endParaRPr lang="fr-FR" sz="1600" dirty="0">
              <a:latin typeface="Times New Roman" panose="02020603050405020304" pitchFamily="18" charset="0"/>
              <a:cs typeface="Times New Roman" panose="02020603050405020304" pitchFamily="18" charset="0"/>
            </a:endParaRPr>
          </a:p>
          <a:p>
            <a:pPr algn="just"/>
            <a:endParaRPr lang="fr-FR" sz="1600" dirty="0">
              <a:latin typeface="Times New Roman" panose="02020603050405020304" pitchFamily="18" charset="0"/>
              <a:cs typeface="Times New Roman" panose="02020603050405020304" pitchFamily="18" charset="0"/>
            </a:endParaRPr>
          </a:p>
        </p:txBody>
      </p:sp>
      <p:sp>
        <p:nvSpPr>
          <p:cNvPr id="2" name="Espace réservé de la date 1"/>
          <p:cNvSpPr>
            <a:spLocks noGrp="1"/>
          </p:cNvSpPr>
          <p:nvPr>
            <p:ph type="dt" sz="half" idx="10"/>
          </p:nvPr>
        </p:nvSpPr>
        <p:spPr/>
        <p:txBody>
          <a:bodyPr/>
          <a:lstStyle/>
          <a:p>
            <a:pPr lvl="0" algn="r">
              <a:defRPr/>
            </a:pPr>
            <a:fld id="{B858D49A-5A7A-574D-A0ED-52B5C1EFA876}" type="datetime1">
              <a:rPr lang="fr-FR" cap="all">
                <a:solidFill>
                  <a:srgbClr val="000000"/>
                </a:solidFill>
              </a:rPr>
              <a:pPr lvl="0" algn="r">
                <a:defRPr/>
              </a:pPr>
              <a:t>18/05/2022</a:t>
            </a:fld>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grpSp>
        <p:nvGrpSpPr>
          <p:cNvPr id="3" name="Groupe 2"/>
          <p:cNvGrpSpPr/>
          <p:nvPr/>
        </p:nvGrpSpPr>
        <p:grpSpPr>
          <a:xfrm>
            <a:off x="395536" y="1059582"/>
            <a:ext cx="8208912" cy="1322703"/>
            <a:chOff x="119336" y="4844220"/>
            <a:chExt cx="11881320" cy="1969156"/>
          </a:xfrm>
        </p:grpSpPr>
        <p:sp>
          <p:nvSpPr>
            <p:cNvPr id="13" name="Rectangle 12"/>
            <p:cNvSpPr/>
            <p:nvPr/>
          </p:nvSpPr>
          <p:spPr bwMode="auto">
            <a:xfrm>
              <a:off x="260814" y="6523985"/>
              <a:ext cx="3127785" cy="289391"/>
            </a:xfrm>
            <a:prstGeom prst="rect">
              <a:avLst/>
            </a:prstGeom>
            <a:solidFill>
              <a:srgbClr val="FFFFFF">
                <a:alpha val="50196"/>
              </a:srgbClr>
            </a:solidFill>
            <a:ln w="38100" cap="flat" cmpd="sng" algn="ctr">
              <a:no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000" b="0" i="0" u="none" strike="noStrike" cap="none" normalizeH="0" baseline="0" dirty="0" err="1">
                <a:ln>
                  <a:noFill/>
                </a:ln>
                <a:effectLst/>
                <a:latin typeface="Marianne" panose="02000000000000000000" pitchFamily="50" charset="0"/>
              </a:endParaRPr>
            </a:p>
          </p:txBody>
        </p:sp>
        <p:sp>
          <p:nvSpPr>
            <p:cNvPr id="14" name="Rectangle 13">
              <a:extLst>
                <a:ext uri="{FF2B5EF4-FFF2-40B4-BE49-F238E27FC236}">
                  <a16:creationId xmlns:a16="http://schemas.microsoft.com/office/drawing/2014/main" id="{372C7171-DED9-4E1C-A338-D191D8861346}"/>
                </a:ext>
              </a:extLst>
            </p:cNvPr>
            <p:cNvSpPr/>
            <p:nvPr/>
          </p:nvSpPr>
          <p:spPr bwMode="auto">
            <a:xfrm>
              <a:off x="8910840" y="5001339"/>
              <a:ext cx="798198" cy="1728192"/>
            </a:xfrm>
            <a:prstGeom prst="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endParaRPr lang="fr-FR" sz="1050" dirty="0"/>
            </a:p>
          </p:txBody>
        </p:sp>
        <p:sp>
          <p:nvSpPr>
            <p:cNvPr id="15" name="Rectangle 14">
              <a:extLst>
                <a:ext uri="{FF2B5EF4-FFF2-40B4-BE49-F238E27FC236}">
                  <a16:creationId xmlns:a16="http://schemas.microsoft.com/office/drawing/2014/main" id="{BB16D009-B5D2-4AAA-BBDE-ED83A28F19F1}"/>
                </a:ext>
              </a:extLst>
            </p:cNvPr>
            <p:cNvSpPr/>
            <p:nvPr/>
          </p:nvSpPr>
          <p:spPr bwMode="auto">
            <a:xfrm>
              <a:off x="4014297" y="4992428"/>
              <a:ext cx="4767381" cy="1728192"/>
            </a:xfrm>
            <a:prstGeom prst="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endParaRPr lang="fr-FR" sz="1050" dirty="0"/>
            </a:p>
          </p:txBody>
        </p:sp>
        <p:sp>
          <p:nvSpPr>
            <p:cNvPr id="16" name="Rectangle 15">
              <a:extLst>
                <a:ext uri="{FF2B5EF4-FFF2-40B4-BE49-F238E27FC236}">
                  <a16:creationId xmlns:a16="http://schemas.microsoft.com/office/drawing/2014/main" id="{D9D9C3C7-32EC-449B-B8E2-2ADE1E74FAD7}"/>
                </a:ext>
              </a:extLst>
            </p:cNvPr>
            <p:cNvSpPr/>
            <p:nvPr/>
          </p:nvSpPr>
          <p:spPr bwMode="auto">
            <a:xfrm>
              <a:off x="2305849" y="5001339"/>
              <a:ext cx="1705426" cy="1593359"/>
            </a:xfrm>
            <a:prstGeom prst="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endParaRPr lang="fr-FR" sz="1050" dirty="0"/>
            </a:p>
          </p:txBody>
        </p:sp>
        <p:sp>
          <p:nvSpPr>
            <p:cNvPr id="17" name="Chevron 16"/>
            <p:cNvSpPr/>
            <p:nvPr/>
          </p:nvSpPr>
          <p:spPr bwMode="auto">
            <a:xfrm>
              <a:off x="2531768" y="4853949"/>
              <a:ext cx="1476000" cy="144000"/>
            </a:xfrm>
            <a:prstGeom prst="chevron">
              <a:avLst>
                <a:gd name="adj" fmla="val 16780"/>
              </a:avLst>
            </a:prstGeom>
            <a:solidFill>
              <a:srgbClr val="64BCAB"/>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fr-FR" sz="800" b="1" dirty="0">
                  <a:solidFill>
                    <a:schemeClr val="bg1"/>
                  </a:solidFill>
                </a:rPr>
                <a:t>EJ</a:t>
              </a:r>
            </a:p>
          </p:txBody>
        </p:sp>
        <p:sp>
          <p:nvSpPr>
            <p:cNvPr id="18" name="Chevron 17"/>
            <p:cNvSpPr/>
            <p:nvPr/>
          </p:nvSpPr>
          <p:spPr bwMode="auto">
            <a:xfrm>
              <a:off x="4083283" y="4853949"/>
              <a:ext cx="4719974" cy="144000"/>
            </a:xfrm>
            <a:prstGeom prst="chevron">
              <a:avLst>
                <a:gd name="adj" fmla="val 16780"/>
              </a:avLst>
            </a:prstGeom>
            <a:solidFill>
              <a:srgbClr val="64BCAB"/>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fr-FR" sz="800" b="1" dirty="0">
                  <a:solidFill>
                    <a:schemeClr val="bg1"/>
                  </a:solidFill>
                </a:rPr>
                <a:t>DP</a:t>
              </a:r>
            </a:p>
          </p:txBody>
        </p:sp>
        <p:sp>
          <p:nvSpPr>
            <p:cNvPr id="19" name="Forme libre 18"/>
            <p:cNvSpPr/>
            <p:nvPr/>
          </p:nvSpPr>
          <p:spPr bwMode="auto">
            <a:xfrm>
              <a:off x="8838777" y="4844220"/>
              <a:ext cx="955607" cy="144000"/>
            </a:xfrm>
            <a:custGeom>
              <a:avLst/>
              <a:gdLst>
                <a:gd name="connsiteX0" fmla="*/ 0 w 1171575"/>
                <a:gd name="connsiteY0" fmla="*/ 0 h 685800"/>
                <a:gd name="connsiteX1" fmla="*/ 1171575 w 1171575"/>
                <a:gd name="connsiteY1" fmla="*/ 4762 h 685800"/>
                <a:gd name="connsiteX2" fmla="*/ 1166813 w 1171575"/>
                <a:gd name="connsiteY2" fmla="*/ 685800 h 685800"/>
                <a:gd name="connsiteX3" fmla="*/ 0 w 1171575"/>
                <a:gd name="connsiteY3" fmla="*/ 685800 h 685800"/>
                <a:gd name="connsiteX4" fmla="*/ 100013 w 1171575"/>
                <a:gd name="connsiteY4" fmla="*/ 342900 h 685800"/>
                <a:gd name="connsiteX5" fmla="*/ 0 w 1171575"/>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1575" h="685800">
                  <a:moveTo>
                    <a:pt x="0" y="0"/>
                  </a:moveTo>
                  <a:lnTo>
                    <a:pt x="1171575" y="4762"/>
                  </a:lnTo>
                  <a:cubicBezTo>
                    <a:pt x="1169988" y="231775"/>
                    <a:pt x="1168400" y="458787"/>
                    <a:pt x="1166813" y="685800"/>
                  </a:cubicBezTo>
                  <a:lnTo>
                    <a:pt x="0" y="685800"/>
                  </a:lnTo>
                  <a:lnTo>
                    <a:pt x="100013" y="342900"/>
                  </a:lnTo>
                  <a:lnTo>
                    <a:pt x="0" y="0"/>
                  </a:lnTo>
                  <a:close/>
                </a:path>
              </a:pathLst>
            </a:custGeom>
            <a:solidFill>
              <a:srgbClr val="64BCAB"/>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fr-FR" sz="800" b="1" dirty="0">
                  <a:solidFill>
                    <a:schemeClr val="bg1"/>
                  </a:solidFill>
                </a:rPr>
                <a:t>OPP</a:t>
              </a:r>
            </a:p>
          </p:txBody>
        </p:sp>
        <p:sp>
          <p:nvSpPr>
            <p:cNvPr id="20" name="Rectangle 19">
              <a:extLst>
                <a:ext uri="{FF2B5EF4-FFF2-40B4-BE49-F238E27FC236}">
                  <a16:creationId xmlns:a16="http://schemas.microsoft.com/office/drawing/2014/main" id="{D9D9C3C7-32EC-449B-B8E2-2ADE1E74FAD7}"/>
                </a:ext>
              </a:extLst>
            </p:cNvPr>
            <p:cNvSpPr/>
            <p:nvPr/>
          </p:nvSpPr>
          <p:spPr bwMode="auto">
            <a:xfrm>
              <a:off x="10272748" y="4999333"/>
              <a:ext cx="1705426" cy="1545798"/>
            </a:xfrm>
            <a:prstGeom prst="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endParaRPr lang="fr-FR" sz="1050" dirty="0"/>
            </a:p>
          </p:txBody>
        </p:sp>
        <p:sp>
          <p:nvSpPr>
            <p:cNvPr id="21" name="Chevron 20"/>
            <p:cNvSpPr/>
            <p:nvPr/>
          </p:nvSpPr>
          <p:spPr bwMode="auto">
            <a:xfrm>
              <a:off x="10295229" y="4851943"/>
              <a:ext cx="1705427" cy="144000"/>
            </a:xfrm>
            <a:prstGeom prst="chevron">
              <a:avLst>
                <a:gd name="adj" fmla="val 16780"/>
              </a:avLst>
            </a:prstGeom>
            <a:solidFill>
              <a:srgbClr val="64BCAB"/>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fr-FR" sz="800" b="1" dirty="0">
                  <a:solidFill>
                    <a:schemeClr val="bg1"/>
                  </a:solidFill>
                </a:rPr>
                <a:t>Contrôle interne</a:t>
              </a:r>
            </a:p>
          </p:txBody>
        </p:sp>
        <p:sp>
          <p:nvSpPr>
            <p:cNvPr id="22" name="Rectangle 21">
              <a:extLst>
                <a:ext uri="{FF2B5EF4-FFF2-40B4-BE49-F238E27FC236}">
                  <a16:creationId xmlns:a16="http://schemas.microsoft.com/office/drawing/2014/main" id="{21671449-EA17-4C59-A75B-43B1726F32B8}"/>
                </a:ext>
              </a:extLst>
            </p:cNvPr>
            <p:cNvSpPr/>
            <p:nvPr/>
          </p:nvSpPr>
          <p:spPr>
            <a:xfrm>
              <a:off x="10378427" y="5229200"/>
              <a:ext cx="686410" cy="1188000"/>
            </a:xfrm>
            <a:prstGeom prst="rect">
              <a:avLst/>
            </a:prstGeom>
            <a:solidFill>
              <a:srgbClr val="7687B8"/>
            </a:solidFill>
            <a:ln>
              <a:solidFill>
                <a:srgbClr val="7687B8"/>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noAutofit/>
            </a:bodyPr>
            <a:lstStyle/>
            <a:p>
              <a:pPr algn="ctr"/>
              <a:r>
                <a:rPr lang="fr-FR" sz="800" b="1" dirty="0" err="1"/>
                <a:t>Restit</a:t>
              </a:r>
              <a:r>
                <a:rPr lang="fr-FR" sz="800" b="1" dirty="0"/>
                <a:t>. </a:t>
              </a:r>
            </a:p>
            <a:p>
              <a:pPr algn="ctr"/>
              <a:endParaRPr lang="fr-FR" sz="800" b="1" dirty="0"/>
            </a:p>
            <a:p>
              <a:pPr algn="ctr"/>
              <a:r>
                <a:rPr lang="fr-FR" sz="800" b="1" dirty="0"/>
                <a:t>ROA</a:t>
              </a:r>
              <a:endParaRPr lang="fr-FR" sz="800" dirty="0"/>
            </a:p>
          </p:txBody>
        </p:sp>
        <p:sp>
          <p:nvSpPr>
            <p:cNvPr id="23" name="Rectangle 22">
              <a:extLst>
                <a:ext uri="{FF2B5EF4-FFF2-40B4-BE49-F238E27FC236}">
                  <a16:creationId xmlns:a16="http://schemas.microsoft.com/office/drawing/2014/main" id="{21671449-EA17-4C59-A75B-43B1726F32B8}"/>
                </a:ext>
              </a:extLst>
            </p:cNvPr>
            <p:cNvSpPr/>
            <p:nvPr/>
          </p:nvSpPr>
          <p:spPr>
            <a:xfrm>
              <a:off x="11170514" y="5229200"/>
              <a:ext cx="686410" cy="1188000"/>
            </a:xfrm>
            <a:prstGeom prst="rect">
              <a:avLst/>
            </a:prstGeom>
            <a:solidFill>
              <a:srgbClr val="7687B8"/>
            </a:solidFill>
            <a:ln>
              <a:solidFill>
                <a:srgbClr val="7687B8"/>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noAutofit/>
            </a:bodyPr>
            <a:lstStyle/>
            <a:p>
              <a:pPr algn="ctr"/>
              <a:r>
                <a:rPr lang="fr-FR" sz="800" b="1" dirty="0" err="1"/>
                <a:t>Restit</a:t>
              </a:r>
              <a:r>
                <a:rPr lang="fr-FR" sz="800" b="1" dirty="0"/>
                <a:t>. DP</a:t>
              </a:r>
            </a:p>
            <a:p>
              <a:pPr algn="ctr"/>
              <a:r>
                <a:rPr lang="fr-FR" sz="800" b="1" dirty="0"/>
                <a:t>CHA</a:t>
              </a:r>
              <a:endParaRPr lang="fr-FR" sz="800" dirty="0"/>
            </a:p>
          </p:txBody>
        </p:sp>
        <p:sp>
          <p:nvSpPr>
            <p:cNvPr id="24" name="Rectangle 23">
              <a:extLst>
                <a:ext uri="{FF2B5EF4-FFF2-40B4-BE49-F238E27FC236}">
                  <a16:creationId xmlns:a16="http://schemas.microsoft.com/office/drawing/2014/main" id="{D9D9C3C7-32EC-449B-B8E2-2ADE1E74FAD7}"/>
                </a:ext>
              </a:extLst>
            </p:cNvPr>
            <p:cNvSpPr/>
            <p:nvPr/>
          </p:nvSpPr>
          <p:spPr bwMode="auto">
            <a:xfrm>
              <a:off x="155136" y="4999333"/>
              <a:ext cx="1705426" cy="1598019"/>
            </a:xfrm>
            <a:prstGeom prst="rect">
              <a:avLst/>
            </a:prstGeom>
            <a:solidFill>
              <a:schemeClr val="bg1">
                <a:lumMod val="9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endParaRPr lang="fr-FR" sz="1050" dirty="0"/>
            </a:p>
          </p:txBody>
        </p:sp>
        <p:sp>
          <p:nvSpPr>
            <p:cNvPr id="25" name="Chevron 24"/>
            <p:cNvSpPr/>
            <p:nvPr/>
          </p:nvSpPr>
          <p:spPr bwMode="auto">
            <a:xfrm>
              <a:off x="119336" y="4851943"/>
              <a:ext cx="1836000" cy="144000"/>
            </a:xfrm>
            <a:prstGeom prst="chevron">
              <a:avLst>
                <a:gd name="adj" fmla="val 16780"/>
              </a:avLst>
            </a:prstGeom>
            <a:solidFill>
              <a:srgbClr val="64BCAB"/>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fr-FR" sz="800" b="1" dirty="0">
                  <a:solidFill>
                    <a:schemeClr val="bg1"/>
                  </a:solidFill>
                </a:rPr>
                <a:t>Règles d’imputation</a:t>
              </a:r>
            </a:p>
          </p:txBody>
        </p:sp>
        <p:sp>
          <p:nvSpPr>
            <p:cNvPr id="26" name="Rectangle 25">
              <a:extLst>
                <a:ext uri="{FF2B5EF4-FFF2-40B4-BE49-F238E27FC236}">
                  <a16:creationId xmlns:a16="http://schemas.microsoft.com/office/drawing/2014/main" id="{21671449-EA17-4C59-A75B-43B1726F32B8}"/>
                </a:ext>
              </a:extLst>
            </p:cNvPr>
            <p:cNvSpPr/>
            <p:nvPr/>
          </p:nvSpPr>
          <p:spPr>
            <a:xfrm>
              <a:off x="260814" y="5157192"/>
              <a:ext cx="1506401" cy="576000"/>
            </a:xfrm>
            <a:prstGeom prst="rect">
              <a:avLst/>
            </a:prstGeom>
            <a:solidFill>
              <a:srgbClr val="7687B8"/>
            </a:solidFill>
            <a:ln>
              <a:solidFill>
                <a:srgbClr val="7687B8"/>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noAutofit/>
            </a:bodyPr>
            <a:lstStyle/>
            <a:p>
              <a:pPr algn="ctr"/>
              <a:r>
                <a:rPr lang="fr-FR" sz="800" b="1" dirty="0"/>
                <a:t>Paramétrage Cartes BNP</a:t>
              </a:r>
              <a:endParaRPr lang="fr-FR" sz="800" dirty="0"/>
            </a:p>
          </p:txBody>
        </p:sp>
        <p:sp>
          <p:nvSpPr>
            <p:cNvPr id="27" name="Rectangle 26">
              <a:extLst>
                <a:ext uri="{FF2B5EF4-FFF2-40B4-BE49-F238E27FC236}">
                  <a16:creationId xmlns:a16="http://schemas.microsoft.com/office/drawing/2014/main" id="{21671449-EA17-4C59-A75B-43B1726F32B8}"/>
                </a:ext>
              </a:extLst>
            </p:cNvPr>
            <p:cNvSpPr/>
            <p:nvPr/>
          </p:nvSpPr>
          <p:spPr>
            <a:xfrm>
              <a:off x="260814" y="5877272"/>
              <a:ext cx="1506401" cy="576000"/>
            </a:xfrm>
            <a:prstGeom prst="rect">
              <a:avLst/>
            </a:prstGeom>
            <a:solidFill>
              <a:srgbClr val="7687B8"/>
            </a:solidFill>
            <a:ln>
              <a:solidFill>
                <a:srgbClr val="7687B8"/>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noAutofit/>
            </a:bodyPr>
            <a:lstStyle/>
            <a:p>
              <a:pPr algn="ctr"/>
              <a:r>
                <a:rPr lang="fr-FR" sz="800" b="1" dirty="0"/>
                <a:t>Formulaire CHF</a:t>
              </a:r>
            </a:p>
            <a:p>
              <a:pPr algn="ctr"/>
              <a:r>
                <a:rPr lang="fr-FR" sz="800" b="1" dirty="0"/>
                <a:t>Saisie des règles</a:t>
              </a:r>
              <a:endParaRPr lang="fr-FR" sz="800" dirty="0"/>
            </a:p>
          </p:txBody>
        </p:sp>
        <p:sp>
          <p:nvSpPr>
            <p:cNvPr id="28" name="Rectangle 27">
              <a:extLst>
                <a:ext uri="{FF2B5EF4-FFF2-40B4-BE49-F238E27FC236}">
                  <a16:creationId xmlns:a16="http://schemas.microsoft.com/office/drawing/2014/main" id="{77D2C214-390B-4E04-8995-E8585716BAF5}"/>
                </a:ext>
              </a:extLst>
            </p:cNvPr>
            <p:cNvSpPr/>
            <p:nvPr/>
          </p:nvSpPr>
          <p:spPr>
            <a:xfrm>
              <a:off x="4171986" y="6378678"/>
              <a:ext cx="1483836" cy="396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noAutofit/>
            </a:bodyPr>
            <a:lstStyle/>
            <a:p>
              <a:pPr algn="ctr"/>
              <a:r>
                <a:rPr lang="fr-FR" sz="800" b="1" dirty="0">
                  <a:solidFill>
                    <a:schemeClr val="bg1">
                      <a:lumMod val="50000"/>
                    </a:schemeClr>
                  </a:solidFill>
                </a:rPr>
                <a:t>Niveau 1</a:t>
              </a:r>
            </a:p>
            <a:p>
              <a:pPr algn="ctr"/>
              <a:r>
                <a:rPr lang="fr-FR" sz="800" b="1" dirty="0">
                  <a:solidFill>
                    <a:schemeClr val="bg1">
                      <a:lumMod val="50000"/>
                    </a:schemeClr>
                  </a:solidFill>
                </a:rPr>
                <a:t>(PJ requises)</a:t>
              </a:r>
            </a:p>
          </p:txBody>
        </p:sp>
        <p:sp>
          <p:nvSpPr>
            <p:cNvPr id="29" name="Rectangle 28">
              <a:extLst>
                <a:ext uri="{FF2B5EF4-FFF2-40B4-BE49-F238E27FC236}">
                  <a16:creationId xmlns:a16="http://schemas.microsoft.com/office/drawing/2014/main" id="{9CC36366-12B1-4C3F-87CC-86C7AB7B1044}"/>
                </a:ext>
              </a:extLst>
            </p:cNvPr>
            <p:cNvSpPr/>
            <p:nvPr/>
          </p:nvSpPr>
          <p:spPr>
            <a:xfrm>
              <a:off x="2561222" y="5131105"/>
              <a:ext cx="1512000" cy="117937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noAutofit/>
            </a:bodyPr>
            <a:lstStyle/>
            <a:p>
              <a:pPr algn="ctr"/>
              <a:r>
                <a:rPr lang="fr-FR" sz="800" b="1" dirty="0">
                  <a:solidFill>
                    <a:schemeClr val="bg1">
                      <a:lumMod val="50000"/>
                    </a:schemeClr>
                  </a:solidFill>
                </a:rPr>
                <a:t>N1bis &amp; N3 :</a:t>
              </a:r>
            </a:p>
            <a:p>
              <a:pPr algn="ctr"/>
              <a:r>
                <a:rPr lang="fr-FR" sz="800" dirty="0">
                  <a:solidFill>
                    <a:schemeClr val="bg1">
                      <a:lumMod val="50000"/>
                    </a:schemeClr>
                  </a:solidFill>
                </a:rPr>
                <a:t>Aucun marquage manuel des dossiers éligibles</a:t>
              </a:r>
            </a:p>
          </p:txBody>
        </p:sp>
        <p:sp>
          <p:nvSpPr>
            <p:cNvPr id="30" name="Rectangle 29"/>
            <p:cNvSpPr/>
            <p:nvPr/>
          </p:nvSpPr>
          <p:spPr bwMode="auto">
            <a:xfrm>
              <a:off x="5757116" y="5119101"/>
              <a:ext cx="1834959" cy="756000"/>
            </a:xfrm>
            <a:prstGeom prst="rect">
              <a:avLst/>
            </a:prstGeom>
            <a:solidFill>
              <a:schemeClr val="accent1">
                <a:lumMod val="75000"/>
              </a:schemeClr>
            </a:solidFill>
            <a:ln w="381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r>
                <a:rPr lang="fr-FR" sz="800" dirty="0">
                  <a:solidFill>
                    <a:schemeClr val="bg1"/>
                  </a:solidFill>
                </a:rPr>
                <a:t>Automatisation complète de la DP</a:t>
              </a:r>
            </a:p>
            <a:p>
              <a:pPr algn="ctr"/>
              <a:r>
                <a:rPr lang="fr-FR" sz="800" dirty="0">
                  <a:solidFill>
                    <a:schemeClr val="bg1"/>
                  </a:solidFill>
                </a:rPr>
                <a:t>(via les règles CHA)</a:t>
              </a:r>
            </a:p>
          </p:txBody>
        </p:sp>
        <p:sp>
          <p:nvSpPr>
            <p:cNvPr id="31" name="Rectangle 30">
              <a:extLst>
                <a:ext uri="{FF2B5EF4-FFF2-40B4-BE49-F238E27FC236}">
                  <a16:creationId xmlns:a16="http://schemas.microsoft.com/office/drawing/2014/main" id="{21671449-EA17-4C59-A75B-43B1726F32B8}"/>
                </a:ext>
              </a:extLst>
            </p:cNvPr>
            <p:cNvSpPr/>
            <p:nvPr/>
          </p:nvSpPr>
          <p:spPr>
            <a:xfrm>
              <a:off x="4178843" y="5119101"/>
              <a:ext cx="1440000" cy="1191377"/>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noAutofit/>
            </a:bodyPr>
            <a:lstStyle/>
            <a:p>
              <a:pPr algn="ctr"/>
              <a:r>
                <a:rPr lang="fr-FR" sz="800" b="1" dirty="0"/>
                <a:t>Identification automatique de la DP</a:t>
              </a:r>
            </a:p>
            <a:p>
              <a:pPr algn="ctr"/>
              <a:r>
                <a:rPr lang="fr-FR" sz="800" dirty="0"/>
                <a:t>niveau 3 et 1bis</a:t>
              </a:r>
            </a:p>
          </p:txBody>
        </p:sp>
        <p:sp>
          <p:nvSpPr>
            <p:cNvPr id="32" name="Rectangle 31">
              <a:extLst>
                <a:ext uri="{FF2B5EF4-FFF2-40B4-BE49-F238E27FC236}">
                  <a16:creationId xmlns:a16="http://schemas.microsoft.com/office/drawing/2014/main" id="{6B56DAC7-FE60-47B0-B226-36507F4220C7}"/>
                </a:ext>
              </a:extLst>
            </p:cNvPr>
            <p:cNvSpPr/>
            <p:nvPr/>
          </p:nvSpPr>
          <p:spPr>
            <a:xfrm>
              <a:off x="8271178" y="5119101"/>
              <a:ext cx="504000" cy="756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noAutofit/>
            </a:bodyPr>
            <a:lstStyle/>
            <a:p>
              <a:pPr algn="ctr"/>
              <a:r>
                <a:rPr lang="fr-FR" sz="800" b="1" dirty="0"/>
                <a:t>CPT auto</a:t>
              </a:r>
              <a:endParaRPr lang="fr-FR" sz="700" i="1" dirty="0"/>
            </a:p>
          </p:txBody>
        </p:sp>
        <p:sp>
          <p:nvSpPr>
            <p:cNvPr id="33" name="Rectangle 32">
              <a:extLst>
                <a:ext uri="{FF2B5EF4-FFF2-40B4-BE49-F238E27FC236}">
                  <a16:creationId xmlns:a16="http://schemas.microsoft.com/office/drawing/2014/main" id="{6B56DAC7-FE60-47B0-B226-36507F4220C7}"/>
                </a:ext>
              </a:extLst>
            </p:cNvPr>
            <p:cNvSpPr/>
            <p:nvPr/>
          </p:nvSpPr>
          <p:spPr>
            <a:xfrm>
              <a:off x="7695170" y="5119101"/>
              <a:ext cx="504000" cy="756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noAutofit/>
            </a:bodyPr>
            <a:lstStyle/>
            <a:p>
              <a:pPr algn="ctr"/>
              <a:r>
                <a:rPr lang="fr-FR" sz="800" b="1" dirty="0"/>
                <a:t>RDP auto</a:t>
              </a:r>
              <a:endParaRPr lang="fr-FR" sz="700" i="1" dirty="0"/>
            </a:p>
          </p:txBody>
        </p:sp>
        <p:sp>
          <p:nvSpPr>
            <p:cNvPr id="34" name="Rectangle 33">
              <a:extLst>
                <a:ext uri="{FF2B5EF4-FFF2-40B4-BE49-F238E27FC236}">
                  <a16:creationId xmlns:a16="http://schemas.microsoft.com/office/drawing/2014/main" id="{FC62001B-725D-453F-9D94-90EE135049DF}"/>
                </a:ext>
              </a:extLst>
            </p:cNvPr>
            <p:cNvSpPr/>
            <p:nvPr/>
          </p:nvSpPr>
          <p:spPr>
            <a:xfrm>
              <a:off x="9040285" y="5119100"/>
              <a:ext cx="720000" cy="767031"/>
            </a:xfrm>
            <a:prstGeom prst="rect">
              <a:avLst/>
            </a:prstGeom>
            <a:solidFill>
              <a:schemeClr val="accent1">
                <a:lumMod val="75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noAutofit/>
            </a:bodyPr>
            <a:lstStyle/>
            <a:p>
              <a:pPr algn="ctr"/>
              <a:r>
                <a:rPr lang="fr-FR" sz="800" b="1" dirty="0"/>
                <a:t> OPP </a:t>
              </a:r>
              <a:r>
                <a:rPr lang="fr-FR" sz="800" dirty="0"/>
                <a:t>(</a:t>
              </a:r>
              <a:r>
                <a:rPr lang="fr-FR" sz="800" dirty="0" err="1"/>
                <a:t>clssq</a:t>
              </a:r>
              <a:r>
                <a:rPr lang="fr-FR" sz="800" dirty="0"/>
                <a:t> &amp; SFACT)</a:t>
              </a:r>
              <a:endParaRPr lang="fr-FR" sz="700" i="1" dirty="0"/>
            </a:p>
          </p:txBody>
        </p:sp>
        <p:sp>
          <p:nvSpPr>
            <p:cNvPr id="35" name="Rectangle 34">
              <a:extLst>
                <a:ext uri="{FF2B5EF4-FFF2-40B4-BE49-F238E27FC236}">
                  <a16:creationId xmlns:a16="http://schemas.microsoft.com/office/drawing/2014/main" id="{6B56DAC7-FE60-47B0-B226-36507F4220C7}"/>
                </a:ext>
              </a:extLst>
            </p:cNvPr>
            <p:cNvSpPr/>
            <p:nvPr/>
          </p:nvSpPr>
          <p:spPr>
            <a:xfrm>
              <a:off x="8271178" y="5960061"/>
              <a:ext cx="504000" cy="324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noAutofit/>
            </a:bodyPr>
            <a:lstStyle/>
            <a:p>
              <a:pPr algn="ctr"/>
              <a:r>
                <a:rPr lang="fr-FR" sz="800" b="1" dirty="0"/>
                <a:t>CPT auto</a:t>
              </a:r>
              <a:endParaRPr lang="fr-FR" sz="700" i="1" dirty="0"/>
            </a:p>
          </p:txBody>
        </p:sp>
        <p:sp>
          <p:nvSpPr>
            <p:cNvPr id="36" name="Rectangle 35"/>
            <p:cNvSpPr/>
            <p:nvPr/>
          </p:nvSpPr>
          <p:spPr bwMode="auto">
            <a:xfrm>
              <a:off x="5757116" y="5960061"/>
              <a:ext cx="1834959" cy="324000"/>
            </a:xfrm>
            <a:prstGeom prst="rect">
              <a:avLst/>
            </a:prstGeom>
            <a:solidFill>
              <a:schemeClr val="accent6">
                <a:lumMod val="40000"/>
                <a:lumOff val="60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r>
                <a:rPr lang="fr-FR" sz="800" dirty="0" err="1"/>
                <a:t>Enrich</a:t>
              </a:r>
              <a:r>
                <a:rPr lang="fr-FR" sz="800" dirty="0"/>
                <a:t>. manuel de la DP (~OAP)</a:t>
              </a:r>
            </a:p>
          </p:txBody>
        </p:sp>
        <p:sp>
          <p:nvSpPr>
            <p:cNvPr id="37" name="Rectangle 36">
              <a:extLst>
                <a:ext uri="{FF2B5EF4-FFF2-40B4-BE49-F238E27FC236}">
                  <a16:creationId xmlns:a16="http://schemas.microsoft.com/office/drawing/2014/main" id="{6B56DAC7-FE60-47B0-B226-36507F4220C7}"/>
                </a:ext>
              </a:extLst>
            </p:cNvPr>
            <p:cNvSpPr/>
            <p:nvPr/>
          </p:nvSpPr>
          <p:spPr>
            <a:xfrm>
              <a:off x="7695170" y="5960061"/>
              <a:ext cx="504000" cy="324000"/>
            </a:xfrm>
            <a:prstGeom prst="rect">
              <a:avLst/>
            </a:prstGeom>
            <a:solidFill>
              <a:schemeClr val="accent6">
                <a:lumMod val="40000"/>
                <a:lumOff val="60000"/>
              </a:schemeClr>
            </a:solidFill>
            <a:ln w="12700" cap="flat" cmpd="sng" algn="ctr">
              <a:solidFill>
                <a:schemeClr val="accent1">
                  <a:lumMod val="75000"/>
                </a:schemeClr>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r>
                <a:rPr lang="fr-FR" sz="800" dirty="0"/>
                <a:t>RDP </a:t>
              </a:r>
              <a:r>
                <a:rPr lang="fr-FR" sz="300" dirty="0"/>
                <a:t>manuel</a:t>
              </a:r>
            </a:p>
          </p:txBody>
        </p:sp>
        <p:cxnSp>
          <p:nvCxnSpPr>
            <p:cNvPr id="38" name="Connecteur droit 37"/>
            <p:cNvCxnSpPr/>
            <p:nvPr/>
          </p:nvCxnSpPr>
          <p:spPr bwMode="auto">
            <a:xfrm>
              <a:off x="8947064" y="6009351"/>
              <a:ext cx="740358" cy="252000"/>
            </a:xfrm>
            <a:prstGeom prst="line">
              <a:avLst/>
            </a:prstGeom>
            <a:solidFill>
              <a:srgbClr val="C4DBDA"/>
            </a:solidFill>
            <a:ln w="19050"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Connecteur droit 38"/>
            <p:cNvCxnSpPr/>
            <p:nvPr/>
          </p:nvCxnSpPr>
          <p:spPr bwMode="auto">
            <a:xfrm flipV="1">
              <a:off x="8954936" y="5991450"/>
              <a:ext cx="732487" cy="252000"/>
            </a:xfrm>
            <a:prstGeom prst="line">
              <a:avLst/>
            </a:prstGeom>
            <a:solidFill>
              <a:srgbClr val="C4DBDA"/>
            </a:solidFill>
            <a:ln w="19050"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 name="Rectangle 4"/>
          <p:cNvSpPr/>
          <p:nvPr/>
        </p:nvSpPr>
        <p:spPr>
          <a:xfrm>
            <a:off x="402738" y="3457592"/>
            <a:ext cx="8093350" cy="1215717"/>
          </a:xfrm>
          <a:prstGeom prst="rect">
            <a:avLst/>
          </a:prstGeom>
        </p:spPr>
        <p:txBody>
          <a:bodyPr wrap="square">
            <a:spAutoFit/>
          </a:bodyPr>
          <a:lstStyle/>
          <a:p>
            <a:pPr marL="171450" indent="-171450">
              <a:buFont typeface="Wingdings" panose="05000000000000000000" pitchFamily="2" charset="2"/>
              <a:buChar char="q"/>
            </a:pPr>
            <a:r>
              <a:rPr lang="fr-FR" sz="900" dirty="0"/>
              <a:t>Intégration des porteurs / cartes / fournisseurs / marchés depuis </a:t>
            </a:r>
            <a:r>
              <a:rPr lang="fr-FR" sz="900" dirty="0" smtClean="0"/>
              <a:t>le portail de la BNPP </a:t>
            </a:r>
            <a:r>
              <a:rPr lang="fr-FR" sz="900" dirty="0"/>
              <a:t>à fréquence régulière.</a:t>
            </a:r>
          </a:p>
          <a:p>
            <a:pPr marL="171450" indent="-171450">
              <a:buFont typeface="Wingdings" panose="05000000000000000000" pitchFamily="2" charset="2"/>
              <a:buChar char="q"/>
            </a:pPr>
            <a:endParaRPr lang="fr-FR" sz="900" dirty="0" smtClean="0"/>
          </a:p>
          <a:p>
            <a:pPr marL="171450" indent="-171450">
              <a:buFont typeface="Wingdings" panose="05000000000000000000" pitchFamily="2" charset="2"/>
              <a:buChar char="q"/>
            </a:pPr>
            <a:r>
              <a:rPr lang="fr-FR" sz="900" dirty="0" smtClean="0"/>
              <a:t>Gestion </a:t>
            </a:r>
            <a:r>
              <a:rPr lang="fr-FR" sz="900" dirty="0"/>
              <a:t>des règles d’imputation budgétaires et comptables, pour chaque combinaison, dans </a:t>
            </a:r>
            <a:r>
              <a:rPr lang="fr-FR" sz="900" dirty="0" smtClean="0"/>
              <a:t>Chorus Formulaires </a:t>
            </a:r>
            <a:r>
              <a:rPr lang="fr-FR" sz="900" dirty="0"/>
              <a:t>par les ordonnateurs.</a:t>
            </a:r>
          </a:p>
          <a:p>
            <a:pPr marL="171450" indent="-171450">
              <a:buFont typeface="Wingdings" panose="05000000000000000000" pitchFamily="2" charset="2"/>
              <a:buChar char="q"/>
            </a:pPr>
            <a:endParaRPr lang="fr-FR" sz="900" dirty="0" smtClean="0"/>
          </a:p>
          <a:p>
            <a:pPr marL="171450" indent="-171450">
              <a:buFont typeface="Wingdings" panose="05000000000000000000" pitchFamily="2" charset="2"/>
              <a:buChar char="q"/>
            </a:pPr>
            <a:r>
              <a:rPr lang="fr-FR" sz="900" dirty="0" smtClean="0"/>
              <a:t>Validation sous 10 jours par le comptable des </a:t>
            </a:r>
            <a:r>
              <a:rPr lang="fr-FR" sz="900" dirty="0"/>
              <a:t>règles </a:t>
            </a:r>
            <a:r>
              <a:rPr lang="fr-FR" sz="900" dirty="0" smtClean="0"/>
              <a:t>fournisseurs/PCE (en cas de non réponse, la validation est faite)</a:t>
            </a:r>
          </a:p>
          <a:p>
            <a:pPr marL="171450" indent="-171450">
              <a:buFont typeface="Wingdings" panose="05000000000000000000" pitchFamily="2" charset="2"/>
              <a:buChar char="q"/>
            </a:pPr>
            <a:endParaRPr lang="fr-FR" sz="900" dirty="0" smtClean="0"/>
          </a:p>
          <a:p>
            <a:pPr marL="171450" indent="-171450">
              <a:buFont typeface="Wingdings" panose="05000000000000000000" pitchFamily="2" charset="2"/>
              <a:buChar char="q"/>
            </a:pPr>
            <a:r>
              <a:rPr lang="fr-FR" sz="900" dirty="0" smtClean="0"/>
              <a:t>Automatisation des dépenses à partir des règles saisies dans Chorus Formulaires</a:t>
            </a:r>
          </a:p>
          <a:p>
            <a:endParaRPr lang="fr-FR" sz="1000" dirty="0"/>
          </a:p>
        </p:txBody>
      </p:sp>
      <p:sp>
        <p:nvSpPr>
          <p:cNvPr id="6" name="Rectangle 5"/>
          <p:cNvSpPr/>
          <p:nvPr/>
        </p:nvSpPr>
        <p:spPr>
          <a:xfrm>
            <a:off x="359754" y="2938891"/>
            <a:ext cx="8413698" cy="400110"/>
          </a:xfrm>
          <a:prstGeom prst="rect">
            <a:avLst/>
          </a:prstGeom>
        </p:spPr>
        <p:txBody>
          <a:bodyPr wrap="square">
            <a:spAutoFit/>
          </a:bodyPr>
          <a:lstStyle/>
          <a:p>
            <a:r>
              <a:rPr lang="fr-FR" sz="1000" b="1" dirty="0"/>
              <a:t>Le périmètre des dépenses en </a:t>
            </a:r>
            <a:r>
              <a:rPr lang="fr-FR" sz="1000" b="1" dirty="0" smtClean="0"/>
              <a:t>carte d’achat </a:t>
            </a:r>
            <a:r>
              <a:rPr lang="fr-FR" sz="1000" b="1" dirty="0"/>
              <a:t>exécutables en DSOP a été arrêté : seules les DP dont l’imputation pourra être totalement </a:t>
            </a:r>
            <a:r>
              <a:rPr lang="fr-FR" sz="1000" b="1" u="sng" dirty="0"/>
              <a:t>automatisée</a:t>
            </a:r>
            <a:r>
              <a:rPr lang="fr-FR" sz="1000" b="1" dirty="0"/>
              <a:t> seront exécutées en DSOP </a:t>
            </a:r>
          </a:p>
        </p:txBody>
      </p:sp>
      <p:sp>
        <p:nvSpPr>
          <p:cNvPr id="40" name="Titre 6">
            <a:extLst>
              <a:ext uri="{FF2B5EF4-FFF2-40B4-BE49-F238E27FC236}">
                <a16:creationId xmlns:a16="http://schemas.microsoft.com/office/drawing/2014/main" id="{71AEE90C-F5AE-4AB4-900A-CF0001990F3D}"/>
              </a:ext>
            </a:extLst>
          </p:cNvPr>
          <p:cNvSpPr txBox="1">
            <a:spLocks/>
          </p:cNvSpPr>
          <p:nvPr/>
        </p:nvSpPr>
        <p:spPr bwMode="gray">
          <a:xfrm>
            <a:off x="1187624" y="152010"/>
            <a:ext cx="7088080"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600" dirty="0"/>
              <a:t>Automatisation du traitement des demandes de paiement </a:t>
            </a:r>
          </a:p>
          <a:p>
            <a:pPr>
              <a:buClr>
                <a:schemeClr val="tx2"/>
              </a:buClr>
            </a:pPr>
            <a:r>
              <a:rPr lang="fr-FR" sz="1300" dirty="0" smtClean="0">
                <a:solidFill>
                  <a:schemeClr val="accent2"/>
                </a:solidFill>
              </a:rPr>
              <a:t>Principes </a:t>
            </a:r>
            <a:r>
              <a:rPr lang="fr-FR" sz="1300" dirty="0">
                <a:solidFill>
                  <a:schemeClr val="accent2"/>
                </a:solidFill>
              </a:rPr>
              <a:t>de l’automatisation pour les </a:t>
            </a:r>
            <a:r>
              <a:rPr lang="fr-FR" sz="1300" dirty="0" smtClean="0">
                <a:solidFill>
                  <a:schemeClr val="accent2"/>
                </a:solidFill>
              </a:rPr>
              <a:t>transactions de niveaux </a:t>
            </a:r>
            <a:r>
              <a:rPr lang="fr-FR" sz="1300" dirty="0">
                <a:solidFill>
                  <a:schemeClr val="accent2"/>
                </a:solidFill>
              </a:rPr>
              <a:t>1bis et niveaux 3</a:t>
            </a:r>
          </a:p>
        </p:txBody>
      </p:sp>
      <p:sp>
        <p:nvSpPr>
          <p:cNvPr id="41" name="AutoShape 16"/>
          <p:cNvSpPr>
            <a:spLocks noChangeArrowheads="1"/>
          </p:cNvSpPr>
          <p:nvPr/>
        </p:nvSpPr>
        <p:spPr bwMode="gray">
          <a:xfrm rot="5400000">
            <a:off x="4238514" y="398154"/>
            <a:ext cx="247600" cy="4387624"/>
          </a:xfrm>
          <a:prstGeom prst="homePlate">
            <a:avLst>
              <a:gd name="adj" fmla="val 39820"/>
            </a:avLst>
          </a:prstGeom>
          <a:solidFill>
            <a:srgbClr val="0081AE"/>
          </a:solidFill>
          <a:ln w="9525">
            <a:noFill/>
            <a:miter lim="800000"/>
            <a:headEnd/>
            <a:tailEnd/>
          </a:ln>
          <a:effectLst/>
        </p:spPr>
        <p:txBody>
          <a:bodyPr lIns="0" tIns="0" rIns="0" bIns="0" anchor="ctr"/>
          <a:lstStyle/>
          <a:p>
            <a:pPr algn="ctr" defTabSz="1042988" eaLnBrk="0" fontAlgn="base" hangingPunct="0">
              <a:spcBef>
                <a:spcPct val="0"/>
              </a:spcBef>
              <a:spcAft>
                <a:spcPct val="0"/>
              </a:spcAft>
              <a:buClr>
                <a:srgbClr val="00A28A"/>
              </a:buClr>
            </a:pPr>
            <a:endParaRPr lang="en-US" sz="700" kern="0" dirty="0">
              <a:solidFill>
                <a:schemeClr val="bg1"/>
              </a:solidFill>
            </a:endParaRPr>
          </a:p>
        </p:txBody>
      </p:sp>
    </p:spTree>
    <p:extLst>
      <p:ext uri="{BB962C8B-B14F-4D97-AF65-F5344CB8AC3E}">
        <p14:creationId xmlns:p14="http://schemas.microsoft.com/office/powerpoint/2010/main" val="3046022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sz="quarter" idx="14"/>
          </p:nvPr>
        </p:nvSpPr>
        <p:spPr>
          <a:xfrm>
            <a:off x="359998" y="1059582"/>
            <a:ext cx="8316458" cy="2232248"/>
          </a:xfrm>
        </p:spPr>
        <p:txBody>
          <a:bodyPr/>
          <a:lstStyle/>
          <a:p>
            <a:pPr algn="just"/>
            <a:endParaRPr lang="fr-FR" sz="600" dirty="0">
              <a:latin typeface="Times New Roman" panose="02020603050405020304" pitchFamily="18" charset="0"/>
              <a:cs typeface="Times New Roman" panose="02020603050405020304" pitchFamily="18" charset="0"/>
            </a:endParaRPr>
          </a:p>
          <a:p>
            <a:pPr algn="just"/>
            <a:endParaRPr lang="fr-FR" sz="1600" dirty="0">
              <a:latin typeface="Times New Roman" panose="02020603050405020304" pitchFamily="18" charset="0"/>
              <a:cs typeface="Times New Roman" panose="02020603050405020304" pitchFamily="18" charset="0"/>
            </a:endParaRPr>
          </a:p>
          <a:p>
            <a:pPr algn="just"/>
            <a:endParaRPr lang="fr-FR" sz="1600" dirty="0">
              <a:latin typeface="Times New Roman" panose="02020603050405020304" pitchFamily="18" charset="0"/>
              <a:cs typeface="Times New Roman" panose="02020603050405020304" pitchFamily="18" charset="0"/>
            </a:endParaRPr>
          </a:p>
          <a:p>
            <a:pPr algn="just"/>
            <a:endParaRPr lang="fr-FR" sz="1600" dirty="0">
              <a:latin typeface="Times New Roman" panose="02020603050405020304" pitchFamily="18" charset="0"/>
              <a:cs typeface="Times New Roman" panose="02020603050405020304" pitchFamily="18" charset="0"/>
            </a:endParaRPr>
          </a:p>
          <a:p>
            <a:pPr algn="just"/>
            <a:endParaRPr lang="fr-FR" sz="1600" dirty="0">
              <a:latin typeface="Times New Roman" panose="02020603050405020304" pitchFamily="18" charset="0"/>
              <a:cs typeface="Times New Roman" panose="02020603050405020304" pitchFamily="18" charset="0"/>
            </a:endParaRPr>
          </a:p>
        </p:txBody>
      </p:sp>
      <p:sp>
        <p:nvSpPr>
          <p:cNvPr id="2" name="Espace réservé de la date 1"/>
          <p:cNvSpPr>
            <a:spLocks noGrp="1"/>
          </p:cNvSpPr>
          <p:nvPr>
            <p:ph type="dt" sz="half" idx="10"/>
          </p:nvPr>
        </p:nvSpPr>
        <p:spPr/>
        <p:txBody>
          <a:bodyPr/>
          <a:lstStyle/>
          <a:p>
            <a:pPr lvl="0" algn="r">
              <a:defRPr/>
            </a:pPr>
            <a:fld id="{B858D49A-5A7A-574D-A0ED-52B5C1EFA876}" type="datetime1">
              <a:rPr lang="fr-FR" cap="all">
                <a:solidFill>
                  <a:srgbClr val="000000"/>
                </a:solidFill>
              </a:rPr>
              <a:pPr lvl="0" algn="r">
                <a:defRPr/>
              </a:pPr>
              <a:t>18/05/2022</a:t>
            </a:fld>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sp>
        <p:nvSpPr>
          <p:cNvPr id="15" name="Content Placeholder 2">
            <a:extLst>
              <a:ext uri="{FF2B5EF4-FFF2-40B4-BE49-F238E27FC236}">
                <a16:creationId xmlns:a16="http://schemas.microsoft.com/office/drawing/2014/main" id="{9C694C3E-81C8-4232-B199-3F0F3D2A1C99}"/>
              </a:ext>
            </a:extLst>
          </p:cNvPr>
          <p:cNvSpPr txBox="1">
            <a:spLocks/>
          </p:cNvSpPr>
          <p:nvPr/>
        </p:nvSpPr>
        <p:spPr>
          <a:xfrm>
            <a:off x="252454" y="1161568"/>
            <a:ext cx="8424002" cy="2472935"/>
          </a:xfrm>
          <a:prstGeom prst="rect">
            <a:avLst/>
          </a:prstGeom>
        </p:spPr>
        <p:txBody>
          <a:bodyPr>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525"/>
            <a:r>
              <a:rPr lang="fr-FR" sz="900" b="1" dirty="0"/>
              <a:t>Rappels des difficultés rencontrées </a:t>
            </a:r>
            <a:r>
              <a:rPr lang="fr-FR" sz="900" b="1" dirty="0" smtClean="0"/>
              <a:t>: Automatisation </a:t>
            </a:r>
            <a:r>
              <a:rPr lang="fr-FR" sz="900" b="1" dirty="0"/>
              <a:t>DSOP </a:t>
            </a:r>
            <a:r>
              <a:rPr lang="fr-FR" sz="900" b="1" dirty="0" smtClean="0"/>
              <a:t> </a:t>
            </a:r>
            <a:endParaRPr lang="fr-FR" sz="900" b="1" dirty="0"/>
          </a:p>
          <a:p>
            <a:pPr marL="466725" indent="-457200">
              <a:buFont typeface="+mj-lt"/>
              <a:buAutoNum type="arabicPeriod"/>
            </a:pPr>
            <a:r>
              <a:rPr lang="fr-FR" sz="900" dirty="0" smtClean="0"/>
              <a:t>Présence de </a:t>
            </a:r>
            <a:r>
              <a:rPr lang="fr-FR" sz="900" b="1" dirty="0" smtClean="0"/>
              <a:t>règles incomplètes</a:t>
            </a:r>
            <a:r>
              <a:rPr lang="fr-FR" sz="900" dirty="0" smtClean="0"/>
              <a:t>. Rappel : pour bénéficier de l’automatisation du niveau 1BIS ou du niveau 3, tous les champs d’imputations doivent être renseignés.</a:t>
            </a:r>
          </a:p>
          <a:p>
            <a:pPr marL="466725" indent="-457200">
              <a:buFont typeface="+mj-lt"/>
              <a:buAutoNum type="arabicPeriod"/>
            </a:pPr>
            <a:r>
              <a:rPr lang="fr-FR" sz="900" dirty="0" smtClean="0"/>
              <a:t>Constat de </a:t>
            </a:r>
            <a:r>
              <a:rPr lang="fr-FR" sz="900" b="1" dirty="0" smtClean="0"/>
              <a:t>valeurs d’imputation manquantes </a:t>
            </a:r>
            <a:r>
              <a:rPr lang="fr-FR" sz="900" dirty="0" smtClean="0"/>
              <a:t>(CF, Activité, etc.). Rappel : les valeurs des imputations doivent exister dans Chorus.</a:t>
            </a:r>
          </a:p>
          <a:p>
            <a:pPr marL="9525"/>
            <a:endParaRPr lang="fr-FR" dirty="0"/>
          </a:p>
        </p:txBody>
      </p:sp>
      <p:sp>
        <p:nvSpPr>
          <p:cNvPr id="10" name="Titre 6">
            <a:extLst>
              <a:ext uri="{FF2B5EF4-FFF2-40B4-BE49-F238E27FC236}">
                <a16:creationId xmlns:a16="http://schemas.microsoft.com/office/drawing/2014/main" id="{71AEE90C-F5AE-4AB4-900A-CF0001990F3D}"/>
              </a:ext>
            </a:extLst>
          </p:cNvPr>
          <p:cNvSpPr txBox="1">
            <a:spLocks/>
          </p:cNvSpPr>
          <p:nvPr/>
        </p:nvSpPr>
        <p:spPr bwMode="gray">
          <a:xfrm>
            <a:off x="1187624" y="152010"/>
            <a:ext cx="7088080"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600" dirty="0"/>
              <a:t>Automatisation du traitement des demandes de paiement </a:t>
            </a:r>
          </a:p>
          <a:p>
            <a:pPr>
              <a:buClr>
                <a:schemeClr val="tx2"/>
              </a:buClr>
            </a:pPr>
            <a:r>
              <a:rPr lang="fr-FR" sz="1300" dirty="0" smtClean="0">
                <a:solidFill>
                  <a:schemeClr val="accent2"/>
                </a:solidFill>
              </a:rPr>
              <a:t>Automatisation </a:t>
            </a:r>
            <a:r>
              <a:rPr lang="fr-FR" sz="1300" dirty="0">
                <a:solidFill>
                  <a:schemeClr val="accent2"/>
                </a:solidFill>
              </a:rPr>
              <a:t>DSOP </a:t>
            </a:r>
          </a:p>
        </p:txBody>
      </p:sp>
      <p:graphicFrame>
        <p:nvGraphicFramePr>
          <p:cNvPr id="6" name="Tableau 5"/>
          <p:cNvGraphicFramePr>
            <a:graphicFrameLocks noGrp="1"/>
          </p:cNvGraphicFramePr>
          <p:nvPr>
            <p:extLst/>
          </p:nvPr>
        </p:nvGraphicFramePr>
        <p:xfrm>
          <a:off x="783167" y="2093884"/>
          <a:ext cx="6858000" cy="1276350"/>
        </p:xfrm>
        <a:graphic>
          <a:graphicData uri="http://schemas.openxmlformats.org/drawingml/2006/table">
            <a:tbl>
              <a:tblPr firstRow="1" firstCol="1" bandRow="1"/>
              <a:tblGrid>
                <a:gridCol w="685800">
                  <a:extLst>
                    <a:ext uri="{9D8B030D-6E8A-4147-A177-3AD203B41FA5}">
                      <a16:colId xmlns:a16="http://schemas.microsoft.com/office/drawing/2014/main" val="2732502589"/>
                    </a:ext>
                  </a:extLst>
                </a:gridCol>
                <a:gridCol w="685800">
                  <a:extLst>
                    <a:ext uri="{9D8B030D-6E8A-4147-A177-3AD203B41FA5}">
                      <a16:colId xmlns:a16="http://schemas.microsoft.com/office/drawing/2014/main" val="2043994884"/>
                    </a:ext>
                  </a:extLst>
                </a:gridCol>
                <a:gridCol w="685800">
                  <a:extLst>
                    <a:ext uri="{9D8B030D-6E8A-4147-A177-3AD203B41FA5}">
                      <a16:colId xmlns:a16="http://schemas.microsoft.com/office/drawing/2014/main" val="1881858868"/>
                    </a:ext>
                  </a:extLst>
                </a:gridCol>
                <a:gridCol w="685800">
                  <a:extLst>
                    <a:ext uri="{9D8B030D-6E8A-4147-A177-3AD203B41FA5}">
                      <a16:colId xmlns:a16="http://schemas.microsoft.com/office/drawing/2014/main" val="3332347646"/>
                    </a:ext>
                  </a:extLst>
                </a:gridCol>
                <a:gridCol w="685800">
                  <a:extLst>
                    <a:ext uri="{9D8B030D-6E8A-4147-A177-3AD203B41FA5}">
                      <a16:colId xmlns:a16="http://schemas.microsoft.com/office/drawing/2014/main" val="973787953"/>
                    </a:ext>
                  </a:extLst>
                </a:gridCol>
                <a:gridCol w="685800">
                  <a:extLst>
                    <a:ext uri="{9D8B030D-6E8A-4147-A177-3AD203B41FA5}">
                      <a16:colId xmlns:a16="http://schemas.microsoft.com/office/drawing/2014/main" val="274355274"/>
                    </a:ext>
                  </a:extLst>
                </a:gridCol>
                <a:gridCol w="685800">
                  <a:extLst>
                    <a:ext uri="{9D8B030D-6E8A-4147-A177-3AD203B41FA5}">
                      <a16:colId xmlns:a16="http://schemas.microsoft.com/office/drawing/2014/main" val="177084298"/>
                    </a:ext>
                  </a:extLst>
                </a:gridCol>
                <a:gridCol w="685800">
                  <a:extLst>
                    <a:ext uri="{9D8B030D-6E8A-4147-A177-3AD203B41FA5}">
                      <a16:colId xmlns:a16="http://schemas.microsoft.com/office/drawing/2014/main" val="1218383293"/>
                    </a:ext>
                  </a:extLst>
                </a:gridCol>
                <a:gridCol w="685800">
                  <a:extLst>
                    <a:ext uri="{9D8B030D-6E8A-4147-A177-3AD203B41FA5}">
                      <a16:colId xmlns:a16="http://schemas.microsoft.com/office/drawing/2014/main" val="3376897798"/>
                    </a:ext>
                  </a:extLst>
                </a:gridCol>
                <a:gridCol w="685800">
                  <a:extLst>
                    <a:ext uri="{9D8B030D-6E8A-4147-A177-3AD203B41FA5}">
                      <a16:colId xmlns:a16="http://schemas.microsoft.com/office/drawing/2014/main" val="2142581941"/>
                    </a:ext>
                  </a:extLst>
                </a:gridCol>
              </a:tblGrid>
              <a:tr h="866775">
                <a:tc>
                  <a:txBody>
                    <a:bodyPr/>
                    <a:lstStyle/>
                    <a:p>
                      <a:pPr algn="l" rtl="0" fontAlgn="ctr"/>
                      <a:r>
                        <a:rPr lang="fr-FR" sz="800" b="1" i="0" u="none" strike="noStrike" dirty="0">
                          <a:solidFill>
                            <a:srgbClr val="FFFFFF"/>
                          </a:solidFill>
                          <a:effectLst/>
                          <a:latin typeface="Arial" panose="020B0604020202020204" pitchFamily="34" charset="0"/>
                        </a:rPr>
                        <a:t>Ministère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6"/>
                    </a:solidFill>
                  </a:tcPr>
                </a:tc>
                <a:tc>
                  <a:txBody>
                    <a:bodyPr/>
                    <a:lstStyle/>
                    <a:p>
                      <a:pPr algn="l" rtl="0" fontAlgn="ctr"/>
                      <a:r>
                        <a:rPr lang="fr-FR" sz="800" b="1" i="0" u="none" strike="noStrike" dirty="0">
                          <a:solidFill>
                            <a:srgbClr val="FFFFFF"/>
                          </a:solidFill>
                          <a:effectLst/>
                          <a:latin typeface="Arial" panose="020B0604020202020204" pitchFamily="34" charset="0"/>
                        </a:rPr>
                        <a:t>Nombre total de règles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6"/>
                    </a:solidFill>
                  </a:tcPr>
                </a:tc>
                <a:tc>
                  <a:txBody>
                    <a:bodyPr/>
                    <a:lstStyle/>
                    <a:p>
                      <a:pPr algn="l" rtl="0" fontAlgn="ctr"/>
                      <a:r>
                        <a:rPr lang="fr-FR" sz="800" b="1" i="0" u="none" strike="noStrike" dirty="0">
                          <a:solidFill>
                            <a:srgbClr val="FFFFFF"/>
                          </a:solidFill>
                          <a:effectLst/>
                          <a:latin typeface="Arial" panose="020B0604020202020204" pitchFamily="34" charset="0"/>
                        </a:rPr>
                        <a:t>Règles vides (sans aucune imputation)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6"/>
                    </a:solidFill>
                  </a:tcPr>
                </a:tc>
                <a:tc>
                  <a:txBody>
                    <a:bodyPr/>
                    <a:lstStyle/>
                    <a:p>
                      <a:pPr algn="l" rtl="0" fontAlgn="ctr"/>
                      <a:r>
                        <a:rPr lang="fr-FR" sz="800" b="1" i="0" u="none" strike="noStrike" dirty="0">
                          <a:solidFill>
                            <a:srgbClr val="FFFFFF"/>
                          </a:solidFill>
                          <a:effectLst/>
                          <a:latin typeface="Arial" panose="020B0604020202020204" pitchFamily="34" charset="0"/>
                        </a:rPr>
                        <a:t>Règles avec uniquement un PCE renseigné (N1bis)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6"/>
                    </a:solidFill>
                  </a:tcPr>
                </a:tc>
                <a:tc>
                  <a:txBody>
                    <a:bodyPr/>
                    <a:lstStyle/>
                    <a:p>
                      <a:pPr algn="l" rtl="0" fontAlgn="ctr"/>
                      <a:r>
                        <a:rPr lang="fr-FR" sz="800" b="1" i="0" u="none" strike="noStrike" dirty="0">
                          <a:solidFill>
                            <a:srgbClr val="FFFFFF"/>
                          </a:solidFill>
                          <a:effectLst/>
                          <a:latin typeface="Arial" panose="020B0604020202020204" pitchFamily="34" charset="0"/>
                        </a:rPr>
                        <a:t>Règles avec au moins un champ d'imputation renseigné</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6"/>
                    </a:solidFill>
                  </a:tcPr>
                </a:tc>
                <a:tc>
                  <a:txBody>
                    <a:bodyPr/>
                    <a:lstStyle/>
                    <a:p>
                      <a:pPr algn="l" rtl="0" fontAlgn="ctr"/>
                      <a:r>
                        <a:rPr lang="fr-FR" sz="800" b="1" i="0" u="none" strike="noStrike" dirty="0">
                          <a:solidFill>
                            <a:srgbClr val="FFFFFF"/>
                          </a:solidFill>
                          <a:effectLst/>
                          <a:latin typeface="Arial" panose="020B0604020202020204" pitchFamily="34" charset="0"/>
                        </a:rPr>
                        <a:t>Règles avec tous les champs d'imputations renseignés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6"/>
                    </a:solidFill>
                  </a:tcPr>
                </a:tc>
                <a:tc>
                  <a:txBody>
                    <a:bodyPr/>
                    <a:lstStyle/>
                    <a:p>
                      <a:pPr algn="l" rtl="0" fontAlgn="ctr"/>
                      <a:r>
                        <a:rPr lang="fr-FR" sz="800" b="1" i="0" u="none" strike="noStrike" dirty="0">
                          <a:solidFill>
                            <a:srgbClr val="FFFFFF"/>
                          </a:solidFill>
                          <a:effectLst/>
                          <a:latin typeface="Arial" panose="020B0604020202020204" pitchFamily="34" charset="0"/>
                        </a:rPr>
                        <a:t>Règles entièrement renseignées et valides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6"/>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FR" sz="800" b="1" i="0" u="none" strike="noStrike" dirty="0" smtClean="0">
                          <a:solidFill>
                            <a:srgbClr val="FFFFFF"/>
                          </a:solidFill>
                          <a:effectLst/>
                          <a:latin typeface="Arial" panose="020B0604020202020204" pitchFamily="34" charset="0"/>
                        </a:rPr>
                        <a:t>% Règles entièrement renseignées et valides</a:t>
                      </a:r>
                    </a:p>
                    <a:p>
                      <a:pPr algn="l" rtl="0" fontAlgn="ctr"/>
                      <a:endParaRPr lang="fr-FR" sz="800" b="1" i="0" u="none" strike="noStrike" dirty="0">
                        <a:solidFill>
                          <a:srgbClr val="FFFFFF"/>
                        </a:solidFill>
                        <a:effectLst/>
                        <a:latin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6"/>
                    </a:solidFill>
                  </a:tcPr>
                </a:tc>
                <a:tc>
                  <a:txBody>
                    <a:bodyPr/>
                    <a:lstStyle/>
                    <a:p>
                      <a:pPr algn="l" rtl="0" fontAlgn="ctr"/>
                      <a:r>
                        <a:rPr lang="fr-FR" sz="800" b="1" i="0" u="none" strike="noStrike" dirty="0">
                          <a:solidFill>
                            <a:srgbClr val="FFFFFF"/>
                          </a:solidFill>
                          <a:effectLst/>
                          <a:latin typeface="Arial" panose="020B0604020202020204" pitchFamily="34" charset="0"/>
                        </a:rPr>
                        <a:t>Règles entièrement renseignées mais non valides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6"/>
                    </a:solidFill>
                  </a:tcPr>
                </a:tc>
                <a:tc>
                  <a:txBody>
                    <a:bodyPr/>
                    <a:lstStyle/>
                    <a:p>
                      <a:pPr algn="l" rtl="0" fontAlgn="ctr"/>
                      <a:r>
                        <a:rPr lang="fr-FR" sz="800" b="1" i="0" u="none" strike="noStrike" dirty="0">
                          <a:solidFill>
                            <a:srgbClr val="FFFFFF"/>
                          </a:solidFill>
                          <a:effectLst/>
                          <a:latin typeface="Arial" panose="020B0604020202020204" pitchFamily="34" charset="0"/>
                        </a:rPr>
                        <a:t>Règles avec un PCE renseigné mais refusé par le comptable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8EB4E6"/>
                    </a:solidFill>
                  </a:tcPr>
                </a:tc>
                <a:extLst>
                  <a:ext uri="{0D108BD9-81ED-4DB2-BD59-A6C34878D82A}">
                    <a16:rowId xmlns:a16="http://schemas.microsoft.com/office/drawing/2014/main" val="3777322263"/>
                  </a:ext>
                </a:extLst>
              </a:tr>
              <a:tr h="209550">
                <a:tc>
                  <a:txBody>
                    <a:bodyPr/>
                    <a:lstStyle/>
                    <a:p>
                      <a:pPr algn="l" rtl="0" fontAlgn="ctr"/>
                      <a:r>
                        <a:rPr lang="fr-FR" sz="800" b="1" i="0" u="none" strike="noStrike" dirty="0">
                          <a:solidFill>
                            <a:srgbClr val="FFFFFF"/>
                          </a:solidFill>
                          <a:effectLst/>
                          <a:latin typeface="Arial" panose="020B0604020202020204" pitchFamily="34" charset="0"/>
                        </a:rPr>
                        <a:t>MINEN</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6"/>
                    </a:solidFill>
                  </a:tcPr>
                </a:tc>
                <a:tc>
                  <a:txBody>
                    <a:bodyPr/>
                    <a:lstStyle/>
                    <a:p>
                      <a:pPr algn="r" rtl="0" fontAlgn="ctr"/>
                      <a:r>
                        <a:rPr lang="fr-FR" sz="800" b="0" i="0" u="none" strike="noStrike" dirty="0">
                          <a:solidFill>
                            <a:srgbClr val="000000"/>
                          </a:solidFill>
                          <a:effectLst/>
                          <a:latin typeface="Arial" panose="020B0604020202020204" pitchFamily="34" charset="0"/>
                        </a:rPr>
                        <a:t>9 417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1CF"/>
                    </a:solidFill>
                  </a:tcPr>
                </a:tc>
                <a:tc>
                  <a:txBody>
                    <a:bodyPr/>
                    <a:lstStyle/>
                    <a:p>
                      <a:pPr algn="r" rtl="0" fontAlgn="ctr"/>
                      <a:r>
                        <a:rPr lang="fr-FR" sz="800" b="0" i="0" u="none" strike="noStrike" dirty="0">
                          <a:solidFill>
                            <a:srgbClr val="000000"/>
                          </a:solidFill>
                          <a:effectLst/>
                          <a:latin typeface="Arial" panose="020B0604020202020204" pitchFamily="34" charset="0"/>
                        </a:rPr>
                        <a:t>5 936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1CF"/>
                    </a:solidFill>
                  </a:tcPr>
                </a:tc>
                <a:tc>
                  <a:txBody>
                    <a:bodyPr/>
                    <a:lstStyle/>
                    <a:p>
                      <a:pPr algn="r" rtl="0" fontAlgn="ctr"/>
                      <a:r>
                        <a:rPr lang="fr-FR" sz="800" b="0" i="0" u="none" strike="noStrike" dirty="0">
                          <a:solidFill>
                            <a:srgbClr val="00B050"/>
                          </a:solidFill>
                          <a:effectLst/>
                          <a:latin typeface="Arial" panose="020B0604020202020204" pitchFamily="34" charset="0"/>
                        </a:rPr>
                        <a:t>757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1CF"/>
                    </a:solidFill>
                  </a:tcPr>
                </a:tc>
                <a:tc>
                  <a:txBody>
                    <a:bodyPr/>
                    <a:lstStyle/>
                    <a:p>
                      <a:pPr algn="r" rtl="0" fontAlgn="ctr"/>
                      <a:r>
                        <a:rPr lang="fr-FR" sz="800" b="0" i="0" u="none" strike="noStrike" dirty="0">
                          <a:solidFill>
                            <a:srgbClr val="000000"/>
                          </a:solidFill>
                          <a:effectLst/>
                          <a:latin typeface="Arial" panose="020B0604020202020204" pitchFamily="34" charset="0"/>
                        </a:rPr>
                        <a:t>2 724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1CF"/>
                    </a:solidFill>
                  </a:tcPr>
                </a:tc>
                <a:tc>
                  <a:txBody>
                    <a:bodyPr/>
                    <a:lstStyle/>
                    <a:p>
                      <a:pPr algn="r" rtl="0" fontAlgn="ctr"/>
                      <a:r>
                        <a:rPr lang="fr-FR" sz="800" b="0" i="0" u="none" strike="noStrike" dirty="0">
                          <a:solidFill>
                            <a:srgbClr val="000000"/>
                          </a:solidFill>
                          <a:effectLst/>
                          <a:latin typeface="Arial" panose="020B0604020202020204" pitchFamily="34" charset="0"/>
                        </a:rPr>
                        <a:t>2 720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1CF"/>
                    </a:solidFill>
                  </a:tcPr>
                </a:tc>
                <a:tc>
                  <a:txBody>
                    <a:bodyPr/>
                    <a:lstStyle/>
                    <a:p>
                      <a:pPr algn="r" rtl="0" fontAlgn="ctr"/>
                      <a:r>
                        <a:rPr lang="fr-FR" sz="800" b="0" i="0" u="none" strike="noStrike" dirty="0">
                          <a:solidFill>
                            <a:srgbClr val="00B050"/>
                          </a:solidFill>
                          <a:effectLst/>
                          <a:latin typeface="Arial" panose="020B0604020202020204" pitchFamily="34" charset="0"/>
                        </a:rPr>
                        <a:t>2 517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1CF"/>
                    </a:solidFill>
                  </a:tcPr>
                </a:tc>
                <a:tc>
                  <a:txBody>
                    <a:bodyPr/>
                    <a:lstStyle/>
                    <a:p>
                      <a:pPr algn="r" rtl="0" fontAlgn="ctr"/>
                      <a:r>
                        <a:rPr lang="fr-FR" sz="800" b="1" i="0" u="none" strike="noStrike" dirty="0" smtClean="0">
                          <a:solidFill>
                            <a:schemeClr val="tx1"/>
                          </a:solidFill>
                          <a:effectLst/>
                          <a:latin typeface="Arial" panose="020B0604020202020204" pitchFamily="34" charset="0"/>
                        </a:rPr>
                        <a:t>26%</a:t>
                      </a:r>
                      <a:endParaRPr lang="fr-FR" sz="800" b="1" i="0" u="none" strike="noStrike" dirty="0">
                        <a:solidFill>
                          <a:schemeClr val="tx1"/>
                        </a:solidFill>
                        <a:effectLst/>
                        <a:latin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1CF"/>
                    </a:solidFill>
                  </a:tcPr>
                </a:tc>
                <a:tc>
                  <a:txBody>
                    <a:bodyPr/>
                    <a:lstStyle/>
                    <a:p>
                      <a:pPr algn="r" rtl="0" fontAlgn="ctr"/>
                      <a:r>
                        <a:rPr lang="fr-FR" sz="800" b="0" i="0" u="none" strike="noStrike" dirty="0">
                          <a:solidFill>
                            <a:srgbClr val="FF0000"/>
                          </a:solidFill>
                          <a:effectLst/>
                          <a:latin typeface="Arial" panose="020B0604020202020204" pitchFamily="34" charset="0"/>
                        </a:rPr>
                        <a:t>95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1CF"/>
                    </a:solidFill>
                  </a:tcPr>
                </a:tc>
                <a:tc>
                  <a:txBody>
                    <a:bodyPr/>
                    <a:lstStyle/>
                    <a:p>
                      <a:pPr algn="r" rtl="0" fontAlgn="ctr"/>
                      <a:r>
                        <a:rPr lang="fr-FR" sz="800" b="0" i="0" u="none" strike="noStrike" dirty="0">
                          <a:solidFill>
                            <a:srgbClr val="FF0000"/>
                          </a:solidFill>
                          <a:effectLst/>
                          <a:latin typeface="Arial" panose="020B0604020202020204" pitchFamily="34" charset="0"/>
                        </a:rPr>
                        <a:t>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1CF"/>
                    </a:solidFill>
                  </a:tcPr>
                </a:tc>
                <a:extLst>
                  <a:ext uri="{0D108BD9-81ED-4DB2-BD59-A6C34878D82A}">
                    <a16:rowId xmlns:a16="http://schemas.microsoft.com/office/drawing/2014/main" val="86884530"/>
                  </a:ext>
                </a:extLst>
              </a:tr>
              <a:tr h="200025">
                <a:tc>
                  <a:txBody>
                    <a:bodyPr/>
                    <a:lstStyle/>
                    <a:p>
                      <a:pPr algn="l" rtl="0" fontAlgn="ctr"/>
                      <a:r>
                        <a:rPr lang="fr-FR" sz="800" b="1" i="0" u="none" strike="noStrike" dirty="0" smtClean="0">
                          <a:solidFill>
                            <a:srgbClr val="FFFFFF"/>
                          </a:solidFill>
                          <a:effectLst/>
                          <a:latin typeface="Arial" panose="020B0604020202020204" pitchFamily="34" charset="0"/>
                        </a:rPr>
                        <a:t>Etat</a:t>
                      </a:r>
                      <a:endParaRPr lang="fr-FR" sz="800" b="1" i="0" u="none" strike="noStrike" dirty="0">
                        <a:solidFill>
                          <a:srgbClr val="FFFFFF"/>
                        </a:solidFill>
                        <a:effectLst/>
                        <a:latin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6"/>
                    </a:solidFill>
                  </a:tcPr>
                </a:tc>
                <a:tc>
                  <a:txBody>
                    <a:bodyPr/>
                    <a:lstStyle/>
                    <a:p>
                      <a:pPr algn="r" rtl="0" fontAlgn="ctr"/>
                      <a:r>
                        <a:rPr lang="fr-FR" sz="800" b="0" i="0" u="none" strike="noStrike">
                          <a:solidFill>
                            <a:srgbClr val="000000"/>
                          </a:solidFill>
                          <a:effectLst/>
                          <a:latin typeface="Arial" panose="020B0604020202020204" pitchFamily="34" charset="0"/>
                        </a:rPr>
                        <a:t>3 179 014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8"/>
                    </a:solidFill>
                  </a:tcPr>
                </a:tc>
                <a:tc>
                  <a:txBody>
                    <a:bodyPr/>
                    <a:lstStyle/>
                    <a:p>
                      <a:pPr algn="r" rtl="0" fontAlgn="ctr"/>
                      <a:r>
                        <a:rPr lang="fr-FR" sz="800" b="0" i="0" u="none" strike="noStrike">
                          <a:solidFill>
                            <a:srgbClr val="000000"/>
                          </a:solidFill>
                          <a:effectLst/>
                          <a:latin typeface="Arial" panose="020B0604020202020204" pitchFamily="34" charset="0"/>
                        </a:rPr>
                        <a:t>2 868 039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8"/>
                    </a:solidFill>
                  </a:tcPr>
                </a:tc>
                <a:tc>
                  <a:txBody>
                    <a:bodyPr/>
                    <a:lstStyle/>
                    <a:p>
                      <a:pPr algn="r" rtl="0" fontAlgn="ctr"/>
                      <a:r>
                        <a:rPr lang="fr-FR" sz="800" b="0" i="0" u="none" strike="noStrike" dirty="0">
                          <a:solidFill>
                            <a:srgbClr val="00B050"/>
                          </a:solidFill>
                          <a:effectLst/>
                          <a:latin typeface="Arial" panose="020B0604020202020204" pitchFamily="34" charset="0"/>
                        </a:rPr>
                        <a:t>55 553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8"/>
                    </a:solidFill>
                  </a:tcPr>
                </a:tc>
                <a:tc>
                  <a:txBody>
                    <a:bodyPr/>
                    <a:lstStyle/>
                    <a:p>
                      <a:pPr algn="r" rtl="0" fontAlgn="ctr"/>
                      <a:r>
                        <a:rPr lang="fr-FR" sz="800" b="0" i="0" u="none" strike="noStrike">
                          <a:solidFill>
                            <a:srgbClr val="000000"/>
                          </a:solidFill>
                          <a:effectLst/>
                          <a:latin typeface="Arial" panose="020B0604020202020204" pitchFamily="34" charset="0"/>
                        </a:rPr>
                        <a:t>255 422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8"/>
                    </a:solidFill>
                  </a:tcPr>
                </a:tc>
                <a:tc>
                  <a:txBody>
                    <a:bodyPr/>
                    <a:lstStyle/>
                    <a:p>
                      <a:pPr algn="r" rtl="0" fontAlgn="ctr"/>
                      <a:r>
                        <a:rPr lang="fr-FR" sz="800" b="0" i="0" u="none" strike="noStrike">
                          <a:solidFill>
                            <a:srgbClr val="000000"/>
                          </a:solidFill>
                          <a:effectLst/>
                          <a:latin typeface="Arial" panose="020B0604020202020204" pitchFamily="34" charset="0"/>
                        </a:rPr>
                        <a:t>177 812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8"/>
                    </a:solidFill>
                  </a:tcPr>
                </a:tc>
                <a:tc>
                  <a:txBody>
                    <a:bodyPr/>
                    <a:lstStyle/>
                    <a:p>
                      <a:pPr algn="r" rtl="0" fontAlgn="ctr"/>
                      <a:r>
                        <a:rPr lang="fr-FR" sz="800" b="0" i="0" u="none" strike="noStrike" dirty="0">
                          <a:solidFill>
                            <a:srgbClr val="00B050"/>
                          </a:solidFill>
                          <a:effectLst/>
                          <a:latin typeface="Arial" panose="020B0604020202020204" pitchFamily="34" charset="0"/>
                        </a:rPr>
                        <a:t>155 958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8"/>
                    </a:solidFill>
                  </a:tcPr>
                </a:tc>
                <a:tc>
                  <a:txBody>
                    <a:bodyPr/>
                    <a:lstStyle/>
                    <a:p>
                      <a:pPr algn="r" rtl="0" fontAlgn="ctr"/>
                      <a:r>
                        <a:rPr lang="fr-FR" sz="800" b="1" i="0" u="none" strike="noStrike" dirty="0" smtClean="0">
                          <a:solidFill>
                            <a:schemeClr val="tx1"/>
                          </a:solidFill>
                          <a:effectLst/>
                          <a:latin typeface="Arial" panose="020B0604020202020204" pitchFamily="34" charset="0"/>
                        </a:rPr>
                        <a:t>5%</a:t>
                      </a:r>
                      <a:endParaRPr lang="fr-FR" sz="800" b="1" i="0" u="none" strike="noStrike" dirty="0">
                        <a:solidFill>
                          <a:schemeClr val="tx1"/>
                        </a:solidFill>
                        <a:effectLst/>
                        <a:latin typeface="Arial" panose="020B060402020202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8"/>
                    </a:solidFill>
                  </a:tcPr>
                </a:tc>
                <a:tc>
                  <a:txBody>
                    <a:bodyPr/>
                    <a:lstStyle/>
                    <a:p>
                      <a:pPr algn="r" rtl="0" fontAlgn="ctr"/>
                      <a:r>
                        <a:rPr lang="fr-FR" sz="800" b="0" i="0" u="none" strike="noStrike" dirty="0">
                          <a:solidFill>
                            <a:srgbClr val="FF0000"/>
                          </a:solidFill>
                          <a:effectLst/>
                          <a:latin typeface="Arial" panose="020B0604020202020204" pitchFamily="34" charset="0"/>
                        </a:rPr>
                        <a:t>17 894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8"/>
                    </a:solidFill>
                  </a:tcPr>
                </a:tc>
                <a:tc>
                  <a:txBody>
                    <a:bodyPr/>
                    <a:lstStyle/>
                    <a:p>
                      <a:pPr algn="r" rtl="0" fontAlgn="ctr"/>
                      <a:r>
                        <a:rPr lang="fr-FR" sz="800" b="0" i="0" u="none" strike="noStrike" dirty="0">
                          <a:solidFill>
                            <a:srgbClr val="FF0000"/>
                          </a:solidFill>
                          <a:effectLst/>
                          <a:latin typeface="Arial" panose="020B0604020202020204" pitchFamily="34" charset="0"/>
                        </a:rPr>
                        <a:t>507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8"/>
                    </a:solidFill>
                  </a:tcPr>
                </a:tc>
                <a:extLst>
                  <a:ext uri="{0D108BD9-81ED-4DB2-BD59-A6C34878D82A}">
                    <a16:rowId xmlns:a16="http://schemas.microsoft.com/office/drawing/2014/main" val="3271798546"/>
                  </a:ext>
                </a:extLst>
              </a:tr>
            </a:tbl>
          </a:graphicData>
        </a:graphic>
      </p:graphicFrame>
      <p:sp>
        <p:nvSpPr>
          <p:cNvPr id="7" name="ZoneTexte 6"/>
          <p:cNvSpPr txBox="1"/>
          <p:nvPr/>
        </p:nvSpPr>
        <p:spPr>
          <a:xfrm>
            <a:off x="683775" y="3464725"/>
            <a:ext cx="6957392" cy="1323439"/>
          </a:xfrm>
          <a:prstGeom prst="rect">
            <a:avLst/>
          </a:prstGeom>
          <a:noFill/>
        </p:spPr>
        <p:txBody>
          <a:bodyPr wrap="square" rtlCol="0">
            <a:spAutoFit/>
          </a:bodyPr>
          <a:lstStyle/>
          <a:p>
            <a:r>
              <a:rPr lang="fr-FR" sz="800" dirty="0" smtClean="0"/>
              <a:t>Source : AIFE 17/02/2022</a:t>
            </a:r>
          </a:p>
          <a:p>
            <a:endParaRPr lang="fr-FR" sz="800" dirty="0"/>
          </a:p>
          <a:p>
            <a:pPr marL="171450" indent="-171450">
              <a:buFont typeface="Wingdings" panose="05000000000000000000" pitchFamily="2" charset="2"/>
              <a:buChar char="q"/>
            </a:pPr>
            <a:r>
              <a:rPr lang="fr-FR" sz="800" u="sng" dirty="0"/>
              <a:t>En vert les règles a priori correctement renseignées et utilisables</a:t>
            </a:r>
            <a:r>
              <a:rPr lang="fr-FR" sz="800" dirty="0"/>
              <a:t> :</a:t>
            </a:r>
          </a:p>
          <a:p>
            <a:r>
              <a:rPr lang="fr-FR" sz="800" dirty="0"/>
              <a:t>règles avec uniquement un PCE renseigné et considéré comme valide (N1bis non automatisé)</a:t>
            </a:r>
          </a:p>
          <a:p>
            <a:r>
              <a:rPr lang="fr-FR" sz="800" dirty="0"/>
              <a:t>règles avec tous les champs d’imputations renseignés et valides (permettant ainsi l’automatisation des DP</a:t>
            </a:r>
            <a:r>
              <a:rPr lang="fr-FR" sz="800" dirty="0" smtClean="0"/>
              <a:t>)</a:t>
            </a:r>
          </a:p>
          <a:p>
            <a:endParaRPr lang="fr-FR" sz="800" dirty="0"/>
          </a:p>
          <a:p>
            <a:pPr marL="171450" indent="-171450">
              <a:buFont typeface="Wingdings" panose="05000000000000000000" pitchFamily="2" charset="2"/>
              <a:buChar char="q"/>
            </a:pPr>
            <a:r>
              <a:rPr lang="fr-FR" sz="800" u="sng" dirty="0"/>
              <a:t>En rouge les règles renseignées mais avec un statut invalide </a:t>
            </a:r>
            <a:r>
              <a:rPr lang="fr-FR" sz="800" dirty="0"/>
              <a:t>:</a:t>
            </a:r>
          </a:p>
          <a:p>
            <a:r>
              <a:rPr lang="fr-FR" sz="800" dirty="0"/>
              <a:t>règles avec des champs d’imputations invalides (valeur non reconnue dans le référentiel Chorus, valeur obsolète, incohérence CF/DF/Activité)</a:t>
            </a:r>
          </a:p>
          <a:p>
            <a:r>
              <a:rPr lang="fr-FR" sz="800" dirty="0"/>
              <a:t>règles dont le PCE a été refusé par un comptable</a:t>
            </a:r>
          </a:p>
          <a:p>
            <a:endParaRPr lang="fr-FR" sz="800" dirty="0"/>
          </a:p>
        </p:txBody>
      </p:sp>
    </p:spTree>
    <p:extLst>
      <p:ext uri="{BB962C8B-B14F-4D97-AF65-F5344CB8AC3E}">
        <p14:creationId xmlns:p14="http://schemas.microsoft.com/office/powerpoint/2010/main" val="3790259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lgn="r">
              <a:defRPr/>
            </a:pPr>
            <a:fld id="{B858D49A-5A7A-574D-A0ED-52B5C1EFA876}" type="datetime1">
              <a:rPr lang="fr-FR" cap="all">
                <a:solidFill>
                  <a:srgbClr val="000000"/>
                </a:solidFill>
              </a:rPr>
              <a:pPr lvl="0" algn="r">
                <a:defRPr/>
              </a:pPr>
              <a:t>18/05/2022</a:t>
            </a:fld>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sp>
        <p:nvSpPr>
          <p:cNvPr id="10" name="Titre 6">
            <a:extLst>
              <a:ext uri="{FF2B5EF4-FFF2-40B4-BE49-F238E27FC236}">
                <a16:creationId xmlns:a16="http://schemas.microsoft.com/office/drawing/2014/main" id="{71AEE90C-F5AE-4AB4-900A-CF0001990F3D}"/>
              </a:ext>
            </a:extLst>
          </p:cNvPr>
          <p:cNvSpPr txBox="1">
            <a:spLocks/>
          </p:cNvSpPr>
          <p:nvPr/>
        </p:nvSpPr>
        <p:spPr bwMode="gray">
          <a:xfrm>
            <a:off x="1187624" y="152010"/>
            <a:ext cx="7088080"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600" dirty="0"/>
              <a:t>Automatisation du traitement des demandes de paiement </a:t>
            </a:r>
          </a:p>
          <a:p>
            <a:pPr>
              <a:buClr>
                <a:schemeClr val="tx2"/>
              </a:buClr>
            </a:pPr>
            <a:r>
              <a:rPr lang="fr-FR" sz="1200" dirty="0" smtClean="0">
                <a:solidFill>
                  <a:schemeClr val="accent2"/>
                </a:solidFill>
              </a:rPr>
              <a:t>Restitution </a:t>
            </a:r>
            <a:r>
              <a:rPr lang="fr-FR" sz="1200" dirty="0">
                <a:solidFill>
                  <a:schemeClr val="accent2"/>
                </a:solidFill>
              </a:rPr>
              <a:t>des règles d’imputations dans Chorus </a:t>
            </a:r>
            <a:r>
              <a:rPr lang="fr-FR" sz="1200" dirty="0" smtClean="0">
                <a:solidFill>
                  <a:schemeClr val="accent2"/>
                </a:solidFill>
              </a:rPr>
              <a:t>Cœur</a:t>
            </a:r>
            <a:endParaRPr lang="fr-FR" sz="1200" dirty="0">
              <a:solidFill>
                <a:schemeClr val="accent2"/>
              </a:solidFill>
            </a:endParaRPr>
          </a:p>
        </p:txBody>
      </p:sp>
      <p:graphicFrame>
        <p:nvGraphicFramePr>
          <p:cNvPr id="9" name="Graphique 8"/>
          <p:cNvGraphicFramePr>
            <a:graphicFrameLocks/>
          </p:cNvGraphicFramePr>
          <p:nvPr>
            <p:extLst>
              <p:ext uri="{D42A27DB-BD31-4B8C-83A1-F6EECF244321}">
                <p14:modId xmlns:p14="http://schemas.microsoft.com/office/powerpoint/2010/main" val="588960605"/>
              </p:ext>
            </p:extLst>
          </p:nvPr>
        </p:nvGraphicFramePr>
        <p:xfrm>
          <a:off x="419131" y="1275606"/>
          <a:ext cx="3995978" cy="30963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10"/>
          <p:cNvGraphicFramePr>
            <a:graphicFrameLocks/>
          </p:cNvGraphicFramePr>
          <p:nvPr>
            <p:extLst>
              <p:ext uri="{D42A27DB-BD31-4B8C-83A1-F6EECF244321}">
                <p14:modId xmlns:p14="http://schemas.microsoft.com/office/powerpoint/2010/main" val="1191359874"/>
              </p:ext>
            </p:extLst>
          </p:nvPr>
        </p:nvGraphicFramePr>
        <p:xfrm>
          <a:off x="4662242" y="1275606"/>
          <a:ext cx="3995979" cy="3096344"/>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à coins arrondis 5"/>
          <p:cNvSpPr/>
          <p:nvPr/>
        </p:nvSpPr>
        <p:spPr>
          <a:xfrm>
            <a:off x="1115616" y="853744"/>
            <a:ext cx="2880320" cy="331588"/>
          </a:xfrm>
          <a:prstGeom prst="roundRect">
            <a:avLst/>
          </a:prstGeom>
          <a:solidFill>
            <a:srgbClr val="0081AE"/>
          </a:solidFill>
          <a:ln w="9525">
            <a:noFill/>
            <a:miter lim="800000"/>
            <a:headEnd/>
            <a:tailEnd/>
          </a:ln>
          <a:effectLst/>
        </p:spPr>
        <p:txBody>
          <a:bodyPr lIns="0" tIns="0" rIns="0" bIns="0" anchor="ctr"/>
          <a:lstStyle/>
          <a:p>
            <a:pPr algn="ctr" defTabSz="1042988" eaLnBrk="0" fontAlgn="base" hangingPunct="0">
              <a:spcBef>
                <a:spcPct val="0"/>
              </a:spcBef>
              <a:spcAft>
                <a:spcPct val="0"/>
              </a:spcAft>
              <a:buClr>
                <a:srgbClr val="00A28A"/>
              </a:buClr>
            </a:pPr>
            <a:r>
              <a:rPr lang="fr-FR" sz="700" kern="0">
                <a:solidFill>
                  <a:schemeClr val="bg1"/>
                </a:solidFill>
              </a:rPr>
              <a:t>Nombre de cartes d’achat avec référencement fournisseurs</a:t>
            </a:r>
          </a:p>
        </p:txBody>
      </p:sp>
      <p:sp>
        <p:nvSpPr>
          <p:cNvPr id="12" name="Rectangle à coins arrondis 11"/>
          <p:cNvSpPr/>
          <p:nvPr/>
        </p:nvSpPr>
        <p:spPr>
          <a:xfrm>
            <a:off x="5220072" y="853744"/>
            <a:ext cx="2880320" cy="331588"/>
          </a:xfrm>
          <a:prstGeom prst="roundRect">
            <a:avLst/>
          </a:prstGeom>
          <a:solidFill>
            <a:srgbClr val="0081AE"/>
          </a:solidFill>
          <a:ln w="9525">
            <a:noFill/>
            <a:miter lim="800000"/>
            <a:headEnd/>
            <a:tailEnd/>
          </a:ln>
          <a:effectLst/>
        </p:spPr>
        <p:txBody>
          <a:bodyPr lIns="0" tIns="0" rIns="0" bIns="0" anchor="ctr"/>
          <a:lstStyle/>
          <a:p>
            <a:pPr algn="ctr" defTabSz="1042988" eaLnBrk="0" fontAlgn="base" hangingPunct="0">
              <a:spcBef>
                <a:spcPct val="0"/>
              </a:spcBef>
              <a:spcAft>
                <a:spcPct val="0"/>
              </a:spcAft>
              <a:buClr>
                <a:srgbClr val="00A28A"/>
              </a:buClr>
            </a:pPr>
            <a:r>
              <a:rPr lang="fr-FR" sz="700" kern="0" dirty="0" smtClean="0">
                <a:solidFill>
                  <a:schemeClr val="bg1"/>
                </a:solidFill>
              </a:rPr>
              <a:t>Nombre de règles </a:t>
            </a:r>
            <a:r>
              <a:rPr lang="fr-FR" sz="700" kern="0" dirty="0">
                <a:solidFill>
                  <a:schemeClr val="bg1"/>
                </a:solidFill>
              </a:rPr>
              <a:t>d’imputation des cartes d’achat</a:t>
            </a:r>
          </a:p>
        </p:txBody>
      </p:sp>
      <p:cxnSp>
        <p:nvCxnSpPr>
          <p:cNvPr id="13" name="Connecteur droit 12"/>
          <p:cNvCxnSpPr/>
          <p:nvPr/>
        </p:nvCxnSpPr>
        <p:spPr>
          <a:xfrm>
            <a:off x="4572000" y="853744"/>
            <a:ext cx="0" cy="3446198"/>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4150851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sz="quarter" idx="14"/>
          </p:nvPr>
        </p:nvSpPr>
        <p:spPr>
          <a:xfrm>
            <a:off x="359998" y="1368112"/>
            <a:ext cx="8424002" cy="3723918"/>
          </a:xfrm>
        </p:spPr>
        <p:txBody>
          <a:bodyPr/>
          <a:lstStyle/>
          <a:p>
            <a:pPr algn="just">
              <a:lnSpc>
                <a:spcPts val="2500"/>
              </a:lnSpc>
              <a:spcAft>
                <a:spcPts val="0"/>
              </a:spcAft>
            </a:pPr>
            <a:endParaRPr lang="fr-FR" sz="1600" dirty="0">
              <a:latin typeface="Times New Roman" panose="02020603050405020304" pitchFamily="18" charset="0"/>
              <a:cs typeface="Times New Roman" panose="02020603050405020304" pitchFamily="18" charset="0"/>
            </a:endParaRPr>
          </a:p>
          <a:p>
            <a:pPr algn="just"/>
            <a:endParaRPr lang="fr-FR" sz="1600" dirty="0">
              <a:latin typeface="Times New Roman" panose="02020603050405020304" pitchFamily="18" charset="0"/>
              <a:cs typeface="Times New Roman" panose="02020603050405020304" pitchFamily="18" charset="0"/>
            </a:endParaRPr>
          </a:p>
          <a:p>
            <a:pPr algn="just"/>
            <a:endParaRPr lang="fr-FR" sz="1600" dirty="0">
              <a:latin typeface="Times New Roman" panose="02020603050405020304" pitchFamily="18" charset="0"/>
              <a:cs typeface="Times New Roman" panose="02020603050405020304" pitchFamily="18" charset="0"/>
            </a:endParaRPr>
          </a:p>
          <a:p>
            <a:pPr algn="just"/>
            <a:endParaRPr lang="fr-FR" sz="1600" dirty="0">
              <a:latin typeface="Times New Roman" panose="02020603050405020304" pitchFamily="18" charset="0"/>
              <a:cs typeface="Times New Roman" panose="02020603050405020304" pitchFamily="18" charset="0"/>
            </a:endParaRPr>
          </a:p>
        </p:txBody>
      </p:sp>
      <p:sp>
        <p:nvSpPr>
          <p:cNvPr id="2" name="Espace réservé de la date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58D49A-5A7A-574D-A0ED-52B5C1EFA876}" type="datetime1">
              <a:rPr lang="fr-FR" cap="all">
                <a:solidFill>
                  <a:srgbClr val="000000"/>
                </a:solidFill>
              </a:rPr>
              <a:pPr marL="0" marR="0" lvl="0" indent="0" algn="r" defTabSz="914400" rtl="0" eaLnBrk="1" fontAlgn="auto" latinLnBrk="0" hangingPunct="1">
                <a:lnSpc>
                  <a:spcPct val="100000"/>
                </a:lnSpc>
                <a:spcBef>
                  <a:spcPts val="0"/>
                </a:spcBef>
                <a:spcAft>
                  <a:spcPts val="0"/>
                </a:spcAft>
                <a:buClrTx/>
                <a:buSzTx/>
                <a:buFontTx/>
                <a:buNone/>
                <a:tabLst/>
                <a:defRPr/>
              </a:pPr>
              <a:t>18/05/2022</a:t>
            </a:fld>
            <a:endParaRPr lang="fr-FR" cap="all" dirty="0">
              <a:solidFill>
                <a:srgbClr val="000000"/>
              </a:solidFill>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sp>
        <p:nvSpPr>
          <p:cNvPr id="10" name="Rectangle à coins arrondis 9"/>
          <p:cNvSpPr/>
          <p:nvPr/>
        </p:nvSpPr>
        <p:spPr>
          <a:xfrm>
            <a:off x="755576" y="771550"/>
            <a:ext cx="7776864" cy="54055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e 2"/>
          <p:cNvGrpSpPr/>
          <p:nvPr/>
        </p:nvGrpSpPr>
        <p:grpSpPr>
          <a:xfrm>
            <a:off x="1587487" y="1322435"/>
            <a:ext cx="7250285" cy="3383229"/>
            <a:chOff x="217256" y="1124744"/>
            <a:chExt cx="11735395" cy="5477122"/>
          </a:xfrm>
        </p:grpSpPr>
        <p:sp>
          <p:nvSpPr>
            <p:cNvPr id="17" name="Espace réservé du contenu 2"/>
            <p:cNvSpPr txBox="1">
              <a:spLocks/>
            </p:cNvSpPr>
            <p:nvPr/>
          </p:nvSpPr>
          <p:spPr>
            <a:xfrm>
              <a:off x="239350" y="1124744"/>
              <a:ext cx="11713301" cy="5477122"/>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525"/>
              <a:endParaRPr lang="fr-FR" sz="500" smtClean="0"/>
            </a:p>
            <a:p>
              <a:pPr marL="9525"/>
              <a:endParaRPr lang="fr-FR" sz="500" smtClean="0"/>
            </a:p>
            <a:p>
              <a:pPr marL="9525"/>
              <a:endParaRPr lang="fr-FR" sz="500" smtClean="0"/>
            </a:p>
            <a:p>
              <a:pPr marL="9525"/>
              <a:endParaRPr lang="fr-FR" sz="500" smtClean="0"/>
            </a:p>
            <a:p>
              <a:pPr marL="9525"/>
              <a:endParaRPr lang="fr-FR" sz="500" smtClean="0"/>
            </a:p>
            <a:p>
              <a:pPr marL="9525"/>
              <a:endParaRPr lang="fr-FR" sz="500" smtClean="0"/>
            </a:p>
            <a:p>
              <a:pPr marL="9525"/>
              <a:endParaRPr lang="fr-FR" sz="500" dirty="0"/>
            </a:p>
          </p:txBody>
        </p:sp>
        <p:sp>
          <p:nvSpPr>
            <p:cNvPr id="18" name="ZoneTexte 17"/>
            <p:cNvSpPr txBox="1"/>
            <p:nvPr/>
          </p:nvSpPr>
          <p:spPr>
            <a:xfrm>
              <a:off x="217256" y="1349458"/>
              <a:ext cx="523079" cy="1494784"/>
            </a:xfrm>
            <a:prstGeom prst="rect">
              <a:avLst/>
            </a:prstGeom>
            <a:noFill/>
            <a:ln w="3175">
              <a:solidFill>
                <a:schemeClr val="tx1"/>
              </a:solidFill>
            </a:ln>
          </p:spPr>
          <p:txBody>
            <a:bodyPr vert="vert270" wrap="square" rtlCol="0" anchor="ctr">
              <a:spAutoFit/>
            </a:bodyPr>
            <a:lstStyle/>
            <a:p>
              <a:pPr algn="ctr"/>
              <a:r>
                <a:rPr lang="fr-FR" sz="900" dirty="0" smtClean="0"/>
                <a:t>BNP</a:t>
              </a:r>
            </a:p>
          </p:txBody>
        </p:sp>
        <p:sp>
          <p:nvSpPr>
            <p:cNvPr id="19" name="ZoneTexte 18"/>
            <p:cNvSpPr txBox="1"/>
            <p:nvPr/>
          </p:nvSpPr>
          <p:spPr>
            <a:xfrm>
              <a:off x="479377" y="2924944"/>
              <a:ext cx="299008" cy="373695"/>
            </a:xfrm>
            <a:prstGeom prst="rect">
              <a:avLst/>
            </a:prstGeom>
            <a:noFill/>
          </p:spPr>
          <p:txBody>
            <a:bodyPr wrap="none" rtlCol="0">
              <a:spAutoFit/>
            </a:bodyPr>
            <a:lstStyle/>
            <a:p>
              <a:endParaRPr lang="fr-FR" sz="900" dirty="0" err="1" smtClean="0"/>
            </a:p>
          </p:txBody>
        </p:sp>
        <p:sp>
          <p:nvSpPr>
            <p:cNvPr id="20" name="ZoneTexte 19"/>
            <p:cNvSpPr txBox="1"/>
            <p:nvPr/>
          </p:nvSpPr>
          <p:spPr>
            <a:xfrm>
              <a:off x="217256" y="3263499"/>
              <a:ext cx="523079" cy="3328539"/>
            </a:xfrm>
            <a:prstGeom prst="rect">
              <a:avLst/>
            </a:prstGeom>
            <a:noFill/>
            <a:ln w="3175">
              <a:solidFill>
                <a:schemeClr val="tx1"/>
              </a:solidFill>
            </a:ln>
          </p:spPr>
          <p:txBody>
            <a:bodyPr vert="vert270" wrap="square" rtlCol="0" anchor="ctr">
              <a:spAutoFit/>
            </a:bodyPr>
            <a:lstStyle/>
            <a:p>
              <a:pPr algn="ctr"/>
              <a:r>
                <a:rPr lang="fr-FR" sz="900" dirty="0" smtClean="0"/>
                <a:t>CHORUS FORMULAIRES</a:t>
              </a:r>
            </a:p>
          </p:txBody>
        </p:sp>
        <p:sp>
          <p:nvSpPr>
            <p:cNvPr id="21" name="ZoneTexte 20"/>
            <p:cNvSpPr txBox="1"/>
            <p:nvPr/>
          </p:nvSpPr>
          <p:spPr>
            <a:xfrm>
              <a:off x="900001" y="1349459"/>
              <a:ext cx="9228448" cy="1494782"/>
            </a:xfrm>
            <a:prstGeom prst="rect">
              <a:avLst/>
            </a:prstGeom>
            <a:noFill/>
            <a:ln w="3175">
              <a:solidFill>
                <a:schemeClr val="tx1"/>
              </a:solidFill>
            </a:ln>
          </p:spPr>
          <p:txBody>
            <a:bodyPr vert="horz" wrap="square" rtlCol="0" anchor="ctr">
              <a:noAutofit/>
            </a:bodyPr>
            <a:lstStyle/>
            <a:p>
              <a:r>
                <a:rPr lang="fr-FR" sz="900" b="1" kern="0" dirty="0" smtClean="0"/>
                <a:t>Référentiel </a:t>
              </a:r>
              <a:r>
                <a:rPr lang="fr-FR" sz="900" b="1" kern="0" dirty="0"/>
                <a:t>des programmes cartes </a:t>
              </a:r>
              <a:r>
                <a:rPr lang="fr-FR" sz="900" b="1" kern="0" dirty="0" smtClean="0"/>
                <a:t>d’achat </a:t>
              </a:r>
              <a:r>
                <a:rPr lang="fr-FR" sz="900" kern="0" dirty="0" smtClean="0"/>
                <a:t>(centre de facturation, N° compte porteur, nom du porteur)</a:t>
              </a:r>
              <a:endParaRPr lang="fr-FR" sz="900" dirty="0" smtClean="0"/>
            </a:p>
            <a:p>
              <a:endParaRPr lang="fr-FR" sz="900" dirty="0" smtClean="0"/>
            </a:p>
            <a:p>
              <a:r>
                <a:rPr lang="fr-FR" sz="900" b="1" dirty="0" smtClean="0"/>
                <a:t>Gestion </a:t>
              </a:r>
              <a:r>
                <a:rPr lang="fr-FR" sz="900" b="1" dirty="0"/>
                <a:t>des </a:t>
              </a:r>
              <a:r>
                <a:rPr lang="fr-FR" sz="900" b="1" dirty="0" smtClean="0"/>
                <a:t>cartes </a:t>
              </a:r>
              <a:r>
                <a:rPr lang="fr-FR" sz="900" b="1" dirty="0"/>
                <a:t>d’achat </a:t>
              </a:r>
              <a:r>
                <a:rPr lang="fr-FR" sz="900" dirty="0"/>
                <a:t>(déclaration, gestion des plafonds, etc…)</a:t>
              </a:r>
            </a:p>
            <a:p>
              <a:endParaRPr lang="fr-FR" sz="900" dirty="0"/>
            </a:p>
            <a:p>
              <a:r>
                <a:rPr lang="fr-FR" sz="900" b="1" dirty="0"/>
                <a:t>Référencement des fournisseurs </a:t>
              </a:r>
              <a:r>
                <a:rPr lang="fr-FR" sz="900" dirty="0"/>
                <a:t>(imposé réglementairement</a:t>
              </a:r>
              <a:r>
                <a:rPr lang="fr-FR" sz="900" dirty="0" smtClean="0"/>
                <a:t>) et des </a:t>
              </a:r>
              <a:r>
                <a:rPr lang="fr-FR" sz="900" dirty="0"/>
                <a:t>marchés </a:t>
              </a:r>
              <a:r>
                <a:rPr lang="fr-FR" sz="900" dirty="0" smtClean="0"/>
                <a:t>autorisés : création et affectation des fournisseurs aux porteurs</a:t>
              </a:r>
            </a:p>
          </p:txBody>
        </p:sp>
        <p:sp>
          <p:nvSpPr>
            <p:cNvPr id="22" name="ZoneTexte 21"/>
            <p:cNvSpPr txBox="1"/>
            <p:nvPr/>
          </p:nvSpPr>
          <p:spPr>
            <a:xfrm>
              <a:off x="884936" y="3263499"/>
              <a:ext cx="8152982" cy="3321903"/>
            </a:xfrm>
            <a:prstGeom prst="rect">
              <a:avLst/>
            </a:prstGeom>
            <a:noFill/>
            <a:ln w="3175">
              <a:solidFill>
                <a:schemeClr val="tx1"/>
              </a:solidFill>
            </a:ln>
          </p:spPr>
          <p:txBody>
            <a:bodyPr vert="horz" wrap="square" rtlCol="0" anchor="ctr">
              <a:noAutofit/>
            </a:bodyPr>
            <a:lstStyle/>
            <a:p>
              <a:endParaRPr lang="fr-FR" sz="900" dirty="0" smtClean="0"/>
            </a:p>
            <a:p>
              <a:r>
                <a:rPr lang="fr-FR" sz="900" b="1" dirty="0" smtClean="0"/>
                <a:t>Le référencement fournisseur</a:t>
              </a:r>
              <a:r>
                <a:rPr lang="fr-FR" sz="900" dirty="0" smtClean="0"/>
                <a:t>. Les </a:t>
              </a:r>
              <a:r>
                <a:rPr lang="fr-FR" sz="900" dirty="0"/>
                <a:t>cartes déclarées </a:t>
              </a:r>
              <a:r>
                <a:rPr lang="fr-FR" sz="900" dirty="0" smtClean="0"/>
                <a:t>sur </a:t>
              </a:r>
              <a:r>
                <a:rPr lang="fr-FR" sz="900" dirty="0"/>
                <a:t>le portail de la banque sont automatiquement déversées dans </a:t>
              </a:r>
              <a:r>
                <a:rPr lang="fr-FR" sz="900" dirty="0" smtClean="0"/>
                <a:t>Chorus Formulaires. Note : L’enrichissement </a:t>
              </a:r>
              <a:r>
                <a:rPr lang="fr-FR" sz="900" dirty="0"/>
                <a:t>des imputations </a:t>
              </a:r>
              <a:r>
                <a:rPr lang="fr-FR" sz="900" dirty="0" smtClean="0"/>
                <a:t>budgétaires et comptables </a:t>
              </a:r>
              <a:r>
                <a:rPr lang="fr-FR" sz="900" dirty="0"/>
                <a:t>peut </a:t>
              </a:r>
              <a:r>
                <a:rPr lang="fr-FR" sz="900" dirty="0" smtClean="0"/>
                <a:t>être </a:t>
              </a:r>
              <a:r>
                <a:rPr lang="fr-FR" sz="900" dirty="0"/>
                <a:t>réalisé, dans Chorus Formulaires</a:t>
              </a:r>
              <a:r>
                <a:rPr lang="fr-FR" sz="900" dirty="0" smtClean="0"/>
                <a:t>.</a:t>
              </a:r>
            </a:p>
            <a:p>
              <a:endParaRPr lang="fr-FR" sz="900" dirty="0"/>
            </a:p>
            <a:p>
              <a:r>
                <a:rPr lang="fr-FR" sz="900" b="1" dirty="0" smtClean="0"/>
                <a:t>Le compte PCE </a:t>
              </a:r>
              <a:r>
                <a:rPr lang="fr-FR" sz="900" dirty="0"/>
                <a:t>(à renseigner, y compris pour un marché ; champ requis a minima pour une imputation de niveau </a:t>
              </a:r>
              <a:r>
                <a:rPr lang="fr-FR" sz="900" dirty="0" smtClean="0"/>
                <a:t>1Bis, </a:t>
              </a:r>
              <a:r>
                <a:rPr lang="fr-FR" sz="900" dirty="0"/>
                <a:t>avec le domaine </a:t>
              </a:r>
              <a:r>
                <a:rPr lang="fr-FR" sz="900" dirty="0" smtClean="0"/>
                <a:t>d’activité </a:t>
              </a:r>
              <a:r>
                <a:rPr lang="fr-FR" sz="900" dirty="0"/>
                <a:t>sur </a:t>
              </a:r>
              <a:r>
                <a:rPr lang="fr-FR" sz="900" dirty="0" smtClean="0"/>
                <a:t>lequel le comptable est habilité). Le comptable a 10 jours pour valider le PCE. Passé ce délai le compte PCE est réputé conforme</a:t>
              </a:r>
              <a:endParaRPr lang="fr-FR" sz="900" dirty="0"/>
            </a:p>
            <a:p>
              <a:endParaRPr lang="fr-FR" sz="900" dirty="0"/>
            </a:p>
            <a:p>
              <a:r>
                <a:rPr lang="fr-FR" sz="900" dirty="0" smtClean="0"/>
                <a:t>Tous </a:t>
              </a:r>
              <a:r>
                <a:rPr lang="fr-FR" sz="900" dirty="0"/>
                <a:t>les </a:t>
              </a:r>
              <a:r>
                <a:rPr lang="fr-FR" sz="900" b="1" dirty="0"/>
                <a:t>champs d’imputations budgétaires et comptables </a:t>
              </a:r>
              <a:r>
                <a:rPr lang="fr-FR" sz="900" dirty="0"/>
                <a:t>sont à saisir pour permettre l’automatisation des validations de la </a:t>
              </a:r>
              <a:r>
                <a:rPr lang="fr-FR" sz="900" dirty="0" smtClean="0"/>
                <a:t>DP</a:t>
              </a:r>
              <a:endParaRPr lang="fr-FR" sz="900" dirty="0"/>
            </a:p>
          </p:txBody>
        </p:sp>
        <p:sp>
          <p:nvSpPr>
            <p:cNvPr id="23" name="ZoneTexte 22"/>
            <p:cNvSpPr txBox="1"/>
            <p:nvPr/>
          </p:nvSpPr>
          <p:spPr>
            <a:xfrm>
              <a:off x="10291297" y="1349458"/>
              <a:ext cx="1520551" cy="5235944"/>
            </a:xfrm>
            <a:prstGeom prst="rect">
              <a:avLst/>
            </a:prstGeom>
            <a:noFill/>
            <a:ln w="3175">
              <a:solidFill>
                <a:schemeClr val="tx1"/>
              </a:solidFill>
            </a:ln>
          </p:spPr>
          <p:txBody>
            <a:bodyPr vert="horz" wrap="square" rtlCol="0" anchor="ctr">
              <a:noAutofit/>
            </a:bodyPr>
            <a:lstStyle/>
            <a:p>
              <a:endParaRPr lang="fr-FR" sz="900" dirty="0" smtClean="0"/>
            </a:p>
            <a:p>
              <a:r>
                <a:rPr lang="fr-FR" sz="900" dirty="0" smtClean="0"/>
                <a:t>Les cartes sont dites fermées</a:t>
              </a:r>
            </a:p>
            <a:p>
              <a:endParaRPr lang="fr-FR" sz="900" dirty="0"/>
            </a:p>
            <a:p>
              <a:endParaRPr lang="fr-FR" sz="900" dirty="0" smtClean="0"/>
            </a:p>
            <a:p>
              <a:endParaRPr lang="fr-FR" sz="900" dirty="0" smtClean="0"/>
            </a:p>
            <a:p>
              <a:endParaRPr lang="fr-FR" sz="900" dirty="0" smtClean="0"/>
            </a:p>
            <a:p>
              <a:endParaRPr lang="fr-FR" sz="900" dirty="0" smtClean="0"/>
            </a:p>
            <a:p>
              <a:endParaRPr lang="fr-FR" sz="900" dirty="0" smtClean="0"/>
            </a:p>
            <a:p>
              <a:endParaRPr lang="fr-FR" sz="900" dirty="0" smtClean="0"/>
            </a:p>
            <a:p>
              <a:endParaRPr lang="fr-FR" sz="900" dirty="0" smtClean="0"/>
            </a:p>
            <a:p>
              <a:r>
                <a:rPr lang="fr-FR" sz="900" dirty="0" smtClean="0"/>
                <a:t>Niveau 1</a:t>
              </a:r>
            </a:p>
            <a:p>
              <a:endParaRPr lang="fr-FR" sz="900" dirty="0"/>
            </a:p>
            <a:p>
              <a:endParaRPr lang="fr-FR" sz="900" dirty="0" smtClean="0"/>
            </a:p>
            <a:p>
              <a:r>
                <a:rPr lang="fr-FR" sz="900" dirty="0" smtClean="0"/>
                <a:t>Niveau N1 bis et N3</a:t>
              </a:r>
            </a:p>
            <a:p>
              <a:endParaRPr lang="fr-FR" sz="900" dirty="0"/>
            </a:p>
            <a:p>
              <a:r>
                <a:rPr lang="fr-FR" sz="900" dirty="0" smtClean="0"/>
                <a:t>Niveau 1bis automatisé</a:t>
              </a:r>
              <a:r>
                <a:rPr lang="fr-FR" sz="900" dirty="0"/>
                <a:t> </a:t>
              </a:r>
              <a:r>
                <a:rPr lang="fr-FR" sz="900" dirty="0" smtClean="0"/>
                <a:t>ou Niveau 3 automatisé</a:t>
              </a:r>
              <a:endParaRPr lang="fr-FR" sz="900" dirty="0"/>
            </a:p>
          </p:txBody>
        </p:sp>
      </p:grpSp>
      <p:sp>
        <p:nvSpPr>
          <p:cNvPr id="27" name="Rectangle 26"/>
          <p:cNvSpPr/>
          <p:nvPr/>
        </p:nvSpPr>
        <p:spPr>
          <a:xfrm>
            <a:off x="429990" y="1949377"/>
            <a:ext cx="958856" cy="646331"/>
          </a:xfrm>
          <a:prstGeom prst="rect">
            <a:avLst/>
          </a:prstGeom>
        </p:spPr>
        <p:txBody>
          <a:bodyPr wrap="square">
            <a:spAutoFit/>
          </a:bodyPr>
          <a:lstStyle/>
          <a:p>
            <a:pPr algn="ctr"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900" kern="0" dirty="0" smtClean="0">
                <a:solidFill>
                  <a:srgbClr val="000000"/>
                </a:solidFill>
                <a:ea typeface="SimSun"/>
              </a:rPr>
              <a:t>RPCA et responsable de programme secondaire</a:t>
            </a:r>
            <a:endParaRPr lang="fr-FR" sz="900" kern="0" dirty="0">
              <a:solidFill>
                <a:srgbClr val="000000"/>
              </a:solidFill>
              <a:ea typeface="SimSun"/>
            </a:endParaRPr>
          </a:p>
        </p:txBody>
      </p:sp>
      <p:pic>
        <p:nvPicPr>
          <p:cNvPr id="29" name="Imag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245" y="3173990"/>
            <a:ext cx="816937" cy="612703"/>
          </a:xfrm>
          <a:prstGeom prst="rect">
            <a:avLst/>
          </a:prstGeom>
        </p:spPr>
      </p:pic>
      <p:sp>
        <p:nvSpPr>
          <p:cNvPr id="30" name="Rectangle 29"/>
          <p:cNvSpPr/>
          <p:nvPr/>
        </p:nvSpPr>
        <p:spPr>
          <a:xfrm>
            <a:off x="393370" y="3829894"/>
            <a:ext cx="1071132" cy="230832"/>
          </a:xfrm>
          <a:prstGeom prst="rect">
            <a:avLst/>
          </a:prstGeom>
        </p:spPr>
        <p:txBody>
          <a:bodyPr wrap="square">
            <a:spAutoFit/>
          </a:bodyPr>
          <a:lstStyle/>
          <a:p>
            <a:pPr algn="ctr"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900" kern="0" dirty="0" smtClean="0">
                <a:ea typeface="SimSun"/>
              </a:rPr>
              <a:t>Gestionnaire</a:t>
            </a:r>
            <a:endParaRPr lang="fr-FR" sz="900" kern="0" dirty="0">
              <a:ea typeface="SimSun"/>
            </a:endParaRPr>
          </a:p>
        </p:txBody>
      </p:sp>
      <p:pic>
        <p:nvPicPr>
          <p:cNvPr id="33" name="Imag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782" y="1371558"/>
            <a:ext cx="808046" cy="606034"/>
          </a:xfrm>
          <a:prstGeom prst="rect">
            <a:avLst/>
          </a:prstGeom>
        </p:spPr>
      </p:pic>
      <p:sp>
        <p:nvSpPr>
          <p:cNvPr id="6" name="Flèche droite 5"/>
          <p:cNvSpPr/>
          <p:nvPr/>
        </p:nvSpPr>
        <p:spPr>
          <a:xfrm>
            <a:off x="7225175" y="2972776"/>
            <a:ext cx="449289" cy="211181"/>
          </a:xfrm>
          <a:prstGeom prst="righ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lèche droite 33"/>
          <p:cNvSpPr/>
          <p:nvPr/>
        </p:nvSpPr>
        <p:spPr>
          <a:xfrm>
            <a:off x="7239091" y="3642064"/>
            <a:ext cx="449289" cy="211181"/>
          </a:xfrm>
          <a:prstGeom prst="righ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Flèche droite 34"/>
          <p:cNvSpPr/>
          <p:nvPr/>
        </p:nvSpPr>
        <p:spPr>
          <a:xfrm>
            <a:off x="7263368" y="4324184"/>
            <a:ext cx="449289" cy="211181"/>
          </a:xfrm>
          <a:prstGeom prst="rightArrow">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à coins arrondis 6"/>
          <p:cNvSpPr/>
          <p:nvPr/>
        </p:nvSpPr>
        <p:spPr>
          <a:xfrm>
            <a:off x="7091720" y="3994607"/>
            <a:ext cx="1705930" cy="746565"/>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359997" y="888196"/>
            <a:ext cx="8424003" cy="338554"/>
          </a:xfrm>
          <a:prstGeom prst="rect">
            <a:avLst/>
          </a:prstGeom>
        </p:spPr>
        <p:txBody>
          <a:bodyPr wrap="square">
            <a:spAutoFit/>
          </a:bodyPr>
          <a:lstStyle/>
          <a:p>
            <a:pPr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800" kern="0" dirty="0">
                <a:solidFill>
                  <a:srgbClr val="000000"/>
                </a:solidFill>
                <a:ea typeface="SimSun"/>
              </a:rPr>
              <a:t>Le référencement des fournisseurs reste un prérequis et ce notamment pour une parfaite automatisation du processus nécessitant un paramétrage spécifique sur le portail BNPP et dans Chorus </a:t>
            </a:r>
            <a:r>
              <a:rPr lang="fr-FR" sz="800" kern="0" dirty="0" smtClean="0">
                <a:solidFill>
                  <a:srgbClr val="000000"/>
                </a:solidFill>
                <a:ea typeface="SimSun"/>
              </a:rPr>
              <a:t>formulaires </a:t>
            </a:r>
            <a:r>
              <a:rPr lang="fr-FR" sz="800" kern="0" dirty="0">
                <a:solidFill>
                  <a:srgbClr val="000000"/>
                </a:solidFill>
                <a:ea typeface="SimSun"/>
              </a:rPr>
              <a:t>(imputations comptables et budgétaires</a:t>
            </a:r>
            <a:r>
              <a:rPr lang="fr-FR" sz="800" kern="0" dirty="0" smtClean="0">
                <a:solidFill>
                  <a:srgbClr val="000000"/>
                </a:solidFill>
                <a:ea typeface="SimSun"/>
              </a:rPr>
              <a:t>) </a:t>
            </a:r>
            <a:endParaRPr lang="fr-FR" sz="800" kern="0" dirty="0">
              <a:solidFill>
                <a:srgbClr val="000000"/>
              </a:solidFill>
              <a:ea typeface="SimSun"/>
            </a:endParaRPr>
          </a:p>
        </p:txBody>
      </p:sp>
      <p:sp>
        <p:nvSpPr>
          <p:cNvPr id="25" name="Titre 6">
            <a:extLst>
              <a:ext uri="{FF2B5EF4-FFF2-40B4-BE49-F238E27FC236}">
                <a16:creationId xmlns:a16="http://schemas.microsoft.com/office/drawing/2014/main" id="{71AEE90C-F5AE-4AB4-900A-CF0001990F3D}"/>
              </a:ext>
            </a:extLst>
          </p:cNvPr>
          <p:cNvSpPr txBox="1">
            <a:spLocks/>
          </p:cNvSpPr>
          <p:nvPr/>
        </p:nvSpPr>
        <p:spPr bwMode="gray">
          <a:xfrm>
            <a:off x="1187624" y="152010"/>
            <a:ext cx="7088080"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600" dirty="0"/>
              <a:t>Automatisation du traitement des demandes de paiement</a:t>
            </a:r>
            <a:br>
              <a:rPr lang="fr-FR" sz="1600" dirty="0"/>
            </a:br>
            <a:r>
              <a:rPr lang="fr-FR" sz="1300" dirty="0" smtClean="0">
                <a:solidFill>
                  <a:schemeClr val="accent2"/>
                </a:solidFill>
              </a:rPr>
              <a:t>Nouvelles modalités de référencement </a:t>
            </a:r>
            <a:r>
              <a:rPr lang="fr-FR" sz="1300" dirty="0">
                <a:solidFill>
                  <a:schemeClr val="accent2"/>
                </a:solidFill>
              </a:rPr>
              <a:t>sur le portail </a:t>
            </a:r>
            <a:r>
              <a:rPr lang="fr-FR" sz="1300" dirty="0" smtClean="0">
                <a:solidFill>
                  <a:schemeClr val="accent2"/>
                </a:solidFill>
              </a:rPr>
              <a:t>BNPP </a:t>
            </a:r>
            <a:r>
              <a:rPr lang="fr-FR" sz="1300" dirty="0">
                <a:solidFill>
                  <a:schemeClr val="accent2"/>
                </a:solidFill>
              </a:rPr>
              <a:t>et Chorus </a:t>
            </a:r>
            <a:r>
              <a:rPr lang="fr-FR" sz="1300" dirty="0" smtClean="0">
                <a:solidFill>
                  <a:schemeClr val="accent2"/>
                </a:solidFill>
              </a:rPr>
              <a:t>Formulaires</a:t>
            </a:r>
            <a:endParaRPr lang="fr-FR" sz="1300" dirty="0">
              <a:solidFill>
                <a:schemeClr val="accent2"/>
              </a:solidFill>
            </a:endParaRPr>
          </a:p>
        </p:txBody>
      </p:sp>
    </p:spTree>
    <p:extLst>
      <p:ext uri="{BB962C8B-B14F-4D97-AF65-F5344CB8AC3E}">
        <p14:creationId xmlns:p14="http://schemas.microsoft.com/office/powerpoint/2010/main" val="1951641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58D49A-5A7A-574D-A0ED-52B5C1EFA876}" type="datetime1">
              <a:rPr lang="fr-FR" cap="all">
                <a:solidFill>
                  <a:srgbClr val="000000"/>
                </a:solidFill>
              </a:rPr>
              <a:pPr marL="0" marR="0" lvl="0" indent="0" algn="r" defTabSz="914400" rtl="0" eaLnBrk="1" fontAlgn="auto" latinLnBrk="0" hangingPunct="1">
                <a:lnSpc>
                  <a:spcPct val="100000"/>
                </a:lnSpc>
                <a:spcBef>
                  <a:spcPts val="0"/>
                </a:spcBef>
                <a:spcAft>
                  <a:spcPts val="0"/>
                </a:spcAft>
                <a:buClrTx/>
                <a:buSzTx/>
                <a:buFontTx/>
                <a:buNone/>
                <a:tabLst/>
                <a:defRPr/>
              </a:pPr>
              <a:t>18/05/2022</a:t>
            </a:fld>
            <a:endParaRPr lang="fr-FR" cap="all" dirty="0">
              <a:solidFill>
                <a:srgbClr val="000000"/>
              </a:solidFill>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sp>
        <p:nvSpPr>
          <p:cNvPr id="10" name="Rectangle à coins arrondis 9"/>
          <p:cNvSpPr/>
          <p:nvPr/>
        </p:nvSpPr>
        <p:spPr>
          <a:xfrm>
            <a:off x="755576" y="771550"/>
            <a:ext cx="7776864" cy="54055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359997" y="888196"/>
            <a:ext cx="3563931" cy="2264723"/>
          </a:xfrm>
          <a:prstGeom prst="rect">
            <a:avLst/>
          </a:prstGeom>
        </p:spPr>
        <p:txBody>
          <a:bodyPr wrap="square">
            <a:spAutoFit/>
          </a:bodyPr>
          <a:lstStyle/>
          <a:p>
            <a:pPr algn="just"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800" b="1" kern="0" dirty="0" smtClean="0">
                <a:ea typeface="SimSun"/>
              </a:rPr>
              <a:t>Référencement par code SIRET</a:t>
            </a:r>
          </a:p>
          <a:p>
            <a:pPr algn="just"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800" kern="0" dirty="0" smtClean="0">
                <a:solidFill>
                  <a:srgbClr val="000000"/>
                </a:solidFill>
                <a:ea typeface="SimSun"/>
              </a:rPr>
              <a:t>Pour </a:t>
            </a:r>
            <a:r>
              <a:rPr lang="fr-FR" sz="800" kern="0" dirty="0">
                <a:solidFill>
                  <a:srgbClr val="000000"/>
                </a:solidFill>
                <a:ea typeface="SimSun"/>
              </a:rPr>
              <a:t>un tiers Français « sirété », </a:t>
            </a:r>
          </a:p>
          <a:p>
            <a:pPr algn="just"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800" kern="0" dirty="0">
                <a:solidFill>
                  <a:srgbClr val="000000"/>
                </a:solidFill>
                <a:ea typeface="SimSun"/>
              </a:rPr>
              <a:t>- Le référencement dans le portail BNPP se fait en indiquant au choix un SIRET ou un SIREN.</a:t>
            </a:r>
          </a:p>
          <a:p>
            <a:pPr algn="just"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800" kern="0" dirty="0">
                <a:solidFill>
                  <a:srgbClr val="000000"/>
                </a:solidFill>
                <a:ea typeface="SimSun"/>
              </a:rPr>
              <a:t>- La saisie des règles d’imputation dans CHF se fait à la maille utilisée dans le portail BNP pour chaque fournisseur.</a:t>
            </a:r>
          </a:p>
          <a:p>
            <a:pPr algn="just"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800" kern="0" dirty="0">
                <a:solidFill>
                  <a:srgbClr val="000000"/>
                </a:solidFill>
                <a:ea typeface="SimSun"/>
              </a:rPr>
              <a:t>- Lors de l’intégration des ROA, la BNPP communique le SIRET du commerçant. Ce SIRET sera utilisé pour rechercher l’existence d’une règle d’imputation dans CHF. La recherche est effectuée en deux temps : </a:t>
            </a:r>
          </a:p>
          <a:p>
            <a:pPr algn="just"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800" kern="0" dirty="0">
                <a:solidFill>
                  <a:srgbClr val="000000"/>
                </a:solidFill>
                <a:ea typeface="SimSun"/>
              </a:rPr>
              <a:t>1. Recherche s’il existe une règle d’imputation pour la combinaison carte/porteur/SIRET</a:t>
            </a:r>
          </a:p>
          <a:p>
            <a:pPr algn="just"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800" kern="0" dirty="0">
                <a:solidFill>
                  <a:srgbClr val="000000"/>
                </a:solidFill>
                <a:ea typeface="SimSun"/>
              </a:rPr>
              <a:t>2. Si non trouvé, recherche d’un imputation pour la combinaison carte/porteur/SIREN</a:t>
            </a:r>
          </a:p>
          <a:p>
            <a:pPr algn="just"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800" kern="0" dirty="0">
              <a:solidFill>
                <a:srgbClr val="000000"/>
              </a:solidFill>
              <a:ea typeface="SimSun"/>
            </a:endParaRPr>
          </a:p>
        </p:txBody>
      </p:sp>
      <p:sp>
        <p:nvSpPr>
          <p:cNvPr id="25" name="Titre 6">
            <a:extLst>
              <a:ext uri="{FF2B5EF4-FFF2-40B4-BE49-F238E27FC236}">
                <a16:creationId xmlns:a16="http://schemas.microsoft.com/office/drawing/2014/main" id="{71AEE90C-F5AE-4AB4-900A-CF0001990F3D}"/>
              </a:ext>
            </a:extLst>
          </p:cNvPr>
          <p:cNvSpPr txBox="1">
            <a:spLocks/>
          </p:cNvSpPr>
          <p:nvPr/>
        </p:nvSpPr>
        <p:spPr bwMode="gray">
          <a:xfrm>
            <a:off x="1187624" y="152010"/>
            <a:ext cx="7088080"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600" dirty="0"/>
              <a:t>Automatisation du traitement des demandes de paiement</a:t>
            </a:r>
            <a:br>
              <a:rPr lang="fr-FR" sz="1600" dirty="0"/>
            </a:br>
            <a:r>
              <a:rPr lang="fr-FR" sz="1300" dirty="0" smtClean="0">
                <a:solidFill>
                  <a:schemeClr val="accent2"/>
                </a:solidFill>
              </a:rPr>
              <a:t>Nouvelles modalités de référencement </a:t>
            </a:r>
            <a:r>
              <a:rPr lang="fr-FR" sz="1300" dirty="0">
                <a:solidFill>
                  <a:schemeClr val="accent2"/>
                </a:solidFill>
              </a:rPr>
              <a:t>sur le portail </a:t>
            </a:r>
            <a:r>
              <a:rPr lang="fr-FR" sz="1300" dirty="0" smtClean="0">
                <a:solidFill>
                  <a:schemeClr val="accent2"/>
                </a:solidFill>
              </a:rPr>
              <a:t>BNPP </a:t>
            </a:r>
            <a:r>
              <a:rPr lang="fr-FR" sz="1300" dirty="0">
                <a:solidFill>
                  <a:schemeClr val="accent2"/>
                </a:solidFill>
              </a:rPr>
              <a:t>et Chorus </a:t>
            </a:r>
            <a:r>
              <a:rPr lang="fr-FR" sz="1300" dirty="0" smtClean="0">
                <a:solidFill>
                  <a:schemeClr val="accent2"/>
                </a:solidFill>
              </a:rPr>
              <a:t>Formulaires</a:t>
            </a:r>
            <a:endParaRPr lang="fr-FR" sz="1300" dirty="0">
              <a:solidFill>
                <a:schemeClr val="accent2"/>
              </a:solidFill>
            </a:endParaRPr>
          </a:p>
        </p:txBody>
      </p:sp>
      <p:pic>
        <p:nvPicPr>
          <p:cNvPr id="1027" name="Imag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97" y="3401087"/>
            <a:ext cx="3491923" cy="1274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391419" y="1019718"/>
            <a:ext cx="3565885" cy="338554"/>
          </a:xfrm>
          <a:prstGeom prst="rect">
            <a:avLst/>
          </a:prstGeom>
        </p:spPr>
        <p:txBody>
          <a:bodyPr wrap="square">
            <a:spAutoFit/>
          </a:bodyPr>
          <a:lstStyle/>
          <a:p>
            <a:pPr algn="just"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800" u="sng" kern="0" dirty="0" smtClean="0">
                <a:solidFill>
                  <a:srgbClr val="000000"/>
                </a:solidFill>
                <a:ea typeface="SimSun"/>
              </a:rPr>
              <a:t>2) exemple </a:t>
            </a:r>
            <a:r>
              <a:rPr lang="fr-FR" sz="800" u="sng" kern="0" dirty="0">
                <a:solidFill>
                  <a:srgbClr val="000000"/>
                </a:solidFill>
                <a:ea typeface="SimSun"/>
              </a:rPr>
              <a:t>de rajout d’un fournisseur MCC en cochant la première ligne Rajouter un fournisseur de la plateforme carte </a:t>
            </a:r>
            <a:r>
              <a:rPr lang="fr-FR" sz="800" u="sng" kern="0" dirty="0" smtClean="0">
                <a:solidFill>
                  <a:srgbClr val="000000"/>
                </a:solidFill>
                <a:ea typeface="SimSun"/>
              </a:rPr>
              <a:t>achat</a:t>
            </a:r>
            <a:endParaRPr lang="fr-FR" sz="800" u="sng" kern="0" dirty="0">
              <a:solidFill>
                <a:srgbClr val="000000"/>
              </a:solidFill>
              <a:ea typeface="SimSun"/>
            </a:endParaRPr>
          </a:p>
        </p:txBody>
      </p:sp>
      <p:pic>
        <p:nvPicPr>
          <p:cNvPr id="1029" name="Image 3"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2424" y="1325420"/>
            <a:ext cx="3484880" cy="16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355185" y="3263153"/>
            <a:ext cx="3496735" cy="215444"/>
          </a:xfrm>
          <a:prstGeom prst="rect">
            <a:avLst/>
          </a:prstGeom>
        </p:spPr>
        <p:txBody>
          <a:bodyPr wrap="square">
            <a:spAutoFit/>
          </a:bodyPr>
          <a:lstStyle/>
          <a:p>
            <a:r>
              <a:rPr lang="fr-FR" sz="800" u="sng" kern="0" dirty="0" smtClean="0">
                <a:solidFill>
                  <a:srgbClr val="000000"/>
                </a:solidFill>
                <a:ea typeface="SimSun"/>
              </a:rPr>
              <a:t>1) exemple de </a:t>
            </a:r>
            <a:r>
              <a:rPr lang="fr-FR" sz="800" u="sng" kern="0" dirty="0">
                <a:solidFill>
                  <a:srgbClr val="000000"/>
                </a:solidFill>
                <a:ea typeface="SimSun"/>
              </a:rPr>
              <a:t>création d’un fournisseur sur le portail </a:t>
            </a:r>
            <a:r>
              <a:rPr lang="fr-FR" sz="800" u="sng" kern="0" dirty="0" smtClean="0">
                <a:solidFill>
                  <a:srgbClr val="000000"/>
                </a:solidFill>
                <a:ea typeface="SimSun"/>
              </a:rPr>
              <a:t>BNPP</a:t>
            </a:r>
            <a:endParaRPr lang="fr-FR" sz="800" u="sng" dirty="0"/>
          </a:p>
        </p:txBody>
      </p:sp>
      <p:sp>
        <p:nvSpPr>
          <p:cNvPr id="19" name="Rectangle 18"/>
          <p:cNvSpPr/>
          <p:nvPr/>
        </p:nvSpPr>
        <p:spPr>
          <a:xfrm>
            <a:off x="4472423" y="3055885"/>
            <a:ext cx="3533025" cy="461665"/>
          </a:xfrm>
          <a:prstGeom prst="rect">
            <a:avLst/>
          </a:prstGeom>
        </p:spPr>
        <p:txBody>
          <a:bodyPr wrap="square">
            <a:spAutoFit/>
          </a:bodyPr>
          <a:lstStyle/>
          <a:p>
            <a:pPr algn="just"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800" u="sng" kern="0" dirty="0" smtClean="0">
                <a:solidFill>
                  <a:srgbClr val="000000"/>
                </a:solidFill>
                <a:ea typeface="SimSun"/>
              </a:rPr>
              <a:t>3) exemple rajout </a:t>
            </a:r>
            <a:r>
              <a:rPr lang="fr-FR" sz="800" u="sng" kern="0" dirty="0">
                <a:solidFill>
                  <a:srgbClr val="000000"/>
                </a:solidFill>
                <a:ea typeface="SimSun"/>
              </a:rPr>
              <a:t>d’un fournisseur extérieur en indiquant le numéro SIREN ou SIRET, le libellé ou le nom de la société et la référence interne le code NAF</a:t>
            </a:r>
          </a:p>
        </p:txBody>
      </p:sp>
      <p:pic>
        <p:nvPicPr>
          <p:cNvPr id="14" name="Image 13"/>
          <p:cNvPicPr>
            <a:picLocks noChangeAspect="1"/>
          </p:cNvPicPr>
          <p:nvPr/>
        </p:nvPicPr>
        <p:blipFill>
          <a:blip r:embed="rId5"/>
          <a:stretch>
            <a:fillRect/>
          </a:stretch>
        </p:blipFill>
        <p:spPr>
          <a:xfrm>
            <a:off x="4522550" y="3478597"/>
            <a:ext cx="3482899" cy="1197449"/>
          </a:xfrm>
          <a:prstGeom prst="rect">
            <a:avLst/>
          </a:prstGeom>
        </p:spPr>
      </p:pic>
    </p:spTree>
    <p:extLst>
      <p:ext uri="{BB962C8B-B14F-4D97-AF65-F5344CB8AC3E}">
        <p14:creationId xmlns:p14="http://schemas.microsoft.com/office/powerpoint/2010/main" val="4259475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sz="quarter" idx="14"/>
          </p:nvPr>
        </p:nvSpPr>
        <p:spPr>
          <a:xfrm>
            <a:off x="359998" y="1368112"/>
            <a:ext cx="8424002" cy="3723918"/>
          </a:xfrm>
        </p:spPr>
        <p:txBody>
          <a:bodyPr/>
          <a:lstStyle/>
          <a:p>
            <a:pPr algn="just">
              <a:lnSpc>
                <a:spcPts val="2500"/>
              </a:lnSpc>
              <a:spcAft>
                <a:spcPts val="0"/>
              </a:spcAft>
            </a:pPr>
            <a:endParaRPr lang="fr-FR" sz="1600" dirty="0">
              <a:latin typeface="Times New Roman" panose="02020603050405020304" pitchFamily="18" charset="0"/>
              <a:cs typeface="Times New Roman" panose="02020603050405020304" pitchFamily="18" charset="0"/>
            </a:endParaRPr>
          </a:p>
          <a:p>
            <a:pPr algn="just"/>
            <a:endParaRPr lang="fr-FR" sz="1600" dirty="0">
              <a:latin typeface="Times New Roman" panose="02020603050405020304" pitchFamily="18" charset="0"/>
              <a:cs typeface="Times New Roman" panose="02020603050405020304" pitchFamily="18" charset="0"/>
            </a:endParaRPr>
          </a:p>
          <a:p>
            <a:pPr algn="just"/>
            <a:endParaRPr lang="fr-FR" sz="1600" dirty="0">
              <a:latin typeface="Times New Roman" panose="02020603050405020304" pitchFamily="18" charset="0"/>
              <a:cs typeface="Times New Roman" panose="02020603050405020304" pitchFamily="18" charset="0"/>
            </a:endParaRPr>
          </a:p>
          <a:p>
            <a:pPr algn="just"/>
            <a:endParaRPr lang="fr-FR" sz="1600" dirty="0">
              <a:latin typeface="Times New Roman" panose="02020603050405020304" pitchFamily="18" charset="0"/>
              <a:cs typeface="Times New Roman" panose="02020603050405020304" pitchFamily="18" charset="0"/>
            </a:endParaRPr>
          </a:p>
        </p:txBody>
      </p:sp>
      <p:sp>
        <p:nvSpPr>
          <p:cNvPr id="2" name="Espace réservé de la date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58D49A-5A7A-574D-A0ED-52B5C1EFA876}" type="datetime1">
              <a:rPr lang="fr-FR" cap="all">
                <a:solidFill>
                  <a:srgbClr val="000000"/>
                </a:solidFill>
              </a:rPr>
              <a:pPr marL="0" marR="0" lvl="0" indent="0" algn="r" defTabSz="914400" rtl="0" eaLnBrk="1" fontAlgn="auto" latinLnBrk="0" hangingPunct="1">
                <a:lnSpc>
                  <a:spcPct val="100000"/>
                </a:lnSpc>
                <a:spcBef>
                  <a:spcPts val="0"/>
                </a:spcBef>
                <a:spcAft>
                  <a:spcPts val="0"/>
                </a:spcAft>
                <a:buClrTx/>
                <a:buSzTx/>
                <a:buFontTx/>
                <a:buNone/>
                <a:tabLst/>
                <a:defRPr/>
              </a:pPr>
              <a:t>18/05/2022</a:t>
            </a:fld>
            <a:endParaRPr lang="fr-FR" cap="all" dirty="0">
              <a:solidFill>
                <a:srgbClr val="000000"/>
              </a:solidFill>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sp>
        <p:nvSpPr>
          <p:cNvPr id="10" name="Rectangle à coins arrondis 9"/>
          <p:cNvSpPr/>
          <p:nvPr/>
        </p:nvSpPr>
        <p:spPr>
          <a:xfrm>
            <a:off x="755576" y="771550"/>
            <a:ext cx="7776864" cy="54055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332862" y="1218154"/>
            <a:ext cx="4428027" cy="2634054"/>
          </a:xfrm>
          <a:prstGeom prst="rect">
            <a:avLst/>
          </a:prstGeom>
        </p:spPr>
        <p:txBody>
          <a:bodyPr wrap="square">
            <a:spAutoFit/>
          </a:bodyPr>
          <a:lstStyle/>
          <a:p>
            <a:pPr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800" b="1" kern="0" dirty="0" smtClean="0">
                <a:ea typeface="SimSun"/>
              </a:rPr>
              <a:t>Référencement par code MCC</a:t>
            </a:r>
          </a:p>
          <a:p>
            <a:pPr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800" kern="0" dirty="0" smtClean="0">
                <a:solidFill>
                  <a:srgbClr val="000000"/>
                </a:solidFill>
                <a:ea typeface="SimSun"/>
              </a:rPr>
              <a:t>Pour </a:t>
            </a:r>
            <a:r>
              <a:rPr lang="fr-FR" sz="800" kern="0" dirty="0">
                <a:solidFill>
                  <a:srgbClr val="000000"/>
                </a:solidFill>
                <a:ea typeface="SimSun"/>
              </a:rPr>
              <a:t>un tiers </a:t>
            </a:r>
            <a:r>
              <a:rPr lang="fr-FR" sz="800" kern="0" dirty="0" smtClean="0">
                <a:solidFill>
                  <a:srgbClr val="000000"/>
                </a:solidFill>
                <a:ea typeface="SimSun"/>
              </a:rPr>
              <a:t>« non sirété », </a:t>
            </a:r>
            <a:r>
              <a:rPr lang="fr-FR" sz="800" kern="0" dirty="0">
                <a:solidFill>
                  <a:srgbClr val="000000"/>
                </a:solidFill>
                <a:ea typeface="SimSun"/>
              </a:rPr>
              <a:t>la saisie d’un nouveau fournisseur dans le portail BNPP se fait par code MCC. Cependant, le code MCC n’est pas un identifiant fournisseur unique, mais une catégorie de fournisseur. (exemple pour un achat de logiciel étranger : recherche par computer, le code le plus approchant serait 5045.</a:t>
            </a:r>
          </a:p>
          <a:p>
            <a:pPr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800" kern="0" dirty="0">
                <a:solidFill>
                  <a:srgbClr val="000000"/>
                </a:solidFill>
                <a:ea typeface="SimSun"/>
              </a:rPr>
              <a:t>- Le référencement dans le portail BNP se fait en sélectionnant un code MCC parmi la liste des catégories proposées par la BNP.</a:t>
            </a:r>
          </a:p>
          <a:p>
            <a:pPr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800" kern="0" dirty="0">
                <a:solidFill>
                  <a:srgbClr val="000000"/>
                </a:solidFill>
                <a:ea typeface="SimSun"/>
              </a:rPr>
              <a:t>- Si deux fournisseurs partagent la même catégorie MCC, il n’est pas possible (contrôle de doublon BNPP), ni nécessaire, de saisir les deux fournisseurs : le 1er référencement autorisant la dépenses auprès des 2 tiers partageant le même code MCC.</a:t>
            </a:r>
          </a:p>
          <a:p>
            <a:pPr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800" kern="0" dirty="0">
                <a:solidFill>
                  <a:srgbClr val="000000"/>
                </a:solidFill>
                <a:ea typeface="SimSun"/>
              </a:rPr>
              <a:t>- Lors de l’intégration des ROA, c’est donc la catégorie MCC du commerçant qui est utilisée pour accéder aux règles d’imputation dans Chorus. </a:t>
            </a:r>
          </a:p>
          <a:p>
            <a:pPr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800" kern="0" dirty="0">
                <a:solidFill>
                  <a:srgbClr val="000000"/>
                </a:solidFill>
                <a:ea typeface="SimSun"/>
              </a:rPr>
              <a:t> </a:t>
            </a:r>
          </a:p>
          <a:p>
            <a:pPr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800" kern="0" dirty="0">
                <a:solidFill>
                  <a:srgbClr val="000000"/>
                </a:solidFill>
                <a:ea typeface="SimSun"/>
              </a:rPr>
              <a:t>Autrement dit, il ne peut y avoir qu’une seule règle d’imputation pour tous les tiers étrangers* partageant une même catégorie MCC (et pour un porteur donné).</a:t>
            </a:r>
          </a:p>
          <a:p>
            <a:pPr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800" kern="0" dirty="0">
                <a:solidFill>
                  <a:srgbClr val="000000"/>
                </a:solidFill>
                <a:ea typeface="SimSun"/>
              </a:rPr>
              <a:t>(*On entends par tiers étranger un tiers dont le pays de domiciliation transmis par la BNP n’est pas la France).</a:t>
            </a:r>
          </a:p>
        </p:txBody>
      </p:sp>
      <p:sp>
        <p:nvSpPr>
          <p:cNvPr id="25" name="Titre 6">
            <a:extLst>
              <a:ext uri="{FF2B5EF4-FFF2-40B4-BE49-F238E27FC236}">
                <a16:creationId xmlns:a16="http://schemas.microsoft.com/office/drawing/2014/main" id="{71AEE90C-F5AE-4AB4-900A-CF0001990F3D}"/>
              </a:ext>
            </a:extLst>
          </p:cNvPr>
          <p:cNvSpPr txBox="1">
            <a:spLocks/>
          </p:cNvSpPr>
          <p:nvPr/>
        </p:nvSpPr>
        <p:spPr bwMode="gray">
          <a:xfrm>
            <a:off x="1187624" y="152010"/>
            <a:ext cx="7088080"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600" dirty="0"/>
              <a:t>Automatisation du traitement des demandes de paiement</a:t>
            </a:r>
            <a:br>
              <a:rPr lang="fr-FR" sz="1600" dirty="0"/>
            </a:br>
            <a:r>
              <a:rPr lang="fr-FR" sz="1300" dirty="0" smtClean="0">
                <a:solidFill>
                  <a:schemeClr val="accent2"/>
                </a:solidFill>
              </a:rPr>
              <a:t>Nouvelles modalités de référencement </a:t>
            </a:r>
            <a:r>
              <a:rPr lang="fr-FR" sz="1300" dirty="0">
                <a:solidFill>
                  <a:schemeClr val="accent2"/>
                </a:solidFill>
              </a:rPr>
              <a:t>sur le portail </a:t>
            </a:r>
            <a:r>
              <a:rPr lang="fr-FR" sz="1300" dirty="0" smtClean="0">
                <a:solidFill>
                  <a:schemeClr val="accent2"/>
                </a:solidFill>
              </a:rPr>
              <a:t>BNPP </a:t>
            </a:r>
            <a:r>
              <a:rPr lang="fr-FR" sz="1300" dirty="0">
                <a:solidFill>
                  <a:schemeClr val="accent2"/>
                </a:solidFill>
              </a:rPr>
              <a:t>et Chorus </a:t>
            </a:r>
            <a:r>
              <a:rPr lang="fr-FR" sz="1300" dirty="0" smtClean="0">
                <a:solidFill>
                  <a:schemeClr val="accent2"/>
                </a:solidFill>
              </a:rPr>
              <a:t>Formulaires</a:t>
            </a:r>
            <a:endParaRPr lang="fr-FR" sz="1300" dirty="0">
              <a:solidFill>
                <a:schemeClr val="accent2"/>
              </a:solidFill>
            </a:endParaRPr>
          </a:p>
        </p:txBody>
      </p:sp>
      <p:pic>
        <p:nvPicPr>
          <p:cNvPr id="9" name="Image 8"/>
          <p:cNvPicPr>
            <a:picLocks noChangeAspect="1"/>
          </p:cNvPicPr>
          <p:nvPr/>
        </p:nvPicPr>
        <p:blipFill rotWithShape="1">
          <a:blip r:embed="rId3"/>
          <a:srcRect l="14165" t="15966" r="59715" b="3735"/>
          <a:stretch/>
        </p:blipFill>
        <p:spPr>
          <a:xfrm>
            <a:off x="5004049" y="1067471"/>
            <a:ext cx="3528392" cy="3486469"/>
          </a:xfrm>
          <a:prstGeom prst="rect">
            <a:avLst/>
          </a:prstGeom>
        </p:spPr>
      </p:pic>
    </p:spTree>
    <p:extLst>
      <p:ext uri="{BB962C8B-B14F-4D97-AF65-F5344CB8AC3E}">
        <p14:creationId xmlns:p14="http://schemas.microsoft.com/office/powerpoint/2010/main" val="1592460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smtClean="0"/>
              <a:t>  </a:t>
            </a:r>
            <a:fld id="{B858D49A-5A7A-574D-A0ED-52B5C1EFA876}" type="datetime1">
              <a:rPr lang="fr-FR" cap="all">
                <a:solidFill>
                  <a:srgbClr val="000000"/>
                </a:solidFill>
              </a:rPr>
              <a:pPr algn="r"/>
              <a:t>18/05/2022</a:t>
            </a:fld>
            <a:r>
              <a:rPr lang="fr-FR" cap="all" dirty="0">
                <a:solidFill>
                  <a:srgbClr val="000000"/>
                </a:solidFill>
              </a:rPr>
              <a:t> </a:t>
            </a:r>
            <a:endParaRPr lang="fr-FR" cap="all" dirty="0"/>
          </a:p>
        </p:txBody>
      </p:sp>
      <p:sp>
        <p:nvSpPr>
          <p:cNvPr id="4" name="Espace réservé du numéro de diapositive 3"/>
          <p:cNvSpPr>
            <a:spLocks noGrp="1"/>
          </p:cNvSpPr>
          <p:nvPr>
            <p:ph type="sldNum" sz="quarter" idx="12"/>
          </p:nvPr>
        </p:nvSpPr>
        <p:spPr>
          <a:xfrm>
            <a:off x="6588224" y="4783500"/>
            <a:ext cx="1350000" cy="360000"/>
          </a:xfrm>
        </p:spPr>
        <p:txBody>
          <a:bodyPr/>
          <a:lstStyle/>
          <a:p>
            <a:fld id="{733122C9-A0B9-462F-8757-0847AD287B63}" type="slidenum">
              <a:rPr lang="fr-FR" smtClean="0"/>
              <a:pPr/>
              <a:t>2</a:t>
            </a:fld>
            <a:endParaRPr lang="fr-FR" dirty="0"/>
          </a:p>
        </p:txBody>
      </p:sp>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332925" cy="360000"/>
          </a:xfrm>
        </p:spPr>
        <p:txBody>
          <a:bodyPr/>
          <a:lstStyle/>
          <a:p>
            <a:r>
              <a:rPr lang="fr-FR" dirty="0"/>
              <a:t>Département du contrôle interne et des systèmes d’information financière - DCISIF</a:t>
            </a:r>
          </a:p>
        </p:txBody>
      </p:sp>
      <p:sp>
        <p:nvSpPr>
          <p:cNvPr id="31" name="Titre 1">
            <a:extLst>
              <a:ext uri="{FF2B5EF4-FFF2-40B4-BE49-F238E27FC236}">
                <a16:creationId xmlns:a16="http://schemas.microsoft.com/office/drawing/2014/main" id="{E7778698-7946-4F7C-8EE1-4833D7649676}"/>
              </a:ext>
            </a:extLst>
          </p:cNvPr>
          <p:cNvSpPr>
            <a:spLocks noGrp="1"/>
          </p:cNvSpPr>
          <p:nvPr>
            <p:ph type="title"/>
          </p:nvPr>
        </p:nvSpPr>
        <p:spPr>
          <a:xfrm>
            <a:off x="359999" y="1135582"/>
            <a:ext cx="8424000" cy="720000"/>
          </a:xfrm>
        </p:spPr>
        <p:txBody>
          <a:bodyPr/>
          <a:lstStyle/>
          <a:p>
            <a:r>
              <a:rPr lang="fr-FR" dirty="0"/>
              <a:t>Sommaire</a:t>
            </a:r>
          </a:p>
        </p:txBody>
      </p:sp>
      <p:sp>
        <p:nvSpPr>
          <p:cNvPr id="32" name="Espace réservé du texte 4">
            <a:extLst>
              <a:ext uri="{FF2B5EF4-FFF2-40B4-BE49-F238E27FC236}">
                <a16:creationId xmlns:a16="http://schemas.microsoft.com/office/drawing/2014/main" id="{B4318DFA-752B-437F-8318-0D9AE121862A}"/>
              </a:ext>
            </a:extLst>
          </p:cNvPr>
          <p:cNvSpPr txBox="1">
            <a:spLocks/>
          </p:cNvSpPr>
          <p:nvPr/>
        </p:nvSpPr>
        <p:spPr bwMode="gray">
          <a:xfrm>
            <a:off x="359998" y="2127550"/>
            <a:ext cx="2520000" cy="1160369"/>
          </a:xfrm>
          <a:prstGeom prst="rect">
            <a:avLst/>
          </a:prstGeom>
        </p:spPr>
        <p:txBody>
          <a:bodyPr vert="horz" lIns="0" tIns="0" rIns="0" bIns="0" rtlCol="0" anchor="t" anchorCtr="0">
            <a:noAutofit/>
          </a:bodyPr>
          <a:lstStyle>
            <a:lvl1pPr marL="108000" indent="-108000" algn="r" defTabSz="914400" rtl="0" eaLnBrk="1" latinLnBrk="0" hangingPunct="1">
              <a:lnSpc>
                <a:spcPct val="100000"/>
              </a:lnSpc>
              <a:spcBef>
                <a:spcPts val="0"/>
              </a:spcBef>
              <a:spcAft>
                <a:spcPts val="0"/>
              </a:spcAft>
              <a:buFont typeface="+mj-lt"/>
              <a:buAutoNum type="arabicPeriod"/>
              <a:defRPr sz="750" b="1" kern="1200">
                <a:solidFill>
                  <a:schemeClr val="tx1"/>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sz="7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a:spcAft>
                <a:spcPts val="500"/>
              </a:spcAft>
              <a:buNone/>
            </a:pPr>
            <a:r>
              <a:rPr lang="fr-FR" sz="1050" dirty="0" smtClean="0"/>
              <a:t>1. Introduction</a:t>
            </a:r>
            <a:endParaRPr lang="fr-FR" sz="1050" dirty="0"/>
          </a:p>
          <a:p>
            <a:pPr marL="228600" lvl="1" indent="-228600" algn="l">
              <a:spcAft>
                <a:spcPts val="500"/>
              </a:spcAft>
              <a:buFont typeface="Arial" pitchFamily="34" charset="0"/>
              <a:buAutoNum type="alphaLcPeriod"/>
            </a:pPr>
            <a:r>
              <a:rPr lang="fr-FR" sz="800" dirty="0" smtClean="0"/>
              <a:t>Types de carte</a:t>
            </a:r>
          </a:p>
          <a:p>
            <a:pPr marL="228600" lvl="1" indent="-228600" algn="l">
              <a:spcAft>
                <a:spcPts val="500"/>
              </a:spcAft>
              <a:buFont typeface="Arial" pitchFamily="34" charset="0"/>
              <a:buAutoNum type="alphaLcPeriod"/>
            </a:pPr>
            <a:r>
              <a:rPr lang="fr-FR" sz="800" dirty="0" smtClean="0"/>
              <a:t>Niveaux de transaction</a:t>
            </a:r>
            <a:endParaRPr lang="fr-FR" sz="800" dirty="0"/>
          </a:p>
          <a:p>
            <a:pPr marL="228600" lvl="1" indent="-228600" algn="l">
              <a:spcAft>
                <a:spcPts val="500"/>
              </a:spcAft>
              <a:buFont typeface="Arial" pitchFamily="34" charset="0"/>
              <a:buAutoNum type="alphaLcPeriod"/>
            </a:pPr>
            <a:r>
              <a:rPr lang="fr-FR" sz="800" dirty="0" smtClean="0"/>
              <a:t>Glossaire</a:t>
            </a:r>
            <a:endParaRPr lang="fr-FR" sz="800" dirty="0"/>
          </a:p>
          <a:p>
            <a:pPr marL="228600" lvl="1" indent="-228600" algn="l">
              <a:spcAft>
                <a:spcPts val="500"/>
              </a:spcAft>
              <a:buFont typeface="Arial" pitchFamily="34" charset="0"/>
              <a:buAutoNum type="alphaLcPeriod"/>
            </a:pPr>
            <a:endParaRPr lang="fr-FR" sz="800" dirty="0" smtClean="0"/>
          </a:p>
          <a:p>
            <a:pPr lvl="1" algn="l"/>
            <a:endParaRPr lang="fr-FR" sz="1000" dirty="0"/>
          </a:p>
        </p:txBody>
      </p:sp>
      <p:sp>
        <p:nvSpPr>
          <p:cNvPr id="33" name="Espace réservé du texte 5">
            <a:extLst>
              <a:ext uri="{FF2B5EF4-FFF2-40B4-BE49-F238E27FC236}">
                <a16:creationId xmlns:a16="http://schemas.microsoft.com/office/drawing/2014/main" id="{C91DB3AF-0B68-44C9-8283-F517BC9B3DE3}"/>
              </a:ext>
            </a:extLst>
          </p:cNvPr>
          <p:cNvSpPr txBox="1">
            <a:spLocks/>
          </p:cNvSpPr>
          <p:nvPr/>
        </p:nvSpPr>
        <p:spPr bwMode="gray">
          <a:xfrm>
            <a:off x="3059832" y="2127550"/>
            <a:ext cx="2772168" cy="1160369"/>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mj-lt"/>
              <a:buAutoNum type="arabicPeriod" startAt="2"/>
            </a:pPr>
            <a:r>
              <a:rPr lang="fr-FR" b="1" dirty="0" smtClean="0"/>
              <a:t> Automatisation du traitement des DP</a:t>
            </a:r>
          </a:p>
          <a:p>
            <a:pPr marL="228600" indent="-228600">
              <a:buFont typeface="Arial" pitchFamily="34" charset="0"/>
              <a:buAutoNum type="alphaLcPeriod"/>
            </a:pPr>
            <a:r>
              <a:rPr lang="fr-FR" sz="800" dirty="0" smtClean="0"/>
              <a:t>Principes de l’automatisation pour les N1bis et les N3</a:t>
            </a:r>
          </a:p>
          <a:p>
            <a:pPr marL="228600" indent="-228600">
              <a:buFont typeface="Arial" pitchFamily="34" charset="0"/>
              <a:buAutoNum type="alphaLcPeriod"/>
            </a:pPr>
            <a:r>
              <a:rPr lang="fr-FR" sz="800" dirty="0"/>
              <a:t>R</a:t>
            </a:r>
            <a:r>
              <a:rPr lang="fr-FR" sz="800" dirty="0" smtClean="0"/>
              <a:t>éférencement des fournisseurs</a:t>
            </a:r>
          </a:p>
          <a:p>
            <a:pPr marL="228600" indent="-228600">
              <a:buFont typeface="Arial" pitchFamily="34" charset="0"/>
              <a:buAutoNum type="alphaLcPeriod"/>
            </a:pPr>
            <a:r>
              <a:rPr lang="fr-FR" sz="800" dirty="0" smtClean="0"/>
              <a:t>Gestion des règles d’imputation sur le portail BNPP et Chorus Formulaires</a:t>
            </a:r>
          </a:p>
          <a:p>
            <a:endParaRPr lang="fr-FR" dirty="0"/>
          </a:p>
          <a:p>
            <a:endParaRPr lang="fr-FR" dirty="0"/>
          </a:p>
        </p:txBody>
      </p:sp>
      <p:sp>
        <p:nvSpPr>
          <p:cNvPr id="34" name="Espace réservé du texte 6">
            <a:extLst>
              <a:ext uri="{FF2B5EF4-FFF2-40B4-BE49-F238E27FC236}">
                <a16:creationId xmlns:a16="http://schemas.microsoft.com/office/drawing/2014/main" id="{1C7CC60D-8E4A-4E6E-9B5E-8E02569A771E}"/>
              </a:ext>
            </a:extLst>
          </p:cNvPr>
          <p:cNvSpPr txBox="1">
            <a:spLocks/>
          </p:cNvSpPr>
          <p:nvPr/>
        </p:nvSpPr>
        <p:spPr>
          <a:xfrm>
            <a:off x="6227751" y="2057400"/>
            <a:ext cx="2772497" cy="1160369"/>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mj-lt"/>
              <a:buAutoNum type="arabicPeriod" startAt="3"/>
            </a:pPr>
            <a:r>
              <a:rPr lang="fr-FR" b="1" dirty="0" smtClean="0"/>
              <a:t> Nouvel accord-cadre interministériel</a:t>
            </a:r>
          </a:p>
          <a:p>
            <a:pPr marL="228600" indent="-228600">
              <a:buAutoNum type="alphaLcPeriod"/>
            </a:pPr>
            <a:r>
              <a:rPr lang="fr-FR" sz="800" dirty="0" smtClean="0"/>
              <a:t>Présentation du nouveau marché</a:t>
            </a:r>
          </a:p>
          <a:p>
            <a:pPr marL="228600" indent="-228600">
              <a:buAutoNum type="alphaLcPeriod"/>
            </a:pPr>
            <a:r>
              <a:rPr lang="fr-FR" sz="800" dirty="0" smtClean="0"/>
              <a:t>« Les cartes fermées »</a:t>
            </a:r>
          </a:p>
          <a:p>
            <a:pPr marL="228600" indent="-228600">
              <a:buAutoNum type="alphaLcPeriod"/>
            </a:pPr>
            <a:r>
              <a:rPr lang="fr-FR" sz="800" dirty="0" smtClean="0"/>
              <a:t>Les principes de dérogation permanente et ponctuelle</a:t>
            </a:r>
          </a:p>
          <a:p>
            <a:pPr marL="228600" indent="-228600">
              <a:buAutoNum type="alphaLcPeriod"/>
            </a:pPr>
            <a:r>
              <a:rPr lang="fr-FR" sz="800" dirty="0"/>
              <a:t>Processus d’escalade des impayés</a:t>
            </a:r>
          </a:p>
        </p:txBody>
      </p:sp>
      <p:sp>
        <p:nvSpPr>
          <p:cNvPr id="36" name="Espace réservé du texte 5">
            <a:extLst>
              <a:ext uri="{FF2B5EF4-FFF2-40B4-BE49-F238E27FC236}">
                <a16:creationId xmlns:a16="http://schemas.microsoft.com/office/drawing/2014/main" id="{05391B79-CF7F-4C89-99CC-7BFD40D3E127}"/>
              </a:ext>
            </a:extLst>
          </p:cNvPr>
          <p:cNvSpPr txBox="1">
            <a:spLocks/>
          </p:cNvSpPr>
          <p:nvPr/>
        </p:nvSpPr>
        <p:spPr bwMode="gray">
          <a:xfrm>
            <a:off x="3312000" y="3546369"/>
            <a:ext cx="2520000" cy="1160369"/>
          </a:xfrm>
          <a:prstGeom prst="rect">
            <a:avLst/>
          </a:prstGeom>
        </p:spPr>
        <p:txBody>
          <a:bodyPr vert="horz" lIns="0" tIns="0" rIns="0" bIns="0" rtlCol="0" anchor="t" anchorCtr="0">
            <a:noAutofit/>
          </a:bodyPr>
          <a:lstStyle>
            <a:lvl1pPr marL="144000" indent="-144000" algn="l" defTabSz="914400" rtl="0" eaLnBrk="1" latinLnBrk="0" hangingPunct="1">
              <a:lnSpc>
                <a:spcPct val="100000"/>
              </a:lnSpc>
              <a:spcBef>
                <a:spcPts val="400"/>
              </a:spcBef>
              <a:spcAft>
                <a:spcPts val="800"/>
              </a:spcAft>
              <a:buFont typeface="+mj-lt"/>
              <a:buAutoNum type="arabicPeriod"/>
              <a:defRPr sz="1050" b="1" kern="1200">
                <a:solidFill>
                  <a:schemeClr val="tx1"/>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mj-lt"/>
              <a:buAutoNum type="arabicPeriod" startAt="5"/>
            </a:pPr>
            <a:endParaRPr lang="fr-FR" dirty="0"/>
          </a:p>
        </p:txBody>
      </p:sp>
      <p:sp>
        <p:nvSpPr>
          <p:cNvPr id="38" name="Espace réservé du texte 5">
            <a:extLst>
              <a:ext uri="{FF2B5EF4-FFF2-40B4-BE49-F238E27FC236}">
                <a16:creationId xmlns:a16="http://schemas.microsoft.com/office/drawing/2014/main" id="{C91DB3AF-0B68-44C9-8283-F517BC9B3DE3}"/>
              </a:ext>
            </a:extLst>
          </p:cNvPr>
          <p:cNvSpPr txBox="1">
            <a:spLocks/>
          </p:cNvSpPr>
          <p:nvPr/>
        </p:nvSpPr>
        <p:spPr bwMode="gray">
          <a:xfrm>
            <a:off x="6353999" y="3410589"/>
            <a:ext cx="2520000" cy="1160369"/>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dirty="0" smtClean="0"/>
              <a:t>6.  Conclusions</a:t>
            </a:r>
            <a:endParaRPr lang="fr-FR" dirty="0" smtClean="0"/>
          </a:p>
          <a:p>
            <a:pPr marL="228600" indent="-228600">
              <a:buFont typeface="Arial" pitchFamily="34" charset="0"/>
              <a:buAutoNum type="alphaLcPeriod"/>
            </a:pPr>
            <a:r>
              <a:rPr lang="fr-FR" sz="800" dirty="0" smtClean="0"/>
              <a:t>Plan d’action</a:t>
            </a:r>
          </a:p>
          <a:p>
            <a:pPr marL="228600" indent="-228600">
              <a:buFont typeface="Arial" pitchFamily="34" charset="0"/>
              <a:buAutoNum type="alphaLcPeriod"/>
            </a:pPr>
            <a:r>
              <a:rPr lang="fr-FR" sz="800" dirty="0" smtClean="0"/>
              <a:t>Espace de communication</a:t>
            </a:r>
          </a:p>
          <a:p>
            <a:pPr marL="228600" indent="-228600">
              <a:buFont typeface="Arial" pitchFamily="34" charset="0"/>
              <a:buAutoNum type="alphaLcPeriod"/>
            </a:pPr>
            <a:r>
              <a:rPr lang="fr-FR" sz="800" dirty="0" smtClean="0"/>
              <a:t>Questions &amp; Réponses</a:t>
            </a:r>
            <a:endParaRPr lang="fr-FR" sz="800" dirty="0"/>
          </a:p>
          <a:p>
            <a:pPr marL="228600" indent="-228600">
              <a:buAutoNum type="alphaLcPeriod"/>
            </a:pPr>
            <a:endParaRPr lang="fr-FR" dirty="0" smtClean="0"/>
          </a:p>
          <a:p>
            <a:pPr marL="228600" indent="-228600">
              <a:buAutoNum type="alphaLcPeriod"/>
            </a:pPr>
            <a:endParaRPr lang="fr-FR" dirty="0"/>
          </a:p>
          <a:p>
            <a:endParaRPr lang="fr-FR" dirty="0"/>
          </a:p>
        </p:txBody>
      </p:sp>
      <p:sp>
        <p:nvSpPr>
          <p:cNvPr id="39" name="Espace réservé du texte 5">
            <a:extLst>
              <a:ext uri="{FF2B5EF4-FFF2-40B4-BE49-F238E27FC236}">
                <a16:creationId xmlns:a16="http://schemas.microsoft.com/office/drawing/2014/main" id="{C91DB3AF-0B68-44C9-8283-F517BC9B3DE3}"/>
              </a:ext>
            </a:extLst>
          </p:cNvPr>
          <p:cNvSpPr txBox="1">
            <a:spLocks/>
          </p:cNvSpPr>
          <p:nvPr/>
        </p:nvSpPr>
        <p:spPr bwMode="gray">
          <a:xfrm>
            <a:off x="3068154" y="3443070"/>
            <a:ext cx="2520000" cy="1160369"/>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dirty="0" smtClean="0"/>
              <a:t>5. Cartes affaire</a:t>
            </a:r>
          </a:p>
          <a:p>
            <a:pPr marL="228600" indent="-228600">
              <a:buAutoNum type="alphaLcPeriod"/>
            </a:pPr>
            <a:r>
              <a:rPr lang="fr-FR" sz="800" dirty="0" smtClean="0"/>
              <a:t>Plateforme BNP Paribas</a:t>
            </a:r>
          </a:p>
          <a:p>
            <a:pPr marL="228600" indent="-228600">
              <a:buFont typeface="Arial" pitchFamily="34" charset="0"/>
              <a:buAutoNum type="alphaLcPeriod"/>
            </a:pPr>
            <a:r>
              <a:rPr lang="fr-FR" sz="800" dirty="0" smtClean="0"/>
              <a:t>Souscription de cartes en ligne</a:t>
            </a:r>
            <a:endParaRPr lang="fr-FR" sz="800" dirty="0">
              <a:solidFill>
                <a:srgbClr val="FF0000"/>
              </a:solidFill>
            </a:endParaRPr>
          </a:p>
          <a:p>
            <a:pPr marL="228600" indent="-228600">
              <a:buFont typeface="Arial" pitchFamily="34" charset="0"/>
              <a:buAutoNum type="alphaLcPeriod"/>
            </a:pPr>
            <a:r>
              <a:rPr lang="fr-FR" sz="800" dirty="0"/>
              <a:t>Périmètre des dépenses autorisées </a:t>
            </a:r>
          </a:p>
          <a:p>
            <a:endParaRPr lang="fr-FR" dirty="0" smtClean="0"/>
          </a:p>
          <a:p>
            <a:pPr marL="228600" indent="-228600">
              <a:buAutoNum type="alphaLcPeriod"/>
            </a:pPr>
            <a:endParaRPr lang="fr-FR" dirty="0" smtClean="0"/>
          </a:p>
          <a:p>
            <a:pPr marL="228600" indent="-228600">
              <a:buAutoNum type="alphaLcPeriod"/>
            </a:pPr>
            <a:endParaRPr lang="fr-FR" dirty="0"/>
          </a:p>
          <a:p>
            <a:endParaRPr lang="fr-FR" dirty="0"/>
          </a:p>
        </p:txBody>
      </p:sp>
      <p:sp>
        <p:nvSpPr>
          <p:cNvPr id="13" name="Espace réservé du texte 5">
            <a:extLst>
              <a:ext uri="{FF2B5EF4-FFF2-40B4-BE49-F238E27FC236}">
                <a16:creationId xmlns:a16="http://schemas.microsoft.com/office/drawing/2014/main" id="{C91DB3AF-0B68-44C9-8283-F517BC9B3DE3}"/>
              </a:ext>
            </a:extLst>
          </p:cNvPr>
          <p:cNvSpPr txBox="1">
            <a:spLocks/>
          </p:cNvSpPr>
          <p:nvPr/>
        </p:nvSpPr>
        <p:spPr bwMode="gray">
          <a:xfrm>
            <a:off x="359998" y="3443071"/>
            <a:ext cx="2520000" cy="1160369"/>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dirty="0" smtClean="0"/>
              <a:t>4. Service National Universel</a:t>
            </a:r>
          </a:p>
          <a:p>
            <a:pPr marL="228600" indent="-228600">
              <a:buAutoNum type="alphaLcPeriod"/>
            </a:pPr>
            <a:r>
              <a:rPr lang="fr-FR" sz="800" dirty="0" smtClean="0"/>
              <a:t>Rétro planning des séjours de cohésion</a:t>
            </a:r>
          </a:p>
          <a:p>
            <a:pPr marL="228600" indent="-228600">
              <a:buFont typeface="Arial" pitchFamily="34" charset="0"/>
              <a:buAutoNum type="alphaLcPeriod"/>
            </a:pPr>
            <a:r>
              <a:rPr lang="fr-FR" sz="800" dirty="0" smtClean="0"/>
              <a:t>Règles de fonctionnement</a:t>
            </a:r>
            <a:endParaRPr lang="fr-FR" dirty="0" smtClean="0"/>
          </a:p>
          <a:p>
            <a:pPr marL="228600" indent="-228600">
              <a:buAutoNum type="alphaLcPeriod"/>
            </a:pPr>
            <a:endParaRPr lang="fr-FR" dirty="0" smtClean="0"/>
          </a:p>
          <a:p>
            <a:pPr marL="228600" indent="-228600">
              <a:buAutoNum type="alphaLcPeriod"/>
            </a:pPr>
            <a:endParaRPr lang="fr-FR" dirty="0"/>
          </a:p>
          <a:p>
            <a:endParaRPr lang="fr-FR" dirty="0"/>
          </a:p>
        </p:txBody>
      </p:sp>
    </p:spTree>
    <p:extLst>
      <p:ext uri="{BB962C8B-B14F-4D97-AF65-F5344CB8AC3E}">
        <p14:creationId xmlns:p14="http://schemas.microsoft.com/office/powerpoint/2010/main" val="2035109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sz="quarter" idx="14"/>
          </p:nvPr>
        </p:nvSpPr>
        <p:spPr>
          <a:xfrm>
            <a:off x="359998" y="1059582"/>
            <a:ext cx="8316458" cy="3723918"/>
          </a:xfrm>
        </p:spPr>
        <p:txBody>
          <a:bodyPr/>
          <a:lstStyle/>
          <a:p>
            <a:pPr marL="171450" lvl="0" indent="-171450" fontAlgn="base">
              <a:spcBef>
                <a:spcPts val="600"/>
              </a:spcBef>
              <a:spcAft>
                <a:spcPct val="0"/>
              </a:spcAft>
              <a:buSzPct val="80000"/>
              <a:buFont typeface="Wingdings" panose="05000000000000000000" pitchFamily="2" charset="2"/>
              <a:buChar char="q"/>
            </a:pPr>
            <a:r>
              <a:rPr lang="fr-FR" sz="1000" dirty="0"/>
              <a:t>Les responsables de programme carte d’achat renseignent sur le portail BNPP :</a:t>
            </a:r>
          </a:p>
          <a:p>
            <a:pPr marL="351450" lvl="2" indent="-171450" fontAlgn="base">
              <a:spcAft>
                <a:spcPct val="0"/>
              </a:spcAft>
              <a:buFont typeface="Wingdings" panose="05000000000000000000" pitchFamily="2" charset="2"/>
              <a:buChar char="q"/>
            </a:pPr>
            <a:endParaRPr lang="fr-FR" sz="800" dirty="0" smtClean="0"/>
          </a:p>
          <a:p>
            <a:pPr marL="351450" lvl="2" indent="-171450" fontAlgn="base">
              <a:spcAft>
                <a:spcPct val="0"/>
              </a:spcAft>
              <a:buFont typeface="Wingdings" panose="05000000000000000000" pitchFamily="2" charset="2"/>
              <a:buChar char="q"/>
            </a:pPr>
            <a:r>
              <a:rPr lang="fr-FR" sz="800" dirty="0" smtClean="0"/>
              <a:t>Les </a:t>
            </a:r>
            <a:r>
              <a:rPr lang="fr-FR" sz="800" b="1" dirty="0"/>
              <a:t>fournisseurs autorisés </a:t>
            </a:r>
            <a:r>
              <a:rPr lang="fr-FR" sz="800" dirty="0"/>
              <a:t>pour chaque porteur-carte, via identifiant SIRET/SIREN du fournisseur</a:t>
            </a:r>
            <a:r>
              <a:rPr lang="fr-FR" sz="800" dirty="0" smtClean="0"/>
              <a:t>. </a:t>
            </a:r>
            <a:r>
              <a:rPr lang="fr-FR" sz="800" dirty="0"/>
              <a:t/>
            </a:r>
            <a:br>
              <a:rPr lang="fr-FR" sz="800" dirty="0"/>
            </a:br>
            <a:r>
              <a:rPr lang="fr-FR" sz="800" dirty="0"/>
              <a:t>Important : le portail BNPP permet le référencement de fournisseurs par catégorie MCC. Ces derniers ne sont pas éligibles au niveau 1Bis ni à l’automatisation des DP</a:t>
            </a:r>
            <a:r>
              <a:rPr lang="fr-FR" sz="800" dirty="0" smtClean="0"/>
              <a:t>.</a:t>
            </a:r>
          </a:p>
          <a:p>
            <a:pPr marL="351450" lvl="2" indent="-171450" fontAlgn="base">
              <a:spcAft>
                <a:spcPct val="0"/>
              </a:spcAft>
              <a:buFont typeface="Wingdings" panose="05000000000000000000" pitchFamily="2" charset="2"/>
              <a:buChar char="q"/>
            </a:pPr>
            <a:endParaRPr lang="fr-FR" sz="800" dirty="0"/>
          </a:p>
          <a:p>
            <a:pPr marL="351450" lvl="2" indent="-171450" fontAlgn="base">
              <a:spcAft>
                <a:spcPct val="0"/>
              </a:spcAft>
              <a:buFont typeface="Wingdings" panose="05000000000000000000" pitchFamily="2" charset="2"/>
              <a:buChar char="q"/>
            </a:pPr>
            <a:r>
              <a:rPr lang="fr-FR" sz="800" dirty="0"/>
              <a:t>Les </a:t>
            </a:r>
            <a:r>
              <a:rPr lang="fr-FR" sz="800" b="1" dirty="0"/>
              <a:t>marchés autorisés </a:t>
            </a:r>
            <a:r>
              <a:rPr lang="fr-FR" sz="800" dirty="0"/>
              <a:t>pour chaque programme de carte d’achat. </a:t>
            </a:r>
            <a:br>
              <a:rPr lang="fr-FR" sz="800" dirty="0"/>
            </a:br>
            <a:r>
              <a:rPr lang="fr-FR" sz="800" dirty="0"/>
              <a:t>Le numéro de marché doit être saisi conformément au numéro court de Chorus (aucun contrôle technique n’est cependant réalisé dans les outils BNP ni Chorus</a:t>
            </a:r>
            <a:r>
              <a:rPr lang="fr-FR" sz="800" dirty="0" smtClean="0"/>
              <a:t>).</a:t>
            </a:r>
          </a:p>
          <a:p>
            <a:pPr marL="351450" lvl="2" indent="-171450" fontAlgn="base">
              <a:spcAft>
                <a:spcPct val="0"/>
              </a:spcAft>
              <a:buFont typeface="Wingdings" panose="05000000000000000000" pitchFamily="2" charset="2"/>
              <a:buChar char="q"/>
            </a:pPr>
            <a:endParaRPr lang="fr-FR" sz="800" dirty="0"/>
          </a:p>
          <a:p>
            <a:pPr marL="0" lvl="2" indent="0" defTabSz="449263" fontAlgn="base">
              <a:spcBef>
                <a:spcPts val="450"/>
              </a:spcBef>
              <a:spcAft>
                <a:spcPct val="0"/>
              </a:spcAft>
              <a:buClr>
                <a:srgbClr val="FFC000"/>
              </a:buClr>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800" dirty="0" smtClean="0">
                <a:solidFill>
                  <a:srgbClr val="0070C0"/>
                </a:solidFill>
              </a:rPr>
              <a:t>	</a:t>
            </a:r>
            <a:r>
              <a:rPr lang="fr-FR" sz="900" kern="0" dirty="0">
                <a:solidFill>
                  <a:schemeClr val="tx2">
                    <a:lumMod val="60000"/>
                    <a:lumOff val="40000"/>
                  </a:schemeClr>
                </a:solidFill>
                <a:ea typeface="SimSun"/>
              </a:rPr>
              <a:t>Note : Seuls les PCE renseignés dans Chorus Formulaires sont pris en compte lors de l’intégration des ROA ; les PCE définis sur le portail BNPP </a:t>
            </a:r>
            <a:r>
              <a:rPr lang="fr-FR" sz="900" kern="0" dirty="0" smtClean="0">
                <a:solidFill>
                  <a:schemeClr val="tx2">
                    <a:lumMod val="60000"/>
                    <a:lumOff val="40000"/>
                  </a:schemeClr>
                </a:solidFill>
                <a:ea typeface="SimSun"/>
              </a:rPr>
              <a:t>	ne </a:t>
            </a:r>
            <a:r>
              <a:rPr lang="fr-FR" sz="900" kern="0" dirty="0">
                <a:solidFill>
                  <a:schemeClr val="tx2">
                    <a:lumMod val="60000"/>
                    <a:lumOff val="40000"/>
                  </a:schemeClr>
                </a:solidFill>
                <a:ea typeface="SimSun"/>
              </a:rPr>
              <a:t>sont </a:t>
            </a:r>
            <a:r>
              <a:rPr lang="fr-FR" sz="900" kern="0" dirty="0" smtClean="0">
                <a:solidFill>
                  <a:schemeClr val="tx2">
                    <a:lumMod val="60000"/>
                    <a:lumOff val="40000"/>
                  </a:schemeClr>
                </a:solidFill>
                <a:ea typeface="SimSun"/>
              </a:rPr>
              <a:t>plus pris </a:t>
            </a:r>
            <a:r>
              <a:rPr lang="fr-FR" sz="900" kern="0" dirty="0">
                <a:solidFill>
                  <a:schemeClr val="tx2">
                    <a:lumMod val="60000"/>
                    <a:lumOff val="40000"/>
                  </a:schemeClr>
                </a:solidFill>
                <a:ea typeface="SimSun"/>
              </a:rPr>
              <a:t>en compte et n’ont plus à y être saisis (valable pour le 1BIS et le 1BIS automatisé).</a:t>
            </a:r>
          </a:p>
          <a:p>
            <a:pPr marL="307975" lvl="1" indent="0" fontAlgn="base">
              <a:spcAft>
                <a:spcPct val="0"/>
              </a:spcAft>
              <a:buClr>
                <a:srgbClr val="578295"/>
              </a:buClr>
              <a:buNone/>
            </a:pPr>
            <a:endParaRPr lang="fr-FR" sz="1600" kern="0" dirty="0">
              <a:solidFill>
                <a:srgbClr val="5467A0">
                  <a:lumMod val="50000"/>
                </a:srgbClr>
              </a:solidFill>
              <a:latin typeface="Calibri" panose="020F0502020204030204" pitchFamily="34" charset="0"/>
              <a:ea typeface="ＭＳ Ｐゴシック" pitchFamily="-112" charset="-128"/>
              <a:cs typeface="Calibri" panose="020F0502020204030204" pitchFamily="34" charset="0"/>
            </a:endParaRPr>
          </a:p>
        </p:txBody>
      </p:sp>
      <p:sp>
        <p:nvSpPr>
          <p:cNvPr id="2" name="Espace réservé de la date 1"/>
          <p:cNvSpPr>
            <a:spLocks noGrp="1"/>
          </p:cNvSpPr>
          <p:nvPr>
            <p:ph type="dt" sz="half" idx="10"/>
          </p:nvPr>
        </p:nvSpPr>
        <p:spPr/>
        <p:txBody>
          <a:bodyPr/>
          <a:lstStyle/>
          <a:p>
            <a:pPr lvl="0" algn="r">
              <a:defRPr/>
            </a:pPr>
            <a:fld id="{B858D49A-5A7A-574D-A0ED-52B5C1EFA876}" type="datetime1">
              <a:rPr lang="fr-FR" cap="all">
                <a:solidFill>
                  <a:srgbClr val="000000"/>
                </a:solidFill>
              </a:rPr>
              <a:pPr lvl="0" algn="r">
                <a:defRPr/>
              </a:pPr>
              <a:t>18/05/2022</a:t>
            </a:fld>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sp>
        <p:nvSpPr>
          <p:cNvPr id="15" name="Content Placeholder 2">
            <a:extLst>
              <a:ext uri="{FF2B5EF4-FFF2-40B4-BE49-F238E27FC236}">
                <a16:creationId xmlns:a16="http://schemas.microsoft.com/office/drawing/2014/main" id="{9C694C3E-81C8-4232-B199-3F0F3D2A1C99}"/>
              </a:ext>
            </a:extLst>
          </p:cNvPr>
          <p:cNvSpPr txBox="1">
            <a:spLocks/>
          </p:cNvSpPr>
          <p:nvPr/>
        </p:nvSpPr>
        <p:spPr>
          <a:xfrm>
            <a:off x="252454" y="1161569"/>
            <a:ext cx="8424002" cy="1914238"/>
          </a:xfrm>
          <a:prstGeom prst="rect">
            <a:avLst/>
          </a:prstGeom>
        </p:spPr>
        <p:txBody>
          <a:bodyPr>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525"/>
            <a:endParaRPr lang="fr-FR" sz="1100" dirty="0"/>
          </a:p>
        </p:txBody>
      </p:sp>
      <p:sp>
        <p:nvSpPr>
          <p:cNvPr id="10" name="Titre 6">
            <a:extLst>
              <a:ext uri="{FF2B5EF4-FFF2-40B4-BE49-F238E27FC236}">
                <a16:creationId xmlns:a16="http://schemas.microsoft.com/office/drawing/2014/main" id="{71AEE90C-F5AE-4AB4-900A-CF0001990F3D}"/>
              </a:ext>
            </a:extLst>
          </p:cNvPr>
          <p:cNvSpPr txBox="1">
            <a:spLocks/>
          </p:cNvSpPr>
          <p:nvPr/>
        </p:nvSpPr>
        <p:spPr bwMode="gray">
          <a:xfrm>
            <a:off x="1187624" y="152010"/>
            <a:ext cx="7088080"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600" dirty="0"/>
              <a:t>Automatisation du traitement des demandes de paiement </a:t>
            </a:r>
            <a:endParaRPr lang="fr-FR" sz="1600" dirty="0" smtClean="0"/>
          </a:p>
          <a:p>
            <a:pPr>
              <a:buClr>
                <a:schemeClr val="tx2"/>
              </a:buClr>
            </a:pPr>
            <a:r>
              <a:rPr lang="fr-FR" sz="1300" dirty="0" smtClean="0">
                <a:solidFill>
                  <a:schemeClr val="accent2"/>
                </a:solidFill>
              </a:rPr>
              <a:t>Intégration </a:t>
            </a:r>
            <a:r>
              <a:rPr lang="fr-FR" sz="1300" dirty="0">
                <a:solidFill>
                  <a:schemeClr val="accent2"/>
                </a:solidFill>
              </a:rPr>
              <a:t>des cartes </a:t>
            </a:r>
            <a:r>
              <a:rPr lang="fr-FR" sz="1300" dirty="0" smtClean="0">
                <a:solidFill>
                  <a:schemeClr val="accent2"/>
                </a:solidFill>
              </a:rPr>
              <a:t>sur le portail BNPP</a:t>
            </a:r>
            <a:endParaRPr lang="fr-FR" sz="1300" dirty="0">
              <a:solidFill>
                <a:schemeClr val="accent2"/>
              </a:solidFill>
            </a:endParaRPr>
          </a:p>
        </p:txBody>
      </p:sp>
      <p:pic>
        <p:nvPicPr>
          <p:cNvPr id="3" name="Image 2"/>
          <p:cNvPicPr>
            <a:picLocks noChangeAspect="1"/>
          </p:cNvPicPr>
          <p:nvPr/>
        </p:nvPicPr>
        <p:blipFill>
          <a:blip r:embed="rId3"/>
          <a:stretch>
            <a:fillRect/>
          </a:stretch>
        </p:blipFill>
        <p:spPr>
          <a:xfrm>
            <a:off x="860365" y="2715766"/>
            <a:ext cx="3711635" cy="1890012"/>
          </a:xfrm>
          <a:prstGeom prst="rect">
            <a:avLst/>
          </a:prstGeom>
        </p:spPr>
      </p:pic>
      <p:pic>
        <p:nvPicPr>
          <p:cNvPr id="5" name="Image 4"/>
          <p:cNvPicPr>
            <a:picLocks noChangeAspect="1"/>
          </p:cNvPicPr>
          <p:nvPr/>
        </p:nvPicPr>
        <p:blipFill>
          <a:blip r:embed="rId4"/>
          <a:stretch>
            <a:fillRect/>
          </a:stretch>
        </p:blipFill>
        <p:spPr>
          <a:xfrm>
            <a:off x="4572000" y="2715766"/>
            <a:ext cx="4009678" cy="1890012"/>
          </a:xfrm>
          <a:prstGeom prst="rect">
            <a:avLst/>
          </a:prstGeom>
        </p:spPr>
      </p:pic>
      <p:pic>
        <p:nvPicPr>
          <p:cNvPr id="11" name="Picture 3"/>
          <p:cNvPicPr>
            <a:picLocks noChangeAspect="1" noChangeArrowheads="1"/>
          </p:cNvPicPr>
          <p:nvPr/>
        </p:nvPicPr>
        <p:blipFill>
          <a:blip r:embed="rId5" cstate="print"/>
          <a:srcRect/>
          <a:stretch>
            <a:fillRect/>
          </a:stretch>
        </p:blipFill>
        <p:spPr bwMode="auto">
          <a:xfrm>
            <a:off x="697289" y="2118688"/>
            <a:ext cx="506454" cy="408550"/>
          </a:xfrm>
          <a:prstGeom prst="rect">
            <a:avLst/>
          </a:prstGeom>
          <a:noFill/>
          <a:ln w="9525">
            <a:noFill/>
            <a:miter lim="800000"/>
            <a:headEnd/>
            <a:tailEnd/>
          </a:ln>
          <a:effectLst/>
        </p:spPr>
      </p:pic>
    </p:spTree>
    <p:extLst>
      <p:ext uri="{BB962C8B-B14F-4D97-AF65-F5344CB8AC3E}">
        <p14:creationId xmlns:p14="http://schemas.microsoft.com/office/powerpoint/2010/main" val="13911160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lgn="r">
              <a:defRPr/>
            </a:pPr>
            <a:fld id="{B858D49A-5A7A-574D-A0ED-52B5C1EFA876}" type="datetime1">
              <a:rPr lang="fr-FR" cap="all">
                <a:solidFill>
                  <a:srgbClr val="000000"/>
                </a:solidFill>
              </a:rPr>
              <a:pPr lvl="0" algn="r">
                <a:defRPr/>
              </a:pPr>
              <a:t>18/05/2022</a:t>
            </a:fld>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sp>
        <p:nvSpPr>
          <p:cNvPr id="15" name="Content Placeholder 2">
            <a:extLst>
              <a:ext uri="{FF2B5EF4-FFF2-40B4-BE49-F238E27FC236}">
                <a16:creationId xmlns:a16="http://schemas.microsoft.com/office/drawing/2014/main" id="{9C694C3E-81C8-4232-B199-3F0F3D2A1C99}"/>
              </a:ext>
            </a:extLst>
          </p:cNvPr>
          <p:cNvSpPr txBox="1">
            <a:spLocks/>
          </p:cNvSpPr>
          <p:nvPr/>
        </p:nvSpPr>
        <p:spPr>
          <a:xfrm>
            <a:off x="252454" y="1161569"/>
            <a:ext cx="8424002" cy="1914238"/>
          </a:xfrm>
          <a:prstGeom prst="rect">
            <a:avLst/>
          </a:prstGeom>
        </p:spPr>
        <p:txBody>
          <a:bodyPr>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525"/>
            <a:endParaRPr lang="fr-FR" sz="1100" dirty="0"/>
          </a:p>
        </p:txBody>
      </p:sp>
      <p:sp>
        <p:nvSpPr>
          <p:cNvPr id="10" name="Titre 6">
            <a:extLst>
              <a:ext uri="{FF2B5EF4-FFF2-40B4-BE49-F238E27FC236}">
                <a16:creationId xmlns:a16="http://schemas.microsoft.com/office/drawing/2014/main" id="{71AEE90C-F5AE-4AB4-900A-CF0001990F3D}"/>
              </a:ext>
            </a:extLst>
          </p:cNvPr>
          <p:cNvSpPr txBox="1">
            <a:spLocks/>
          </p:cNvSpPr>
          <p:nvPr/>
        </p:nvSpPr>
        <p:spPr bwMode="gray">
          <a:xfrm>
            <a:off x="1187624" y="152010"/>
            <a:ext cx="7088080"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600" dirty="0"/>
              <a:t>Automatisation du traitement des demandes de paiement </a:t>
            </a:r>
          </a:p>
          <a:p>
            <a:pPr>
              <a:buClr>
                <a:schemeClr val="tx2"/>
              </a:buClr>
            </a:pPr>
            <a:r>
              <a:rPr lang="fr-FR" sz="1300" dirty="0" smtClean="0">
                <a:solidFill>
                  <a:schemeClr val="accent2"/>
                </a:solidFill>
              </a:rPr>
              <a:t>Déversement </a:t>
            </a:r>
            <a:r>
              <a:rPr lang="fr-FR" sz="1300" dirty="0">
                <a:solidFill>
                  <a:schemeClr val="accent2"/>
                </a:solidFill>
              </a:rPr>
              <a:t>des informations du portail BNPP dans </a:t>
            </a:r>
            <a:r>
              <a:rPr lang="fr-FR" sz="1300" dirty="0" smtClean="0">
                <a:solidFill>
                  <a:schemeClr val="accent2"/>
                </a:solidFill>
              </a:rPr>
              <a:t>Chorus Formulaires</a:t>
            </a:r>
            <a:endParaRPr lang="fr-FR" sz="1300" dirty="0">
              <a:solidFill>
                <a:schemeClr val="accent2"/>
              </a:solidFill>
            </a:endParaRPr>
          </a:p>
        </p:txBody>
      </p:sp>
      <p:pic>
        <p:nvPicPr>
          <p:cNvPr id="6" name="Espace réservé du contenu 5"/>
          <p:cNvPicPr>
            <a:picLocks noGrp="1" noChangeAspect="1"/>
          </p:cNvPicPr>
          <p:nvPr>
            <p:ph sz="quarter" idx="14"/>
          </p:nvPr>
        </p:nvPicPr>
        <p:blipFill>
          <a:blip r:embed="rId3"/>
          <a:stretch>
            <a:fillRect/>
          </a:stretch>
        </p:blipFill>
        <p:spPr>
          <a:xfrm>
            <a:off x="398319" y="2346055"/>
            <a:ext cx="3233860" cy="1449831"/>
          </a:xfrm>
          <a:prstGeom prst="rect">
            <a:avLst/>
          </a:prstGeom>
        </p:spPr>
      </p:pic>
      <p:sp>
        <p:nvSpPr>
          <p:cNvPr id="13" name="Content Placeholder 17">
            <a:extLst>
              <a:ext uri="{FF2B5EF4-FFF2-40B4-BE49-F238E27FC236}">
                <a16:creationId xmlns:a16="http://schemas.microsoft.com/office/drawing/2014/main" id="{7DB7AD71-652B-4171-BEB8-A7F9A854D40B}"/>
              </a:ext>
            </a:extLst>
          </p:cNvPr>
          <p:cNvSpPr txBox="1">
            <a:spLocks/>
          </p:cNvSpPr>
          <p:nvPr/>
        </p:nvSpPr>
        <p:spPr bwMode="auto">
          <a:xfrm>
            <a:off x="349519" y="1099752"/>
            <a:ext cx="8797146" cy="3918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93675" indent="-184150" algn="l" rtl="0" eaLnBrk="1" fontAlgn="base" hangingPunct="1">
              <a:lnSpc>
                <a:spcPct val="100000"/>
              </a:lnSpc>
              <a:spcBef>
                <a:spcPts val="600"/>
              </a:spcBef>
              <a:spcAft>
                <a:spcPct val="0"/>
              </a:spcAft>
              <a:buClr>
                <a:srgbClr val="578295"/>
              </a:buClr>
              <a:buSzPct val="80000"/>
              <a:buFont typeface="Wingdings 3" pitchFamily="18" charset="2"/>
              <a:buChar char="}"/>
              <a:defRPr sz="2400" baseline="0">
                <a:solidFill>
                  <a:schemeClr val="accent1">
                    <a:lumMod val="50000"/>
                  </a:schemeClr>
                </a:solidFill>
                <a:latin typeface="Calibri" panose="020F0502020204030204" pitchFamily="34" charset="0"/>
                <a:ea typeface="ＭＳ Ｐゴシック" pitchFamily="-112" charset="-128"/>
                <a:cs typeface="Calibri" panose="020F0502020204030204" pitchFamily="34" charset="0"/>
              </a:defRPr>
            </a:lvl1pPr>
            <a:lvl2pPr marL="527050" indent="-219075" algn="l" rtl="0" eaLnBrk="1" fontAlgn="base" hangingPunct="1">
              <a:lnSpc>
                <a:spcPct val="100000"/>
              </a:lnSpc>
              <a:spcBef>
                <a:spcPts val="600"/>
              </a:spcBef>
              <a:spcAft>
                <a:spcPct val="0"/>
              </a:spcAft>
              <a:buClr>
                <a:srgbClr val="578295"/>
              </a:buClr>
              <a:buFont typeface="Wingdings" pitchFamily="2" charset="2"/>
              <a:buChar char="§"/>
              <a:defRPr sz="2000" baseline="0">
                <a:solidFill>
                  <a:schemeClr val="accent1">
                    <a:lumMod val="50000"/>
                  </a:schemeClr>
                </a:solidFill>
                <a:latin typeface="Calibri" panose="020F0502020204030204" pitchFamily="34" charset="0"/>
                <a:ea typeface="ＭＳ Ｐゴシック" pitchFamily="-112" charset="-128"/>
                <a:cs typeface="Calibri" panose="020F0502020204030204" pitchFamily="34" charset="0"/>
              </a:defRPr>
            </a:lvl2pPr>
            <a:lvl3pPr marL="896938" indent="-228600" algn="l" rtl="0" eaLnBrk="1" fontAlgn="base" hangingPunct="1">
              <a:lnSpc>
                <a:spcPct val="100000"/>
              </a:lnSpc>
              <a:spcBef>
                <a:spcPts val="600"/>
              </a:spcBef>
              <a:spcAft>
                <a:spcPct val="0"/>
              </a:spcAft>
              <a:buClr>
                <a:srgbClr val="578295"/>
              </a:buClr>
              <a:buFont typeface="Wingdings" panose="05000000000000000000" pitchFamily="2" charset="2"/>
              <a:buChar char="§"/>
              <a:defRPr sz="1800" baseline="0">
                <a:solidFill>
                  <a:schemeClr val="accent1">
                    <a:lumMod val="50000"/>
                  </a:schemeClr>
                </a:solidFill>
                <a:latin typeface="Calibri" panose="020F0502020204030204" pitchFamily="34" charset="0"/>
                <a:ea typeface="ＭＳ Ｐゴシック" pitchFamily="-112" charset="-128"/>
                <a:cs typeface="Calibri" panose="020F0502020204030204" pitchFamily="34" charset="0"/>
              </a:defRPr>
            </a:lvl3pPr>
            <a:lvl4pPr marL="1169988" indent="-246063" algn="l" defTabSz="896938" rtl="0" eaLnBrk="1" fontAlgn="base" hangingPunct="1">
              <a:lnSpc>
                <a:spcPct val="100000"/>
              </a:lnSpc>
              <a:spcBef>
                <a:spcPts val="600"/>
              </a:spcBef>
              <a:spcAft>
                <a:spcPct val="0"/>
              </a:spcAft>
              <a:buClr>
                <a:srgbClr val="578295"/>
              </a:buClr>
              <a:buFont typeface="Wingdings" panose="05000000000000000000" pitchFamily="2" charset="2"/>
              <a:buChar char="§"/>
              <a:defRPr sz="1600" baseline="0">
                <a:solidFill>
                  <a:schemeClr val="accent1">
                    <a:lumMod val="50000"/>
                  </a:schemeClr>
                </a:solidFill>
                <a:latin typeface="Calibri" panose="020F0502020204030204" pitchFamily="34" charset="0"/>
                <a:ea typeface="ＭＳ Ｐゴシック" pitchFamily="-112" charset="-128"/>
                <a:cs typeface="Calibri" panose="020F0502020204030204" pitchFamily="34" charset="0"/>
              </a:defRPr>
            </a:lvl4pPr>
            <a:lvl5pPr marL="1520825" indent="-228600" algn="l" defTabSz="984250" rtl="0" eaLnBrk="1" fontAlgn="base" hangingPunct="1">
              <a:lnSpc>
                <a:spcPct val="100000"/>
              </a:lnSpc>
              <a:spcBef>
                <a:spcPts val="600"/>
              </a:spcBef>
              <a:spcAft>
                <a:spcPct val="0"/>
              </a:spcAft>
              <a:buClr>
                <a:srgbClr val="578295"/>
              </a:buClr>
              <a:buFont typeface="Wingdings" panose="05000000000000000000" pitchFamily="2" charset="2"/>
              <a:buChar char="§"/>
              <a:defRPr sz="1800" baseline="0">
                <a:solidFill>
                  <a:schemeClr val="accent1">
                    <a:lumMod val="50000"/>
                  </a:schemeClr>
                </a:solidFill>
                <a:latin typeface="Calibri" panose="020F0502020204030204" pitchFamily="34" charset="0"/>
                <a:ea typeface="ＭＳ Ｐゴシック" pitchFamily="-112" charset="-128"/>
                <a:cs typeface="Calibri" panose="020F0502020204030204" pitchFamily="34" charset="0"/>
              </a:defRPr>
            </a:lvl5pPr>
            <a:lvl6pPr marL="2514600" indent="-228600" algn="l" rtl="0" eaLnBrk="1" fontAlgn="base" hangingPunct="1">
              <a:spcBef>
                <a:spcPct val="20000"/>
              </a:spcBef>
              <a:spcAft>
                <a:spcPct val="0"/>
              </a:spcAft>
              <a:buChar char="»"/>
              <a:defRPr sz="1300">
                <a:solidFill>
                  <a:srgbClr val="427978"/>
                </a:solidFill>
                <a:latin typeface="+mn-lt"/>
              </a:defRPr>
            </a:lvl6pPr>
            <a:lvl7pPr marL="2971800" indent="-228600" algn="l" rtl="0" eaLnBrk="1" fontAlgn="base" hangingPunct="1">
              <a:spcBef>
                <a:spcPct val="20000"/>
              </a:spcBef>
              <a:spcAft>
                <a:spcPct val="0"/>
              </a:spcAft>
              <a:buChar char="»"/>
              <a:defRPr sz="1300">
                <a:solidFill>
                  <a:srgbClr val="427978"/>
                </a:solidFill>
                <a:latin typeface="+mn-lt"/>
              </a:defRPr>
            </a:lvl7pPr>
            <a:lvl8pPr marL="3429000" indent="-228600" algn="l" rtl="0" eaLnBrk="1" fontAlgn="base" hangingPunct="1">
              <a:spcBef>
                <a:spcPct val="20000"/>
              </a:spcBef>
              <a:spcAft>
                <a:spcPct val="0"/>
              </a:spcAft>
              <a:buChar char="»"/>
              <a:defRPr sz="1300">
                <a:solidFill>
                  <a:srgbClr val="427978"/>
                </a:solidFill>
                <a:latin typeface="+mn-lt"/>
              </a:defRPr>
            </a:lvl8pPr>
            <a:lvl9pPr marL="3886200" indent="-228600" algn="l" rtl="0" eaLnBrk="1" fontAlgn="base" hangingPunct="1">
              <a:spcBef>
                <a:spcPct val="20000"/>
              </a:spcBef>
              <a:spcAft>
                <a:spcPct val="0"/>
              </a:spcAft>
              <a:buChar char="»"/>
              <a:defRPr sz="1300">
                <a:solidFill>
                  <a:srgbClr val="427978"/>
                </a:solidFill>
                <a:latin typeface="+mn-lt"/>
              </a:defRPr>
            </a:lvl9pPr>
          </a:lstStyle>
          <a:p>
            <a:pPr lvl="0">
              <a:defRPr/>
            </a:pPr>
            <a:r>
              <a:rPr kumimoji="0" lang="fr-FR" sz="900" b="0" i="0" u="none" strike="noStrike" kern="0" cap="none" spc="0" normalizeH="0" baseline="0" noProof="0" dirty="0" smtClean="0">
                <a:ln>
                  <a:noFill/>
                </a:ln>
                <a:solidFill>
                  <a:schemeClr val="tx1"/>
                </a:solidFill>
                <a:effectLst/>
                <a:uLnTx/>
                <a:uFillTx/>
                <a:latin typeface="+mj-lt"/>
                <a:ea typeface="ＭＳ Ｐゴシック" pitchFamily="-112" charset="-128"/>
                <a:cs typeface="Calibri" panose="020F0502020204030204" pitchFamily="34" charset="0"/>
              </a:rPr>
              <a:t>Chaque fin de semaine, les combinaisons BNPP (porteur, carte, fournisseurs) sont déversées dans Chorus Formulaires (flux </a:t>
            </a:r>
            <a:r>
              <a:rPr lang="fr-FR" sz="900" kern="0" dirty="0" smtClean="0">
                <a:solidFill>
                  <a:schemeClr val="tx1"/>
                </a:solidFill>
                <a:latin typeface="+mj-lt"/>
              </a:rPr>
              <a:t>FEN0150)</a:t>
            </a:r>
            <a:r>
              <a:rPr kumimoji="0" lang="fr-FR" sz="900" b="0" i="0" u="none" strike="noStrike" kern="0" cap="none" spc="0" normalizeH="0" baseline="0" noProof="0" dirty="0" smtClean="0">
                <a:ln>
                  <a:noFill/>
                </a:ln>
                <a:solidFill>
                  <a:schemeClr val="tx1"/>
                </a:solidFill>
                <a:effectLst/>
                <a:uLnTx/>
                <a:uFillTx/>
                <a:latin typeface="+mj-lt"/>
                <a:ea typeface="ＭＳ Ｐゴシック" pitchFamily="-112" charset="-128"/>
                <a:cs typeface="Calibri" panose="020F0502020204030204" pitchFamily="34" charset="0"/>
              </a:rPr>
              <a:t>.</a:t>
            </a:r>
            <a:endParaRPr kumimoji="0" lang="fr-FR" sz="900" b="0" i="0" u="none" strike="noStrike" kern="0" cap="none" spc="0" normalizeH="0" baseline="0" noProof="0" dirty="0">
              <a:ln>
                <a:noFill/>
              </a:ln>
              <a:solidFill>
                <a:schemeClr val="tx1"/>
              </a:solidFill>
              <a:effectLst/>
              <a:uLnTx/>
              <a:uFillTx/>
              <a:latin typeface="+mj-lt"/>
              <a:ea typeface="ＭＳ Ｐゴシック" pitchFamily="-112" charset="-128"/>
              <a:cs typeface="Calibri" panose="020F0502020204030204" pitchFamily="34" charset="0"/>
            </a:endParaRPr>
          </a:p>
        </p:txBody>
      </p:sp>
      <p:pic>
        <p:nvPicPr>
          <p:cNvPr id="16" name="Picture 2">
            <a:extLst>
              <a:ext uri="{FF2B5EF4-FFF2-40B4-BE49-F238E27FC236}">
                <a16:creationId xmlns:a16="http://schemas.microsoft.com/office/drawing/2014/main" id="{05CE3761-3F4A-4629-A16F-3DA762C5C62F}"/>
              </a:ext>
            </a:extLst>
          </p:cNvPr>
          <p:cNvPicPr>
            <a:picLocks noChangeAspect="1"/>
          </p:cNvPicPr>
          <p:nvPr/>
        </p:nvPicPr>
        <p:blipFill rotWithShape="1">
          <a:blip r:embed="rId4"/>
          <a:srcRect l="15669" r="42492"/>
          <a:stretch/>
        </p:blipFill>
        <p:spPr>
          <a:xfrm>
            <a:off x="3968007" y="2186667"/>
            <a:ext cx="4730195" cy="2041267"/>
          </a:xfrm>
          <a:prstGeom prst="rect">
            <a:avLst/>
          </a:prstGeom>
        </p:spPr>
      </p:pic>
      <p:sp>
        <p:nvSpPr>
          <p:cNvPr id="17" name="Flèche droite 16">
            <a:extLst>
              <a:ext uri="{FF2B5EF4-FFF2-40B4-BE49-F238E27FC236}">
                <a16:creationId xmlns:a16="http://schemas.microsoft.com/office/drawing/2014/main" id="{CF4C3A41-CB8B-46BD-AA3D-D45D1E1FDE9E}"/>
              </a:ext>
            </a:extLst>
          </p:cNvPr>
          <p:cNvSpPr/>
          <p:nvPr/>
        </p:nvSpPr>
        <p:spPr bwMode="auto">
          <a:xfrm>
            <a:off x="3691807" y="2837980"/>
            <a:ext cx="276200" cy="589454"/>
          </a:xfrm>
          <a:prstGeom prst="rightArrow">
            <a:avLst/>
          </a:prstGeom>
          <a:solidFill>
            <a:schemeClr val="tx1">
              <a:lumMod val="50000"/>
              <a:lumOff val="50000"/>
            </a:schemeClr>
          </a:solidFill>
          <a:ln w="381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endParaRPr lang="fr-FR" sz="1000" dirty="0">
              <a:solidFill>
                <a:schemeClr val="bg1"/>
              </a:solidFill>
            </a:endParaRPr>
          </a:p>
        </p:txBody>
      </p:sp>
      <p:sp>
        <p:nvSpPr>
          <p:cNvPr id="11" name="Rectangle à coins arrondis 10"/>
          <p:cNvSpPr/>
          <p:nvPr/>
        </p:nvSpPr>
        <p:spPr>
          <a:xfrm>
            <a:off x="478000" y="1694559"/>
            <a:ext cx="2880320" cy="331588"/>
          </a:xfrm>
          <a:prstGeom prst="roundRect">
            <a:avLst/>
          </a:prstGeom>
          <a:solidFill>
            <a:srgbClr val="0081AE"/>
          </a:solidFill>
          <a:ln w="9525">
            <a:noFill/>
            <a:miter lim="800000"/>
            <a:headEnd/>
            <a:tailEnd/>
          </a:ln>
          <a:effectLst/>
        </p:spPr>
        <p:txBody>
          <a:bodyPr lIns="0" tIns="0" rIns="0" bIns="0" anchor="ctr"/>
          <a:lstStyle/>
          <a:p>
            <a:pPr algn="ctr" defTabSz="1042988" eaLnBrk="0" fontAlgn="base" hangingPunct="0">
              <a:spcBef>
                <a:spcPct val="0"/>
              </a:spcBef>
              <a:spcAft>
                <a:spcPct val="0"/>
              </a:spcAft>
              <a:buClr>
                <a:srgbClr val="00A28A"/>
              </a:buClr>
            </a:pPr>
            <a:r>
              <a:rPr lang="fr-FR" sz="700" kern="0" dirty="0" smtClean="0">
                <a:solidFill>
                  <a:schemeClr val="bg1"/>
                </a:solidFill>
              </a:rPr>
              <a:t>Portail BNPP : création des fournisseurs</a:t>
            </a:r>
            <a:endParaRPr lang="fr-FR" sz="700" kern="0" dirty="0">
              <a:solidFill>
                <a:schemeClr val="bg1"/>
              </a:solidFill>
            </a:endParaRPr>
          </a:p>
        </p:txBody>
      </p:sp>
      <p:sp>
        <p:nvSpPr>
          <p:cNvPr id="12" name="Rectangle à coins arrondis 11"/>
          <p:cNvSpPr/>
          <p:nvPr/>
        </p:nvSpPr>
        <p:spPr>
          <a:xfrm>
            <a:off x="4837147" y="1694559"/>
            <a:ext cx="2880320" cy="331588"/>
          </a:xfrm>
          <a:prstGeom prst="roundRect">
            <a:avLst/>
          </a:prstGeom>
          <a:solidFill>
            <a:srgbClr val="0081AE"/>
          </a:solidFill>
          <a:ln w="9525">
            <a:noFill/>
            <a:miter lim="800000"/>
            <a:headEnd/>
            <a:tailEnd/>
          </a:ln>
          <a:effectLst/>
        </p:spPr>
        <p:txBody>
          <a:bodyPr lIns="0" tIns="0" rIns="0" bIns="0" anchor="ctr"/>
          <a:lstStyle/>
          <a:p>
            <a:pPr algn="ctr" defTabSz="1042988" eaLnBrk="0" fontAlgn="base" hangingPunct="0">
              <a:spcBef>
                <a:spcPct val="0"/>
              </a:spcBef>
              <a:spcAft>
                <a:spcPct val="0"/>
              </a:spcAft>
              <a:buClr>
                <a:srgbClr val="00A28A"/>
              </a:buClr>
            </a:pPr>
            <a:r>
              <a:rPr lang="fr-FR" sz="700" kern="0" dirty="0" smtClean="0">
                <a:solidFill>
                  <a:schemeClr val="bg1"/>
                </a:solidFill>
              </a:rPr>
              <a:t>Chorus Formulaires : enrichissement des fournisseurs</a:t>
            </a:r>
            <a:endParaRPr lang="fr-FR" sz="700" kern="0" dirty="0">
              <a:solidFill>
                <a:schemeClr val="bg1"/>
              </a:solidFill>
            </a:endParaRPr>
          </a:p>
        </p:txBody>
      </p:sp>
    </p:spTree>
    <p:extLst>
      <p:ext uri="{BB962C8B-B14F-4D97-AF65-F5344CB8AC3E}">
        <p14:creationId xmlns:p14="http://schemas.microsoft.com/office/powerpoint/2010/main" val="3840343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lgn="r">
              <a:defRPr/>
            </a:pPr>
            <a:fld id="{B858D49A-5A7A-574D-A0ED-52B5C1EFA876}" type="datetime1">
              <a:rPr lang="fr-FR" cap="all">
                <a:solidFill>
                  <a:srgbClr val="000000"/>
                </a:solidFill>
              </a:rPr>
              <a:pPr lvl="0" algn="r">
                <a:defRPr/>
              </a:pPr>
              <a:t>18/05/2022</a:t>
            </a:fld>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sp>
        <p:nvSpPr>
          <p:cNvPr id="15" name="Content Placeholder 2">
            <a:extLst>
              <a:ext uri="{FF2B5EF4-FFF2-40B4-BE49-F238E27FC236}">
                <a16:creationId xmlns:a16="http://schemas.microsoft.com/office/drawing/2014/main" id="{9C694C3E-81C8-4232-B199-3F0F3D2A1C99}"/>
              </a:ext>
            </a:extLst>
          </p:cNvPr>
          <p:cNvSpPr txBox="1">
            <a:spLocks/>
          </p:cNvSpPr>
          <p:nvPr/>
        </p:nvSpPr>
        <p:spPr>
          <a:xfrm>
            <a:off x="252454" y="1161569"/>
            <a:ext cx="8424002" cy="1914238"/>
          </a:xfrm>
          <a:prstGeom prst="rect">
            <a:avLst/>
          </a:prstGeom>
        </p:spPr>
        <p:txBody>
          <a:bodyPr>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525"/>
            <a:endParaRPr lang="fr-FR" sz="1100" dirty="0"/>
          </a:p>
        </p:txBody>
      </p:sp>
      <p:sp>
        <p:nvSpPr>
          <p:cNvPr id="10" name="Titre 6">
            <a:extLst>
              <a:ext uri="{FF2B5EF4-FFF2-40B4-BE49-F238E27FC236}">
                <a16:creationId xmlns:a16="http://schemas.microsoft.com/office/drawing/2014/main" id="{71AEE90C-F5AE-4AB4-900A-CF0001990F3D}"/>
              </a:ext>
            </a:extLst>
          </p:cNvPr>
          <p:cNvSpPr txBox="1">
            <a:spLocks/>
          </p:cNvSpPr>
          <p:nvPr/>
        </p:nvSpPr>
        <p:spPr bwMode="gray">
          <a:xfrm>
            <a:off x="1187624" y="152010"/>
            <a:ext cx="7088080"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600" dirty="0" smtClean="0"/>
              <a:t>Automatisation du traitement des demandes de paiement </a:t>
            </a:r>
          </a:p>
          <a:p>
            <a:pPr>
              <a:buClr>
                <a:schemeClr val="tx2"/>
              </a:buClr>
            </a:pPr>
            <a:r>
              <a:rPr lang="fr-FR" sz="1200" dirty="0" smtClean="0">
                <a:solidFill>
                  <a:schemeClr val="accent2"/>
                </a:solidFill>
              </a:rPr>
              <a:t>Restitution </a:t>
            </a:r>
            <a:r>
              <a:rPr lang="fr-FR" sz="1200" dirty="0">
                <a:solidFill>
                  <a:schemeClr val="accent2"/>
                </a:solidFill>
              </a:rPr>
              <a:t>des règles d’imputations dans Chorus </a:t>
            </a:r>
            <a:r>
              <a:rPr lang="fr-FR" sz="1200" dirty="0" smtClean="0">
                <a:solidFill>
                  <a:schemeClr val="accent2"/>
                </a:solidFill>
              </a:rPr>
              <a:t>Formulaires</a:t>
            </a:r>
            <a:endParaRPr lang="fr-FR" sz="1200" dirty="0">
              <a:solidFill>
                <a:schemeClr val="accent2"/>
              </a:solidFill>
            </a:endParaRPr>
          </a:p>
        </p:txBody>
      </p:sp>
      <p:pic>
        <p:nvPicPr>
          <p:cNvPr id="12" name="Image 8">
            <a:extLst>
              <a:ext uri="{FF2B5EF4-FFF2-40B4-BE49-F238E27FC236}">
                <a16:creationId xmlns:a16="http://schemas.microsoft.com/office/drawing/2014/main" id="{ECC0D957-ECD8-427E-87E6-90138D7FEFC4}"/>
              </a:ext>
            </a:extLst>
          </p:cNvPr>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837324"/>
            <a:ext cx="4979444" cy="2368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ontent Placeholder 2">
            <a:extLst>
              <a:ext uri="{FF2B5EF4-FFF2-40B4-BE49-F238E27FC236}">
                <a16:creationId xmlns:a16="http://schemas.microsoft.com/office/drawing/2014/main" id="{98F1563D-622C-4933-A707-58945F56D8AA}"/>
              </a:ext>
            </a:extLst>
          </p:cNvPr>
          <p:cNvSpPr txBox="1">
            <a:spLocks/>
          </p:cNvSpPr>
          <p:nvPr/>
        </p:nvSpPr>
        <p:spPr bwMode="auto">
          <a:xfrm>
            <a:off x="324233" y="953102"/>
            <a:ext cx="5174532" cy="5206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93675" indent="-184150" algn="l" rtl="0" eaLnBrk="1" fontAlgn="base" hangingPunct="1">
              <a:lnSpc>
                <a:spcPct val="100000"/>
              </a:lnSpc>
              <a:spcBef>
                <a:spcPts val="600"/>
              </a:spcBef>
              <a:spcAft>
                <a:spcPct val="0"/>
              </a:spcAft>
              <a:buClr>
                <a:srgbClr val="578295"/>
              </a:buClr>
              <a:buSzPct val="80000"/>
              <a:buFont typeface="Wingdings 3" pitchFamily="18" charset="2"/>
              <a:buChar char="}"/>
              <a:defRPr sz="2400" baseline="0">
                <a:solidFill>
                  <a:schemeClr val="accent1">
                    <a:lumMod val="50000"/>
                  </a:schemeClr>
                </a:solidFill>
                <a:latin typeface="Calibri" panose="020F0502020204030204" pitchFamily="34" charset="0"/>
                <a:ea typeface="ＭＳ Ｐゴシック" pitchFamily="-112" charset="-128"/>
                <a:cs typeface="Calibri" panose="020F0502020204030204" pitchFamily="34" charset="0"/>
              </a:defRPr>
            </a:lvl1pPr>
            <a:lvl2pPr marL="527050" indent="-219075" algn="l" rtl="0" eaLnBrk="1" fontAlgn="base" hangingPunct="1">
              <a:lnSpc>
                <a:spcPct val="100000"/>
              </a:lnSpc>
              <a:spcBef>
                <a:spcPts val="600"/>
              </a:spcBef>
              <a:spcAft>
                <a:spcPct val="0"/>
              </a:spcAft>
              <a:buClr>
                <a:srgbClr val="578295"/>
              </a:buClr>
              <a:buFont typeface="Wingdings" pitchFamily="2" charset="2"/>
              <a:buChar char="§"/>
              <a:defRPr sz="2000" baseline="0">
                <a:solidFill>
                  <a:schemeClr val="accent1">
                    <a:lumMod val="50000"/>
                  </a:schemeClr>
                </a:solidFill>
                <a:latin typeface="Calibri" panose="020F0502020204030204" pitchFamily="34" charset="0"/>
                <a:ea typeface="ＭＳ Ｐゴシック" pitchFamily="-112" charset="-128"/>
                <a:cs typeface="Calibri" panose="020F0502020204030204" pitchFamily="34" charset="0"/>
              </a:defRPr>
            </a:lvl2pPr>
            <a:lvl3pPr marL="896938" indent="-228600" algn="l" rtl="0" eaLnBrk="1" fontAlgn="base" hangingPunct="1">
              <a:lnSpc>
                <a:spcPct val="100000"/>
              </a:lnSpc>
              <a:spcBef>
                <a:spcPts val="600"/>
              </a:spcBef>
              <a:spcAft>
                <a:spcPct val="0"/>
              </a:spcAft>
              <a:buClr>
                <a:srgbClr val="578295"/>
              </a:buClr>
              <a:buFont typeface="Wingdings" panose="05000000000000000000" pitchFamily="2" charset="2"/>
              <a:buChar char="§"/>
              <a:defRPr sz="1800" baseline="0">
                <a:solidFill>
                  <a:schemeClr val="accent1">
                    <a:lumMod val="50000"/>
                  </a:schemeClr>
                </a:solidFill>
                <a:latin typeface="Calibri" panose="020F0502020204030204" pitchFamily="34" charset="0"/>
                <a:ea typeface="ＭＳ Ｐゴシック" pitchFamily="-112" charset="-128"/>
                <a:cs typeface="Calibri" panose="020F0502020204030204" pitchFamily="34" charset="0"/>
              </a:defRPr>
            </a:lvl3pPr>
            <a:lvl4pPr marL="1169988" indent="-246063" algn="l" defTabSz="896938" rtl="0" eaLnBrk="1" fontAlgn="base" hangingPunct="1">
              <a:lnSpc>
                <a:spcPct val="100000"/>
              </a:lnSpc>
              <a:spcBef>
                <a:spcPts val="600"/>
              </a:spcBef>
              <a:spcAft>
                <a:spcPct val="0"/>
              </a:spcAft>
              <a:buClr>
                <a:srgbClr val="578295"/>
              </a:buClr>
              <a:buFont typeface="Wingdings" panose="05000000000000000000" pitchFamily="2" charset="2"/>
              <a:buChar char="§"/>
              <a:defRPr sz="1600" baseline="0">
                <a:solidFill>
                  <a:schemeClr val="accent1">
                    <a:lumMod val="50000"/>
                  </a:schemeClr>
                </a:solidFill>
                <a:latin typeface="Calibri" panose="020F0502020204030204" pitchFamily="34" charset="0"/>
                <a:ea typeface="ＭＳ Ｐゴシック" pitchFamily="-112" charset="-128"/>
                <a:cs typeface="Calibri" panose="020F0502020204030204" pitchFamily="34" charset="0"/>
              </a:defRPr>
            </a:lvl4pPr>
            <a:lvl5pPr marL="1520825" indent="-228600" algn="l" defTabSz="984250" rtl="0" eaLnBrk="1" fontAlgn="base" hangingPunct="1">
              <a:lnSpc>
                <a:spcPct val="100000"/>
              </a:lnSpc>
              <a:spcBef>
                <a:spcPts val="600"/>
              </a:spcBef>
              <a:spcAft>
                <a:spcPct val="0"/>
              </a:spcAft>
              <a:buClr>
                <a:srgbClr val="578295"/>
              </a:buClr>
              <a:buFont typeface="Wingdings" panose="05000000000000000000" pitchFamily="2" charset="2"/>
              <a:buChar char="§"/>
              <a:defRPr sz="1800" baseline="0">
                <a:solidFill>
                  <a:schemeClr val="accent1">
                    <a:lumMod val="50000"/>
                  </a:schemeClr>
                </a:solidFill>
                <a:latin typeface="Calibri" panose="020F0502020204030204" pitchFamily="34" charset="0"/>
                <a:ea typeface="ＭＳ Ｐゴシック" pitchFamily="-112" charset="-128"/>
                <a:cs typeface="Calibri" panose="020F0502020204030204" pitchFamily="34" charset="0"/>
              </a:defRPr>
            </a:lvl5pPr>
            <a:lvl6pPr marL="2514600" indent="-228600" algn="l" rtl="0" eaLnBrk="1" fontAlgn="base" hangingPunct="1">
              <a:spcBef>
                <a:spcPct val="20000"/>
              </a:spcBef>
              <a:spcAft>
                <a:spcPct val="0"/>
              </a:spcAft>
              <a:buChar char="»"/>
              <a:defRPr sz="1300">
                <a:solidFill>
                  <a:srgbClr val="427978"/>
                </a:solidFill>
                <a:latin typeface="+mn-lt"/>
              </a:defRPr>
            </a:lvl6pPr>
            <a:lvl7pPr marL="2971800" indent="-228600" algn="l" rtl="0" eaLnBrk="1" fontAlgn="base" hangingPunct="1">
              <a:spcBef>
                <a:spcPct val="20000"/>
              </a:spcBef>
              <a:spcAft>
                <a:spcPct val="0"/>
              </a:spcAft>
              <a:buChar char="»"/>
              <a:defRPr sz="1300">
                <a:solidFill>
                  <a:srgbClr val="427978"/>
                </a:solidFill>
                <a:latin typeface="+mn-lt"/>
              </a:defRPr>
            </a:lvl7pPr>
            <a:lvl8pPr marL="3429000" indent="-228600" algn="l" rtl="0" eaLnBrk="1" fontAlgn="base" hangingPunct="1">
              <a:spcBef>
                <a:spcPct val="20000"/>
              </a:spcBef>
              <a:spcAft>
                <a:spcPct val="0"/>
              </a:spcAft>
              <a:buChar char="»"/>
              <a:defRPr sz="1300">
                <a:solidFill>
                  <a:srgbClr val="427978"/>
                </a:solidFill>
                <a:latin typeface="+mn-lt"/>
              </a:defRPr>
            </a:lvl8pPr>
            <a:lvl9pPr marL="3886200" indent="-228600" algn="l" rtl="0" eaLnBrk="1" fontAlgn="base" hangingPunct="1">
              <a:spcBef>
                <a:spcPct val="20000"/>
              </a:spcBef>
              <a:spcAft>
                <a:spcPct val="0"/>
              </a:spcAft>
              <a:buChar char="»"/>
              <a:defRPr sz="1300">
                <a:solidFill>
                  <a:srgbClr val="427978"/>
                </a:solidFill>
                <a:latin typeface="+mn-lt"/>
              </a:defRPr>
            </a:lvl9pPr>
          </a:lstStyle>
          <a:p>
            <a:pPr marL="9525" indent="0">
              <a:spcBef>
                <a:spcPts val="0"/>
              </a:spcBef>
              <a:spcAft>
                <a:spcPts val="500"/>
              </a:spcAft>
              <a:buNone/>
            </a:pPr>
            <a:r>
              <a:rPr lang="fr-FR" sz="1000" dirty="0" smtClean="0">
                <a:solidFill>
                  <a:schemeClr val="tx1"/>
                </a:solidFill>
                <a:latin typeface="+mn-lt"/>
                <a:ea typeface="+mn-ea"/>
                <a:cs typeface="+mn-cs"/>
              </a:rPr>
              <a:t>Les </a:t>
            </a:r>
            <a:r>
              <a:rPr lang="fr-FR" sz="1000" dirty="0">
                <a:solidFill>
                  <a:schemeClr val="tx1"/>
                </a:solidFill>
                <a:latin typeface="+mn-lt"/>
                <a:ea typeface="+mn-ea"/>
                <a:cs typeface="+mn-cs"/>
              </a:rPr>
              <a:t>ordonnateurs / responsables de programme carte d’achat </a:t>
            </a:r>
            <a:r>
              <a:rPr lang="fr-FR" sz="1000" dirty="0" smtClean="0">
                <a:solidFill>
                  <a:schemeClr val="tx1"/>
                </a:solidFill>
                <a:latin typeface="+mn-lt"/>
                <a:ea typeface="+mn-ea"/>
                <a:cs typeface="+mn-cs"/>
              </a:rPr>
              <a:t>doivent </a:t>
            </a:r>
            <a:r>
              <a:rPr lang="fr-FR" sz="1000" dirty="0">
                <a:solidFill>
                  <a:schemeClr val="tx1"/>
                </a:solidFill>
                <a:latin typeface="+mn-lt"/>
                <a:ea typeface="+mn-ea"/>
                <a:cs typeface="+mn-cs"/>
              </a:rPr>
              <a:t>utiliser </a:t>
            </a:r>
            <a:r>
              <a:rPr lang="fr-FR" sz="1000" dirty="0" smtClean="0">
                <a:solidFill>
                  <a:schemeClr val="tx1"/>
                </a:solidFill>
                <a:latin typeface="+mn-lt"/>
                <a:ea typeface="+mn-ea"/>
                <a:cs typeface="+mn-cs"/>
              </a:rPr>
              <a:t>le </a:t>
            </a:r>
            <a:r>
              <a:rPr lang="fr-FR" sz="1000" b="1" dirty="0" smtClean="0">
                <a:solidFill>
                  <a:schemeClr val="tx1"/>
                </a:solidFill>
                <a:latin typeface="+mn-lt"/>
                <a:ea typeface="+mn-ea"/>
                <a:cs typeface="+mn-cs"/>
              </a:rPr>
              <a:t>formulaire </a:t>
            </a:r>
            <a:r>
              <a:rPr lang="fr-FR" sz="1000" b="1" dirty="0">
                <a:solidFill>
                  <a:schemeClr val="tx1"/>
                </a:solidFill>
                <a:latin typeface="+mn-lt"/>
                <a:ea typeface="+mn-ea"/>
                <a:cs typeface="+mn-cs"/>
              </a:rPr>
              <a:t>« Saisie des règles d’imputation cartes d’achat » </a:t>
            </a:r>
            <a:r>
              <a:rPr lang="fr-FR" sz="1000" dirty="0">
                <a:solidFill>
                  <a:schemeClr val="tx1"/>
                </a:solidFill>
                <a:latin typeface="+mn-lt"/>
                <a:ea typeface="+mn-ea"/>
                <a:cs typeface="+mn-cs"/>
              </a:rPr>
              <a:t>dans Chorus </a:t>
            </a:r>
            <a:r>
              <a:rPr lang="fr-FR" sz="1000" dirty="0" smtClean="0">
                <a:solidFill>
                  <a:schemeClr val="tx1"/>
                </a:solidFill>
                <a:latin typeface="+mn-lt"/>
                <a:ea typeface="+mn-ea"/>
                <a:cs typeface="+mn-cs"/>
              </a:rPr>
              <a:t>Formulaires.</a:t>
            </a:r>
            <a:endParaRPr lang="fr-FR" sz="1000" dirty="0">
              <a:solidFill>
                <a:schemeClr val="tx1"/>
              </a:solidFill>
              <a:latin typeface="+mn-lt"/>
              <a:ea typeface="+mn-ea"/>
              <a:cs typeface="+mn-cs"/>
            </a:endParaRPr>
          </a:p>
        </p:txBody>
      </p:sp>
      <p:sp>
        <p:nvSpPr>
          <p:cNvPr id="3" name="Rectangle 2"/>
          <p:cNvSpPr/>
          <p:nvPr/>
        </p:nvSpPr>
        <p:spPr>
          <a:xfrm>
            <a:off x="5518062" y="1949098"/>
            <a:ext cx="3411545" cy="1749197"/>
          </a:xfrm>
          <a:prstGeom prst="rect">
            <a:avLst/>
          </a:prstGeom>
        </p:spPr>
        <p:txBody>
          <a:bodyPr wrap="square">
            <a:spAutoFit/>
          </a:bodyPr>
          <a:lstStyle/>
          <a:p>
            <a:pPr marL="9525" fontAlgn="base">
              <a:spcAft>
                <a:spcPts val="500"/>
              </a:spcAft>
              <a:buClr>
                <a:srgbClr val="578295"/>
              </a:buClr>
              <a:buSzPct val="80000"/>
            </a:pPr>
            <a:r>
              <a:rPr lang="fr-FR" sz="900" dirty="0"/>
              <a:t>Les règles visibles depuis Chorus Formulaires correspondent :</a:t>
            </a:r>
          </a:p>
          <a:p>
            <a:pPr marL="180975" lvl="1" indent="-171450" fontAlgn="base">
              <a:spcAft>
                <a:spcPts val="500"/>
              </a:spcAft>
              <a:buSzPct val="80000"/>
              <a:buFont typeface="Wingdings" panose="05000000000000000000" pitchFamily="2" charset="2"/>
              <a:buChar char="§"/>
            </a:pPr>
            <a:r>
              <a:rPr lang="fr-FR" sz="900" dirty="0"/>
              <a:t>Aux cartes importées du portail de la </a:t>
            </a:r>
            <a:r>
              <a:rPr lang="fr-FR" sz="900" dirty="0" smtClean="0"/>
              <a:t>BNPP </a:t>
            </a:r>
            <a:r>
              <a:rPr lang="fr-FR" sz="900" dirty="0"/>
              <a:t>vers </a:t>
            </a:r>
            <a:r>
              <a:rPr lang="fr-FR" sz="900" dirty="0" smtClean="0"/>
              <a:t>Chorus Formulaires, </a:t>
            </a:r>
            <a:r>
              <a:rPr lang="fr-FR" sz="900" dirty="0"/>
              <a:t>avec des fournisseurs spécifiques autorisés (restrictions par SIRET/SIREN/MCC),</a:t>
            </a:r>
          </a:p>
          <a:p>
            <a:pPr marL="180975" lvl="1" indent="-171450" fontAlgn="base">
              <a:spcAft>
                <a:spcPts val="500"/>
              </a:spcAft>
              <a:buSzPct val="80000"/>
              <a:buFont typeface="Wingdings" panose="05000000000000000000" pitchFamily="2" charset="2"/>
              <a:buChar char="§"/>
            </a:pPr>
            <a:r>
              <a:rPr lang="fr-FR" sz="900" dirty="0"/>
              <a:t>Filtrées selon les habilitations de l’utilisateur : liste de Programmes Carte Achat autorisés pour le(s) GU de l’utilisateur,</a:t>
            </a:r>
          </a:p>
          <a:p>
            <a:pPr marL="180975" lvl="1" indent="-171450" fontAlgn="base">
              <a:spcAft>
                <a:spcPts val="500"/>
              </a:spcAft>
              <a:buSzPct val="80000"/>
              <a:buFont typeface="Wingdings" panose="05000000000000000000" pitchFamily="2" charset="2"/>
              <a:buChar char="§"/>
            </a:pPr>
            <a:r>
              <a:rPr lang="fr-FR" sz="900" dirty="0"/>
              <a:t>Et en excluant les cartes expirées depuis plus d’un an (délai configurable au niveau Cœur).</a:t>
            </a:r>
          </a:p>
          <a:p>
            <a:pPr marL="9525" lvl="1" fontAlgn="base">
              <a:spcAft>
                <a:spcPts val="500"/>
              </a:spcAft>
              <a:buSzPct val="80000"/>
            </a:pPr>
            <a:endParaRPr lang="fr-FR" sz="1000" dirty="0" smtClean="0"/>
          </a:p>
        </p:txBody>
      </p:sp>
      <p:pic>
        <p:nvPicPr>
          <p:cNvPr id="11" name="Picture 3"/>
          <p:cNvPicPr>
            <a:picLocks noChangeAspect="1" noChangeArrowheads="1"/>
          </p:cNvPicPr>
          <p:nvPr/>
        </p:nvPicPr>
        <p:blipFill>
          <a:blip r:embed="rId4" cstate="print"/>
          <a:srcRect/>
          <a:stretch>
            <a:fillRect/>
          </a:stretch>
        </p:blipFill>
        <p:spPr bwMode="auto">
          <a:xfrm>
            <a:off x="5498765" y="4054944"/>
            <a:ext cx="506454" cy="408550"/>
          </a:xfrm>
          <a:prstGeom prst="rect">
            <a:avLst/>
          </a:prstGeom>
          <a:noFill/>
          <a:ln w="9525">
            <a:noFill/>
            <a:miter lim="800000"/>
            <a:headEnd/>
            <a:tailEnd/>
          </a:ln>
          <a:effectLst/>
        </p:spPr>
      </p:pic>
      <p:sp>
        <p:nvSpPr>
          <p:cNvPr id="5" name="Rectangle 4"/>
          <p:cNvSpPr/>
          <p:nvPr/>
        </p:nvSpPr>
        <p:spPr>
          <a:xfrm>
            <a:off x="5970268" y="3995739"/>
            <a:ext cx="2743246" cy="507831"/>
          </a:xfrm>
          <a:prstGeom prst="rect">
            <a:avLst/>
          </a:prstGeom>
        </p:spPr>
        <p:txBody>
          <a:bodyPr wrap="square">
            <a:spAutoFit/>
          </a:bodyPr>
          <a:lstStyle/>
          <a:p>
            <a:pPr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900" kern="0" dirty="0">
                <a:solidFill>
                  <a:schemeClr val="tx2">
                    <a:lumMod val="60000"/>
                    <a:lumOff val="40000"/>
                  </a:schemeClr>
                </a:solidFill>
                <a:ea typeface="SimSun"/>
              </a:rPr>
              <a:t>Note : les cartes sans indication de </a:t>
            </a:r>
            <a:r>
              <a:rPr lang="fr-FR" sz="900" kern="0" dirty="0" smtClean="0">
                <a:solidFill>
                  <a:schemeClr val="tx2">
                    <a:lumMod val="60000"/>
                    <a:lumOff val="40000"/>
                  </a:schemeClr>
                </a:solidFill>
                <a:ea typeface="SimSun"/>
              </a:rPr>
              <a:t>fournisseur sur le portail BNPP </a:t>
            </a:r>
            <a:r>
              <a:rPr lang="fr-FR" sz="900" kern="0" dirty="0">
                <a:solidFill>
                  <a:schemeClr val="tx2">
                    <a:lumMod val="60000"/>
                    <a:lumOff val="40000"/>
                  </a:schemeClr>
                </a:solidFill>
                <a:ea typeface="SimSun"/>
              </a:rPr>
              <a:t>n’apparaissent pas dans Chorus Formulaires</a:t>
            </a:r>
          </a:p>
        </p:txBody>
      </p:sp>
    </p:spTree>
    <p:extLst>
      <p:ext uri="{BB962C8B-B14F-4D97-AF65-F5344CB8AC3E}">
        <p14:creationId xmlns:p14="http://schemas.microsoft.com/office/powerpoint/2010/main" val="2756631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lgn="r">
              <a:defRPr/>
            </a:pPr>
            <a:fld id="{B858D49A-5A7A-574D-A0ED-52B5C1EFA876}" type="datetime1">
              <a:rPr lang="fr-FR" cap="all">
                <a:solidFill>
                  <a:srgbClr val="000000"/>
                </a:solidFill>
              </a:rPr>
              <a:pPr lvl="0" algn="r">
                <a:defRPr/>
              </a:pPr>
              <a:t>18/05/2022</a:t>
            </a:fld>
            <a:endParaRPr kumimoji="0" lang="fr-FR" sz="750" b="1" i="0" u="none" strike="noStrike" kern="1200" cap="all" spc="0" normalizeH="0" baseline="0" noProof="0" dirty="0">
              <a:ln>
                <a:noFill/>
              </a:ln>
              <a:solidFill>
                <a:srgbClr val="000000"/>
              </a:solidFill>
              <a:effectLst/>
              <a:uLnTx/>
              <a:uFillTx/>
              <a:latin typeface="Arial"/>
              <a:ea typeface="+mn-ea"/>
              <a:cs typeface="+mn-cs"/>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sp>
        <p:nvSpPr>
          <p:cNvPr id="15" name="Content Placeholder 2">
            <a:extLst>
              <a:ext uri="{FF2B5EF4-FFF2-40B4-BE49-F238E27FC236}">
                <a16:creationId xmlns:a16="http://schemas.microsoft.com/office/drawing/2014/main" id="{9C694C3E-81C8-4232-B199-3F0F3D2A1C99}"/>
              </a:ext>
            </a:extLst>
          </p:cNvPr>
          <p:cNvSpPr txBox="1">
            <a:spLocks/>
          </p:cNvSpPr>
          <p:nvPr/>
        </p:nvSpPr>
        <p:spPr>
          <a:xfrm>
            <a:off x="252454" y="1161569"/>
            <a:ext cx="8424002" cy="1914238"/>
          </a:xfrm>
          <a:prstGeom prst="rect">
            <a:avLst/>
          </a:prstGeom>
        </p:spPr>
        <p:txBody>
          <a:bodyPr>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525"/>
            <a:endParaRPr lang="fr-FR" sz="1100" dirty="0"/>
          </a:p>
        </p:txBody>
      </p:sp>
      <p:sp>
        <p:nvSpPr>
          <p:cNvPr id="10" name="Titre 6">
            <a:extLst>
              <a:ext uri="{FF2B5EF4-FFF2-40B4-BE49-F238E27FC236}">
                <a16:creationId xmlns:a16="http://schemas.microsoft.com/office/drawing/2014/main" id="{71AEE90C-F5AE-4AB4-900A-CF0001990F3D}"/>
              </a:ext>
            </a:extLst>
          </p:cNvPr>
          <p:cNvSpPr txBox="1">
            <a:spLocks/>
          </p:cNvSpPr>
          <p:nvPr/>
        </p:nvSpPr>
        <p:spPr bwMode="gray">
          <a:xfrm>
            <a:off x="1187624" y="152010"/>
            <a:ext cx="7088080"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600" dirty="0"/>
              <a:t>Automatisation du traitement des demandes de paiement </a:t>
            </a:r>
          </a:p>
          <a:p>
            <a:pPr>
              <a:buClr>
                <a:schemeClr val="tx2"/>
              </a:buClr>
            </a:pPr>
            <a:r>
              <a:rPr lang="fr-FR" sz="1200" dirty="0" smtClean="0">
                <a:solidFill>
                  <a:schemeClr val="accent2"/>
                </a:solidFill>
              </a:rPr>
              <a:t>Restitution des règles d’imputations dans Chorus Cœur</a:t>
            </a:r>
            <a:endParaRPr lang="fr-FR" sz="1200" dirty="0">
              <a:solidFill>
                <a:schemeClr val="accent2"/>
              </a:solidFill>
            </a:endParaRPr>
          </a:p>
        </p:txBody>
      </p:sp>
      <p:sp>
        <p:nvSpPr>
          <p:cNvPr id="5" name="Espace réservé du contenu 4"/>
          <p:cNvSpPr>
            <a:spLocks noGrp="1"/>
          </p:cNvSpPr>
          <p:nvPr>
            <p:ph sz="quarter" idx="14"/>
          </p:nvPr>
        </p:nvSpPr>
        <p:spPr>
          <a:xfrm>
            <a:off x="359998" y="864792"/>
            <a:ext cx="8424000" cy="3350418"/>
          </a:xfrm>
        </p:spPr>
        <p:txBody>
          <a:bodyPr/>
          <a:lstStyle/>
          <a:p>
            <a:pPr marL="9525" lvl="0" fontAlgn="base">
              <a:buClr>
                <a:srgbClr val="578295"/>
              </a:buClr>
              <a:buSzPct val="80000"/>
            </a:pPr>
            <a:r>
              <a:rPr lang="fr-FR" sz="900" dirty="0" smtClean="0"/>
              <a:t>La </a:t>
            </a:r>
            <a:r>
              <a:rPr lang="fr-FR" sz="900" b="1" dirty="0" smtClean="0"/>
              <a:t>restitution  « Restitution des règles d’imputations CHA » (ZCHA_REGLES) </a:t>
            </a:r>
            <a:r>
              <a:rPr lang="fr-FR" sz="900" dirty="0" smtClean="0"/>
              <a:t>est accessible depuis le menu du portail du rôle « Affichage dépense »</a:t>
            </a:r>
          </a:p>
          <a:p>
            <a:pPr marL="9525" lvl="0" fontAlgn="base">
              <a:buClr>
                <a:srgbClr val="578295"/>
              </a:buClr>
              <a:buSzPct val="80000"/>
            </a:pPr>
            <a:endParaRPr lang="fr-FR" sz="1000" dirty="0" smtClean="0"/>
          </a:p>
          <a:p>
            <a:pPr marL="9525" lvl="0" fontAlgn="base">
              <a:buClr>
                <a:srgbClr val="578295"/>
              </a:buClr>
              <a:buSzPct val="80000"/>
            </a:pPr>
            <a:endParaRPr lang="fr-FR" sz="1000" dirty="0" smtClean="0"/>
          </a:p>
          <a:p>
            <a:pPr marL="9525" lvl="0" fontAlgn="base">
              <a:buClr>
                <a:srgbClr val="578295"/>
              </a:buClr>
              <a:buSzPct val="80000"/>
            </a:pPr>
            <a:endParaRPr lang="fr-FR" sz="1000" dirty="0"/>
          </a:p>
          <a:p>
            <a:pPr marL="9525" lvl="0" fontAlgn="base">
              <a:buClr>
                <a:srgbClr val="578295"/>
              </a:buClr>
              <a:buSzPct val="80000"/>
            </a:pPr>
            <a:endParaRPr lang="fr-FR" sz="1000" dirty="0"/>
          </a:p>
          <a:p>
            <a:pPr marL="9525" lvl="0" fontAlgn="base">
              <a:buClr>
                <a:srgbClr val="578295"/>
              </a:buClr>
              <a:buSzPct val="80000"/>
            </a:pPr>
            <a:endParaRPr lang="fr-FR" sz="1000" dirty="0" smtClean="0"/>
          </a:p>
          <a:p>
            <a:pPr marL="9525" lvl="0" fontAlgn="base">
              <a:buClr>
                <a:srgbClr val="578295"/>
              </a:buClr>
              <a:buSzPct val="80000"/>
            </a:pPr>
            <a:endParaRPr lang="fr-FR" sz="1000" dirty="0"/>
          </a:p>
          <a:p>
            <a:pPr marL="9525" lvl="0" fontAlgn="base">
              <a:buClr>
                <a:srgbClr val="578295"/>
              </a:buClr>
              <a:buSzPct val="80000"/>
            </a:pPr>
            <a:endParaRPr lang="fr-FR" sz="1000" dirty="0" smtClean="0"/>
          </a:p>
          <a:p>
            <a:pPr marL="9525" lvl="0" fontAlgn="base">
              <a:buClr>
                <a:srgbClr val="578295"/>
              </a:buClr>
              <a:buSzPct val="80000"/>
            </a:pPr>
            <a:endParaRPr lang="fr-FR" sz="1000" dirty="0"/>
          </a:p>
          <a:p>
            <a:pPr marL="9525" lvl="0" fontAlgn="base">
              <a:buClr>
                <a:srgbClr val="578295"/>
              </a:buClr>
              <a:buSzPct val="80000"/>
            </a:pPr>
            <a:endParaRPr lang="fr-FR" sz="1000" dirty="0"/>
          </a:p>
          <a:p>
            <a:endParaRPr lang="fr-FR" dirty="0"/>
          </a:p>
        </p:txBody>
      </p:sp>
      <p:pic>
        <p:nvPicPr>
          <p:cNvPr id="3" name="Image 2"/>
          <p:cNvPicPr>
            <a:picLocks noChangeAspect="1"/>
          </p:cNvPicPr>
          <p:nvPr/>
        </p:nvPicPr>
        <p:blipFill rotWithShape="1">
          <a:blip r:embed="rId3"/>
          <a:srcRect l="1700" t="29000" r="47691" b="6601"/>
          <a:stretch/>
        </p:blipFill>
        <p:spPr>
          <a:xfrm>
            <a:off x="359998" y="1719383"/>
            <a:ext cx="8091539" cy="3088887"/>
          </a:xfrm>
          <a:prstGeom prst="rect">
            <a:avLst/>
          </a:prstGeom>
        </p:spPr>
      </p:pic>
      <p:sp>
        <p:nvSpPr>
          <p:cNvPr id="6" name="Rectangle 5"/>
          <p:cNvSpPr/>
          <p:nvPr/>
        </p:nvSpPr>
        <p:spPr>
          <a:xfrm>
            <a:off x="7078388" y="4639426"/>
            <a:ext cx="432048" cy="186750"/>
          </a:xfrm>
          <a:prstGeom prst="rect">
            <a:avLst/>
          </a:prstGeom>
          <a:noFill/>
          <a:ln w="3175">
            <a:solidFill>
              <a:srgbClr val="0081A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52454" y="987574"/>
            <a:ext cx="7519692" cy="646331"/>
          </a:xfrm>
          <a:prstGeom prst="rect">
            <a:avLst/>
          </a:prstGeom>
          <a:solidFill>
            <a:schemeClr val="bg1"/>
          </a:solidFill>
        </p:spPr>
        <p:txBody>
          <a:bodyPr wrap="square">
            <a:spAutoFit/>
          </a:bodyPr>
          <a:lstStyle/>
          <a:p>
            <a:pPr marL="9525" lvl="0" fontAlgn="base">
              <a:buClr>
                <a:srgbClr val="578295"/>
              </a:buClr>
              <a:buSzPct val="80000"/>
            </a:pPr>
            <a:r>
              <a:rPr lang="fr-FR" sz="900" b="1" dirty="0"/>
              <a:t>Pour les ordonnateurs</a:t>
            </a:r>
            <a:r>
              <a:rPr lang="fr-FR" sz="900" dirty="0"/>
              <a:t>, les habilitations sont basées sur la liste des programmes carte achat autorisés pour les groupes acheteurs (GA) d’habilitation de l’utilisateur.</a:t>
            </a:r>
          </a:p>
          <a:p>
            <a:pPr marL="9525" lvl="1" fontAlgn="base">
              <a:spcBef>
                <a:spcPts val="0"/>
              </a:spcBef>
              <a:spcAft>
                <a:spcPts val="500"/>
              </a:spcAft>
              <a:buSzPct val="80000"/>
            </a:pPr>
            <a:r>
              <a:rPr lang="fr-FR" sz="900" dirty="0"/>
              <a:t>La liste des programmes carte achat autorisés pour chaque </a:t>
            </a:r>
            <a:r>
              <a:rPr lang="fr-FR" sz="900" dirty="0" smtClean="0"/>
              <a:t>« groupe acheteur » </a:t>
            </a:r>
            <a:r>
              <a:rPr lang="fr-FR" sz="900" dirty="0"/>
              <a:t>est tenue à jour par l’administrateur des référentiels du ministère via un référencement dédié.</a:t>
            </a:r>
            <a:endParaRPr lang="fr-FR" sz="900" dirty="0">
              <a:sym typeface="Wingdings" panose="05000000000000000000" pitchFamily="2" charset="2"/>
            </a:endParaRPr>
          </a:p>
        </p:txBody>
      </p:sp>
    </p:spTree>
    <p:extLst>
      <p:ext uri="{BB962C8B-B14F-4D97-AF65-F5344CB8AC3E}">
        <p14:creationId xmlns:p14="http://schemas.microsoft.com/office/powerpoint/2010/main" val="37280214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CD088A48-D3EE-4AAE-9487-6784B075474C}"/>
              </a:ext>
            </a:extLst>
          </p:cNvPr>
          <p:cNvSpPr>
            <a:spLocks noGrp="1"/>
          </p:cNvSpPr>
          <p:nvPr>
            <p:ph type="pic" sz="quarter" idx="13"/>
          </p:nvPr>
        </p:nvSpPr>
        <p:spPr/>
      </p:sp>
      <p:sp>
        <p:nvSpPr>
          <p:cNvPr id="3" name="Titre 2">
            <a:extLst>
              <a:ext uri="{FF2B5EF4-FFF2-40B4-BE49-F238E27FC236}">
                <a16:creationId xmlns:a16="http://schemas.microsoft.com/office/drawing/2014/main" id="{D3A3230F-EE6B-4D1E-BC6E-C36D5A68F1DF}"/>
              </a:ext>
            </a:extLst>
          </p:cNvPr>
          <p:cNvSpPr>
            <a:spLocks noGrp="1"/>
          </p:cNvSpPr>
          <p:nvPr>
            <p:ph type="title"/>
          </p:nvPr>
        </p:nvSpPr>
        <p:spPr/>
        <p:txBody>
          <a:bodyPr/>
          <a:lstStyle/>
          <a:p>
            <a:pPr marL="0" indent="0">
              <a:buNone/>
            </a:pPr>
            <a:r>
              <a:rPr lang="fr-FR" dirty="0" smtClean="0"/>
              <a:t>3. Nouvel accord-cadre interministériel</a:t>
            </a:r>
            <a:endParaRPr lang="fr-FR" dirty="0"/>
          </a:p>
        </p:txBody>
      </p:sp>
      <p:sp>
        <p:nvSpPr>
          <p:cNvPr id="4" name="Espace réservé du pied de page 3">
            <a:extLst>
              <a:ext uri="{FF2B5EF4-FFF2-40B4-BE49-F238E27FC236}">
                <a16:creationId xmlns:a16="http://schemas.microsoft.com/office/drawing/2014/main" id="{C3B2F4E8-244C-4D3F-B092-7ED5E75F6F2B}"/>
              </a:ext>
            </a:extLst>
          </p:cNvPr>
          <p:cNvSpPr>
            <a:spLocks noGrp="1"/>
          </p:cNvSpPr>
          <p:nvPr>
            <p:ph type="ftr" sz="quarter" idx="11"/>
          </p:nvPr>
        </p:nvSpPr>
        <p:spPr/>
        <p:txBody>
          <a:bodyPr/>
          <a:lstStyle/>
          <a:p>
            <a:r>
              <a:rPr lang="fr-FR" dirty="0"/>
              <a:t>Département du contrôle interne et des systèmes d’information financière - DCISIF</a:t>
            </a:r>
          </a:p>
        </p:txBody>
      </p:sp>
      <p:sp>
        <p:nvSpPr>
          <p:cNvPr id="5" name="Espace réservé du numéro de diapositive 4">
            <a:extLst>
              <a:ext uri="{FF2B5EF4-FFF2-40B4-BE49-F238E27FC236}">
                <a16:creationId xmlns:a16="http://schemas.microsoft.com/office/drawing/2014/main" id="{D4340985-DA18-4EE8-8688-E6CDB5E128AF}"/>
              </a:ext>
            </a:extLst>
          </p:cNvPr>
          <p:cNvSpPr>
            <a:spLocks noGrp="1"/>
          </p:cNvSpPr>
          <p:nvPr>
            <p:ph type="sldNum" sz="quarter" idx="12"/>
          </p:nvPr>
        </p:nvSpPr>
        <p:spPr/>
        <p:txBody>
          <a:bodyPr/>
          <a:lstStyle/>
          <a:p>
            <a:fld id="{733122C9-A0B9-462F-8757-0847AD287B63}" type="slidenum">
              <a:rPr lang="fr-FR" smtClean="0"/>
              <a:pPr/>
              <a:t>24</a:t>
            </a:fld>
            <a:endParaRPr lang="fr-FR"/>
          </a:p>
        </p:txBody>
      </p:sp>
      <p:sp>
        <p:nvSpPr>
          <p:cNvPr id="6" name="Espace réservé de la date 5">
            <a:extLst>
              <a:ext uri="{FF2B5EF4-FFF2-40B4-BE49-F238E27FC236}">
                <a16:creationId xmlns:a16="http://schemas.microsoft.com/office/drawing/2014/main" id="{41AF9C77-3A33-4BFA-AC97-6AF9586222BE}"/>
              </a:ext>
            </a:extLst>
          </p:cNvPr>
          <p:cNvSpPr>
            <a:spLocks noGrp="1"/>
          </p:cNvSpPr>
          <p:nvPr>
            <p:ph type="dt" sz="half" idx="4294967295"/>
          </p:nvPr>
        </p:nvSpPr>
        <p:spPr/>
        <p:txBody>
          <a:bodyPr/>
          <a:lstStyle/>
          <a:p>
            <a:pPr algn="r"/>
            <a:fld id="{B858D49A-5A7A-574D-A0ED-52B5C1EFA876}" type="datetime1">
              <a:rPr lang="fr-FR" cap="all">
                <a:solidFill>
                  <a:srgbClr val="000000"/>
                </a:solidFill>
              </a:rPr>
              <a:pPr algn="r"/>
              <a:t>18/05/2022</a:t>
            </a:fld>
            <a:endParaRPr lang="fr-FR" cap="all" dirty="0"/>
          </a:p>
        </p:txBody>
      </p:sp>
    </p:spTree>
    <p:extLst>
      <p:ext uri="{BB962C8B-B14F-4D97-AF65-F5344CB8AC3E}">
        <p14:creationId xmlns:p14="http://schemas.microsoft.com/office/powerpoint/2010/main" val="16598980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sp>
        <p:nvSpPr>
          <p:cNvPr id="9" name="Titre 6">
            <a:extLst>
              <a:ext uri="{FF2B5EF4-FFF2-40B4-BE49-F238E27FC236}">
                <a16:creationId xmlns:a16="http://schemas.microsoft.com/office/drawing/2014/main" id="{71AEE90C-F5AE-4AB4-900A-CF0001990F3D}"/>
              </a:ext>
            </a:extLst>
          </p:cNvPr>
          <p:cNvSpPr txBox="1">
            <a:spLocks/>
          </p:cNvSpPr>
          <p:nvPr/>
        </p:nvSpPr>
        <p:spPr bwMode="gray">
          <a:xfrm>
            <a:off x="1187624" y="152010"/>
            <a:ext cx="7088080"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500" dirty="0"/>
              <a:t>Nouvel accord-cadre </a:t>
            </a:r>
            <a:r>
              <a:rPr lang="fr-FR" sz="1500" dirty="0" smtClean="0"/>
              <a:t>interministériel</a:t>
            </a:r>
          </a:p>
          <a:p>
            <a:pPr>
              <a:buClr>
                <a:schemeClr val="tx2"/>
              </a:buClr>
            </a:pPr>
            <a:r>
              <a:rPr lang="fr-FR" sz="1300" dirty="0" smtClean="0">
                <a:solidFill>
                  <a:schemeClr val="accent2"/>
                </a:solidFill>
              </a:rPr>
              <a:t>Evolutions règlementaires et techniques</a:t>
            </a:r>
            <a:endParaRPr lang="fr-FR" sz="1300" dirty="0">
              <a:solidFill>
                <a:schemeClr val="accent2"/>
              </a:solidFill>
            </a:endParaRPr>
          </a:p>
        </p:txBody>
      </p:sp>
      <p:grpSp>
        <p:nvGrpSpPr>
          <p:cNvPr id="6" name="Groupe 5"/>
          <p:cNvGrpSpPr/>
          <p:nvPr/>
        </p:nvGrpSpPr>
        <p:grpSpPr>
          <a:xfrm>
            <a:off x="360000" y="1131590"/>
            <a:ext cx="8171504" cy="3375755"/>
            <a:chOff x="360000" y="1131590"/>
            <a:chExt cx="8171504" cy="3375755"/>
          </a:xfrm>
        </p:grpSpPr>
        <p:sp>
          <p:nvSpPr>
            <p:cNvPr id="14" name="Rechteck 14"/>
            <p:cNvSpPr/>
            <p:nvPr/>
          </p:nvSpPr>
          <p:spPr bwMode="gray">
            <a:xfrm>
              <a:off x="360000" y="1131590"/>
              <a:ext cx="2627824" cy="1440160"/>
            </a:xfrm>
            <a:prstGeom prst="rect">
              <a:avLst/>
            </a:prstGeom>
            <a:solidFill>
              <a:srgbClr val="8EB4E3"/>
            </a:solidFill>
            <a:ln w="12700">
              <a:noFill/>
              <a:miter lim="800000"/>
              <a:headEnd/>
              <a:tailEnd/>
            </a:ln>
            <a:effectLst/>
          </p:spPr>
          <p:txBody>
            <a:bodyPr lIns="108000" tIns="72000" rIns="0" bIns="0" anchor="t" anchorCtr="0"/>
            <a:lstStyle/>
            <a:p>
              <a:pPr>
                <a:spcAft>
                  <a:spcPts val="600"/>
                </a:spcAft>
              </a:pPr>
              <a:r>
                <a:rPr lang="en-US" sz="1200" b="1" kern="0" dirty="0">
                  <a:solidFill>
                    <a:srgbClr val="000000"/>
                  </a:solidFill>
                </a:rPr>
                <a:t>1. Travaux interministériels</a:t>
              </a:r>
            </a:p>
            <a:p>
              <a:pPr marL="341313" indent="-341313" defTabSz="449263" fontAlgn="base">
                <a:spcBef>
                  <a:spcPts val="450"/>
                </a:spcBef>
                <a:spcAft>
                  <a:spcPct val="0"/>
                </a:spcAft>
                <a:buSzPct val="10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800" kern="0" dirty="0">
                  <a:solidFill>
                    <a:srgbClr val="000000"/>
                  </a:solidFill>
                  <a:ea typeface="SimSun"/>
                </a:rPr>
                <a:t>Des travaux interministériels ont été engagés depuis deux ans sous l’égide de la DAE, la DGFIP et l’AIFE sur le processus carte d’achat (du fait générateur à sa finalisation comptable). </a:t>
              </a:r>
            </a:p>
            <a:p>
              <a:pPr>
                <a:spcAft>
                  <a:spcPts val="600"/>
                </a:spcAft>
              </a:pPr>
              <a:endParaRPr lang="en-US" sz="1200" b="1" kern="0" dirty="0">
                <a:solidFill>
                  <a:srgbClr val="000000"/>
                </a:solidFill>
              </a:endParaRPr>
            </a:p>
          </p:txBody>
        </p:sp>
        <p:sp>
          <p:nvSpPr>
            <p:cNvPr id="15" name="Rechteck 14"/>
            <p:cNvSpPr/>
            <p:nvPr/>
          </p:nvSpPr>
          <p:spPr bwMode="gray">
            <a:xfrm>
              <a:off x="3131840" y="1131590"/>
              <a:ext cx="2627824" cy="1440160"/>
            </a:xfrm>
            <a:prstGeom prst="rect">
              <a:avLst/>
            </a:prstGeom>
            <a:solidFill>
              <a:srgbClr val="8EB4E3"/>
            </a:solidFill>
            <a:ln w="12700">
              <a:noFill/>
              <a:miter lim="800000"/>
              <a:headEnd/>
              <a:tailEnd/>
            </a:ln>
            <a:effectLst/>
          </p:spPr>
          <p:txBody>
            <a:bodyPr lIns="108000" tIns="72000" rIns="0" bIns="0" anchor="t" anchorCtr="0"/>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200" b="1" i="0" u="none" strike="noStrike" kern="0" cap="none" spc="0" normalizeH="0" baseline="0" noProof="0" dirty="0" smtClean="0">
                  <a:ln>
                    <a:noFill/>
                  </a:ln>
                  <a:solidFill>
                    <a:srgbClr val="000000"/>
                  </a:solidFill>
                  <a:effectLst/>
                  <a:uLnTx/>
                  <a:uFillTx/>
                </a:rPr>
                <a:t>2. Engagements</a:t>
              </a:r>
              <a:r>
                <a:rPr kumimoji="0" lang="en-US" sz="1200" b="1" i="0" u="none" strike="noStrike" kern="0" cap="none" spc="0" normalizeH="0" noProof="0" dirty="0" smtClean="0">
                  <a:ln>
                    <a:noFill/>
                  </a:ln>
                  <a:solidFill>
                    <a:srgbClr val="000000"/>
                  </a:solidFill>
                  <a:effectLst/>
                  <a:uLnTx/>
                  <a:uFillTx/>
                </a:rPr>
                <a:t> du ministère</a:t>
              </a:r>
              <a:endParaRPr kumimoji="0" lang="en-US" sz="1200" b="1" i="0" u="none" strike="noStrike" kern="0" cap="none" spc="0" normalizeH="0" baseline="0" noProof="0" dirty="0" smtClean="0">
                <a:ln>
                  <a:noFill/>
                </a:ln>
                <a:solidFill>
                  <a:srgbClr val="000000"/>
                </a:solidFill>
                <a:effectLst/>
                <a:uLnTx/>
                <a:uFillTx/>
              </a:endParaRPr>
            </a:p>
            <a:p>
              <a:pPr marL="341313" indent="-341313" defTabSz="449263" fontAlgn="base">
                <a:spcBef>
                  <a:spcPts val="450"/>
                </a:spcBef>
                <a:spcAft>
                  <a:spcPct val="0"/>
                </a:spcAft>
                <a:buSzPct val="10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800" kern="0" dirty="0" smtClean="0">
                  <a:solidFill>
                    <a:srgbClr val="000000"/>
                  </a:solidFill>
                  <a:ea typeface="SimSun"/>
                </a:rPr>
                <a:t>Ne </a:t>
              </a:r>
              <a:r>
                <a:rPr lang="fr-FR" sz="800" kern="0" dirty="0">
                  <a:solidFill>
                    <a:srgbClr val="000000"/>
                  </a:solidFill>
                  <a:ea typeface="SimSun"/>
                </a:rPr>
                <a:t>pas avoir de </a:t>
              </a:r>
              <a:r>
                <a:rPr lang="fr-FR" sz="800" kern="0" dirty="0" smtClean="0">
                  <a:solidFill>
                    <a:srgbClr val="000000"/>
                  </a:solidFill>
                  <a:ea typeface="SimSun"/>
                </a:rPr>
                <a:t>délai </a:t>
              </a:r>
              <a:r>
                <a:rPr lang="fr-FR" sz="800" kern="0" dirty="0">
                  <a:solidFill>
                    <a:srgbClr val="000000"/>
                  </a:solidFill>
                  <a:ea typeface="SimSun"/>
                </a:rPr>
                <a:t>de </a:t>
              </a:r>
              <a:r>
                <a:rPr lang="fr-FR" sz="800" kern="0" dirty="0" smtClean="0">
                  <a:solidFill>
                    <a:srgbClr val="000000"/>
                  </a:solidFill>
                  <a:ea typeface="SimSun"/>
                </a:rPr>
                <a:t>paiement supérieur à </a:t>
              </a:r>
              <a:r>
                <a:rPr lang="fr-FR" sz="800" kern="0" dirty="0">
                  <a:solidFill>
                    <a:srgbClr val="000000"/>
                  </a:solidFill>
                  <a:ea typeface="SimSun"/>
                </a:rPr>
                <a:t>60 </a:t>
              </a:r>
              <a:r>
                <a:rPr lang="fr-FR" sz="800" kern="0" dirty="0" smtClean="0">
                  <a:solidFill>
                    <a:srgbClr val="000000"/>
                  </a:solidFill>
                  <a:ea typeface="SimSun"/>
                </a:rPr>
                <a:t>jours</a:t>
              </a:r>
            </a:p>
            <a:p>
              <a:pPr marL="341313" indent="-341313" defTabSz="449263" fontAlgn="base">
                <a:spcBef>
                  <a:spcPts val="450"/>
                </a:spcBef>
                <a:spcAft>
                  <a:spcPct val="0"/>
                </a:spcAft>
                <a:buSzPct val="10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800" kern="0" dirty="0" smtClean="0">
                  <a:solidFill>
                    <a:srgbClr val="000000"/>
                  </a:solidFill>
                  <a:ea typeface="SimSun"/>
                </a:rPr>
                <a:t>Référencement des fournisseurs</a:t>
              </a:r>
              <a:endParaRPr lang="fr-FR" sz="800" kern="0" dirty="0">
                <a:solidFill>
                  <a:srgbClr val="000000"/>
                </a:solidFill>
                <a:ea typeface="SimSun"/>
              </a:endParaRPr>
            </a:p>
            <a:p>
              <a:pPr marR="0" lvl="0" defTabSz="914400" eaLnBrk="1" fontAlgn="auto" latinLnBrk="0" hangingPunct="1">
                <a:lnSpc>
                  <a:spcPct val="100000"/>
                </a:lnSpc>
                <a:spcBef>
                  <a:spcPts val="0"/>
                </a:spcBef>
                <a:spcAft>
                  <a:spcPts val="600"/>
                </a:spcAft>
                <a:buClr>
                  <a:srgbClr val="808080"/>
                </a:buClr>
                <a:buSzTx/>
                <a:tabLst/>
                <a:defRPr/>
              </a:pPr>
              <a:endParaRPr kumimoji="0" lang="en-US" sz="900" b="0" i="0" u="none" strike="noStrike" kern="0" cap="none" spc="0" normalizeH="0" baseline="0" noProof="0" dirty="0" smtClean="0">
                <a:ln>
                  <a:noFill/>
                </a:ln>
                <a:solidFill>
                  <a:srgbClr val="000000"/>
                </a:solidFill>
                <a:effectLst/>
                <a:uLnTx/>
                <a:uFillTx/>
              </a:endParaRPr>
            </a:p>
          </p:txBody>
        </p:sp>
        <p:sp>
          <p:nvSpPr>
            <p:cNvPr id="16" name="Rechteck 14"/>
            <p:cNvSpPr/>
            <p:nvPr/>
          </p:nvSpPr>
          <p:spPr bwMode="gray">
            <a:xfrm>
              <a:off x="5903680" y="1131590"/>
              <a:ext cx="2627824" cy="1440160"/>
            </a:xfrm>
            <a:prstGeom prst="rect">
              <a:avLst/>
            </a:prstGeom>
            <a:solidFill>
              <a:srgbClr val="8EB4E3"/>
            </a:solidFill>
            <a:ln w="12700">
              <a:noFill/>
              <a:miter lim="800000"/>
              <a:headEnd/>
              <a:tailEnd/>
            </a:ln>
            <a:effectLst/>
          </p:spPr>
          <p:txBody>
            <a:bodyPr lIns="108000" tIns="72000" rIns="0" bIns="0" anchor="t" anchorCtr="0"/>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1200" b="1" i="0" u="none" strike="noStrike" kern="0" cap="none" spc="0" normalizeH="0" baseline="0" noProof="0" dirty="0" smtClean="0">
                  <a:ln>
                    <a:noFill/>
                  </a:ln>
                  <a:solidFill>
                    <a:srgbClr val="000000"/>
                  </a:solidFill>
                  <a:effectLst/>
                  <a:uLnTx/>
                  <a:uFillTx/>
                </a:rPr>
                <a:t>3. Objectif</a:t>
              </a:r>
            </a:p>
            <a:p>
              <a:pPr marL="341313" indent="-341313" defTabSz="449263" fontAlgn="base">
                <a:spcBef>
                  <a:spcPts val="450"/>
                </a:spcBef>
                <a:spcAft>
                  <a:spcPct val="0"/>
                </a:spcAft>
                <a:buSzPct val="10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800" kern="0" dirty="0" smtClean="0">
                  <a:solidFill>
                    <a:srgbClr val="000000"/>
                  </a:solidFill>
                  <a:ea typeface="SimSun"/>
                </a:rPr>
                <a:t>Réaliser des </a:t>
              </a:r>
              <a:r>
                <a:rPr lang="fr-FR" sz="800" b="1" kern="0" dirty="0">
                  <a:solidFill>
                    <a:srgbClr val="000000"/>
                  </a:solidFill>
                  <a:ea typeface="SimSun"/>
                </a:rPr>
                <a:t>gains de productivité en automatisant </a:t>
              </a:r>
              <a:r>
                <a:rPr lang="fr-FR" sz="800" kern="0" dirty="0">
                  <a:solidFill>
                    <a:srgbClr val="000000"/>
                  </a:solidFill>
                  <a:ea typeface="SimSun"/>
                </a:rPr>
                <a:t>le traitement des factures en masse et permettre ainsi de réduire les délais de paiement. </a:t>
              </a:r>
            </a:p>
            <a:p>
              <a:pPr marR="0" lvl="0" defTabSz="914400" eaLnBrk="1" fontAlgn="auto" latinLnBrk="0" hangingPunct="1">
                <a:lnSpc>
                  <a:spcPct val="100000"/>
                </a:lnSpc>
                <a:spcBef>
                  <a:spcPts val="0"/>
                </a:spcBef>
                <a:spcAft>
                  <a:spcPts val="600"/>
                </a:spcAft>
                <a:buClr>
                  <a:srgbClr val="808080"/>
                </a:buClr>
                <a:buSzTx/>
                <a:tabLst/>
                <a:defRPr/>
              </a:pPr>
              <a:endParaRPr kumimoji="0" lang="en-US" sz="900" b="0" i="0" u="none" strike="noStrike" kern="0" cap="none" spc="0" normalizeH="0" baseline="0" noProof="0" dirty="0" smtClean="0">
                <a:ln>
                  <a:noFill/>
                </a:ln>
                <a:solidFill>
                  <a:srgbClr val="000000"/>
                </a:solidFill>
                <a:effectLst/>
                <a:uLnTx/>
                <a:uFillTx/>
              </a:endParaRPr>
            </a:p>
          </p:txBody>
        </p:sp>
        <p:sp>
          <p:nvSpPr>
            <p:cNvPr id="17" name="AutoShape 16"/>
            <p:cNvSpPr>
              <a:spLocks noChangeArrowheads="1"/>
            </p:cNvSpPr>
            <p:nvPr/>
          </p:nvSpPr>
          <p:spPr bwMode="gray">
            <a:xfrm rot="5400000">
              <a:off x="4110565" y="1007116"/>
              <a:ext cx="670371" cy="4387624"/>
            </a:xfrm>
            <a:prstGeom prst="homePlate">
              <a:avLst>
                <a:gd name="adj" fmla="val 39820"/>
              </a:avLst>
            </a:prstGeom>
            <a:solidFill>
              <a:schemeClr val="bg1">
                <a:lumMod val="85000"/>
              </a:schemeClr>
            </a:solidFill>
            <a:ln>
              <a:noFill/>
              <a:headEnd/>
              <a:tailEnd/>
            </a:ln>
          </p:spPr>
          <p:style>
            <a:lnRef idx="2">
              <a:schemeClr val="dk1"/>
            </a:lnRef>
            <a:fillRef idx="1">
              <a:schemeClr val="lt1"/>
            </a:fillRef>
            <a:effectRef idx="0">
              <a:schemeClr val="dk1"/>
            </a:effectRef>
            <a:fontRef idx="minor">
              <a:schemeClr val="dk1"/>
            </a:fontRef>
          </p:style>
          <p:txBody>
            <a:bodyPr vert="vert270" lIns="0" tIns="0" rIns="0" bIns="0" anchor="ctr" anchorCtr="0"/>
            <a:lstStyle/>
            <a:p>
              <a:pPr algn="ctr">
                <a:lnSpc>
                  <a:spcPct val="95000"/>
                </a:lnSpc>
                <a:spcAft>
                  <a:spcPts val="800"/>
                </a:spcAft>
                <a:buClr>
                  <a:srgbClr val="969696"/>
                </a:buClr>
                <a:defRPr/>
              </a:pPr>
              <a:r>
                <a:rPr lang="fr-FR" sz="1200" kern="0" dirty="0" smtClean="0">
                  <a:solidFill>
                    <a:srgbClr val="000000"/>
                  </a:solidFill>
                  <a:ea typeface="SimSun"/>
                </a:rPr>
                <a:t>Evolutions </a:t>
              </a:r>
              <a:r>
                <a:rPr lang="fr-FR" sz="1200" kern="0" dirty="0">
                  <a:solidFill>
                    <a:srgbClr val="000000"/>
                  </a:solidFill>
                  <a:ea typeface="SimSun"/>
                </a:rPr>
                <a:t>réglementaires et techniques</a:t>
              </a:r>
              <a:endParaRPr lang="en-US" sz="1200" dirty="0">
                <a:solidFill>
                  <a:schemeClr val="tx2"/>
                </a:solidFill>
                <a:cs typeface="Arial" charset="0"/>
              </a:endParaRPr>
            </a:p>
          </p:txBody>
        </p:sp>
        <p:sp>
          <p:nvSpPr>
            <p:cNvPr id="23" name="Rechteck 14"/>
            <p:cNvSpPr/>
            <p:nvPr/>
          </p:nvSpPr>
          <p:spPr bwMode="gray">
            <a:xfrm>
              <a:off x="809346" y="3737556"/>
              <a:ext cx="7272808" cy="769789"/>
            </a:xfrm>
            <a:prstGeom prst="rect">
              <a:avLst/>
            </a:prstGeom>
            <a:solidFill>
              <a:srgbClr val="C0C0C0"/>
            </a:solidFill>
            <a:ln w="12700">
              <a:noFill/>
              <a:miter lim="800000"/>
              <a:headEnd/>
              <a:tailEnd/>
            </a:ln>
            <a:effectLst/>
          </p:spPr>
          <p:txBody>
            <a:bodyPr lIns="108000" tIns="72000" rIns="0" bIns="0" anchor="t" anchorCtr="0"/>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1200" b="1" i="0" u="none" strike="noStrike" kern="0" cap="none" spc="0" normalizeH="0" baseline="0" noProof="0" dirty="0" smtClean="0">
                  <a:ln>
                    <a:noFill/>
                  </a:ln>
                  <a:solidFill>
                    <a:srgbClr val="000000"/>
                  </a:solidFill>
                  <a:effectLst/>
                  <a:uLnTx/>
                  <a:uFillTx/>
                </a:rPr>
                <a:t>Entrée en vigueur du nouveau marché : </a:t>
              </a:r>
              <a:r>
                <a:rPr lang="en-US" sz="1200" b="1" kern="0" dirty="0" smtClean="0">
                  <a:solidFill>
                    <a:srgbClr val="000000"/>
                  </a:solidFill>
                </a:rPr>
                <a:t>20 novembre 2022</a:t>
              </a:r>
              <a:endParaRPr kumimoji="0" lang="en-US" sz="1200" b="1" i="0" u="none" strike="noStrike" kern="0" cap="none" spc="0" normalizeH="0" baseline="0" noProof="0" dirty="0" smtClean="0">
                <a:ln>
                  <a:noFill/>
                </a:ln>
                <a:solidFill>
                  <a:srgbClr val="000000"/>
                </a:solidFill>
                <a:effectLst/>
                <a:uLnTx/>
                <a:uFillTx/>
              </a:endParaRPr>
            </a:p>
            <a:p>
              <a:pPr marL="341313" indent="-341313" defTabSz="449263" fontAlgn="base">
                <a:spcBef>
                  <a:spcPts val="450"/>
                </a:spcBef>
                <a:spcAft>
                  <a:spcPct val="0"/>
                </a:spcAft>
                <a:buSzPct val="10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800" kern="0" dirty="0">
                  <a:solidFill>
                    <a:srgbClr val="000000"/>
                  </a:solidFill>
                  <a:ea typeface="SimSun"/>
                </a:rPr>
                <a:t>Les </a:t>
              </a:r>
              <a:r>
                <a:rPr lang="fr-FR" sz="800" b="1" kern="0" dirty="0" smtClean="0">
                  <a:solidFill>
                    <a:srgbClr val="000000"/>
                  </a:solidFill>
                  <a:ea typeface="SimSun"/>
                </a:rPr>
                <a:t>évolutions </a:t>
              </a:r>
              <a:r>
                <a:rPr lang="fr-FR" sz="800" kern="0" dirty="0" smtClean="0">
                  <a:solidFill>
                    <a:srgbClr val="000000"/>
                  </a:solidFill>
                  <a:ea typeface="SimSun"/>
                </a:rPr>
                <a:t>de</a:t>
              </a:r>
              <a:r>
                <a:rPr lang="fr-FR" sz="800" b="1" kern="0" dirty="0" smtClean="0">
                  <a:solidFill>
                    <a:srgbClr val="000000"/>
                  </a:solidFill>
                  <a:ea typeface="SimSun"/>
                </a:rPr>
                <a:t> </a:t>
              </a:r>
              <a:r>
                <a:rPr lang="fr-FR" sz="800" kern="0" dirty="0" smtClean="0">
                  <a:solidFill>
                    <a:srgbClr val="000000"/>
                  </a:solidFill>
                  <a:ea typeface="SimSun"/>
                </a:rPr>
                <a:t>ces </a:t>
              </a:r>
              <a:r>
                <a:rPr lang="fr-FR" sz="800" kern="0" dirty="0">
                  <a:solidFill>
                    <a:srgbClr val="000000"/>
                  </a:solidFill>
                  <a:ea typeface="SimSun"/>
                </a:rPr>
                <a:t>travaux sont prises en compte </a:t>
              </a:r>
              <a:r>
                <a:rPr lang="fr-FR" sz="800" b="1" kern="0" dirty="0">
                  <a:solidFill>
                    <a:srgbClr val="000000"/>
                  </a:solidFill>
                  <a:ea typeface="SimSun"/>
                </a:rPr>
                <a:t>dans l’accord-cadre interministériel relatif à l’acquisition de cartes d’achat et prestations </a:t>
              </a:r>
              <a:r>
                <a:rPr lang="fr-FR" sz="800" kern="0" dirty="0">
                  <a:solidFill>
                    <a:srgbClr val="000000"/>
                  </a:solidFill>
                  <a:ea typeface="SimSun"/>
                </a:rPr>
                <a:t>associées à destination des services de l’Etat et de certains établissements publics (notifié le 18/11/2021 à BNP-Paribas</a:t>
              </a:r>
              <a:r>
                <a:rPr lang="fr-FR" sz="800" kern="0" dirty="0" smtClean="0">
                  <a:solidFill>
                    <a:srgbClr val="000000"/>
                  </a:solidFill>
                  <a:ea typeface="SimSun"/>
                </a:rPr>
                <a:t>).</a:t>
              </a:r>
              <a:endParaRPr lang="fr-FR" sz="800" kern="0" dirty="0">
                <a:solidFill>
                  <a:srgbClr val="000000"/>
                </a:solidFill>
                <a:ea typeface="SimSun"/>
              </a:endParaRPr>
            </a:p>
            <a:p>
              <a:pPr marR="0" lvl="0" defTabSz="914400" eaLnBrk="1" fontAlgn="auto" latinLnBrk="0" hangingPunct="1">
                <a:lnSpc>
                  <a:spcPct val="100000"/>
                </a:lnSpc>
                <a:spcBef>
                  <a:spcPts val="0"/>
                </a:spcBef>
                <a:spcAft>
                  <a:spcPts val="600"/>
                </a:spcAft>
                <a:buClr>
                  <a:srgbClr val="808080"/>
                </a:buClr>
                <a:buSzTx/>
                <a:tabLst/>
                <a:defRPr/>
              </a:pPr>
              <a:endParaRPr kumimoji="0" lang="en-US" sz="800" b="0" i="0" u="none" strike="noStrike" kern="0" cap="none" spc="0" normalizeH="0" baseline="0" noProof="0" dirty="0" smtClean="0">
                <a:ln>
                  <a:noFill/>
                </a:ln>
                <a:solidFill>
                  <a:srgbClr val="000000"/>
                </a:solidFill>
                <a:effectLst/>
                <a:uLnTx/>
                <a:uFillTx/>
              </a:endParaRPr>
            </a:p>
          </p:txBody>
        </p:sp>
      </p:grpSp>
      <p:sp>
        <p:nvSpPr>
          <p:cNvPr id="2" name="Rectangle 1"/>
          <p:cNvSpPr/>
          <p:nvPr/>
        </p:nvSpPr>
        <p:spPr>
          <a:xfrm>
            <a:off x="8200323" y="4859625"/>
            <a:ext cx="662361" cy="20774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8D49A-5A7A-574D-A0ED-52B5C1EFA876}" type="datetime1">
              <a:rPr lang="fr-FR" sz="750" b="1" cap="all">
                <a:solidFill>
                  <a:srgbClr val="000000"/>
                </a:solidFill>
              </a:rPr>
              <a:pPr marL="0" marR="0" lvl="0" indent="0" algn="ctr" defTabSz="914400" rtl="0" eaLnBrk="1" fontAlgn="auto" latinLnBrk="0" hangingPunct="1">
                <a:lnSpc>
                  <a:spcPct val="100000"/>
                </a:lnSpc>
                <a:spcBef>
                  <a:spcPts val="0"/>
                </a:spcBef>
                <a:spcAft>
                  <a:spcPts val="0"/>
                </a:spcAft>
                <a:buClrTx/>
                <a:buSzTx/>
                <a:buFontTx/>
                <a:buNone/>
                <a:tabLst/>
                <a:defRPr/>
              </a:pPr>
              <a:t>18/05/2022</a:t>
            </a:fld>
            <a:endParaRPr lang="fr-FR" dirty="0"/>
          </a:p>
        </p:txBody>
      </p:sp>
    </p:spTree>
    <p:extLst>
      <p:ext uri="{BB962C8B-B14F-4D97-AF65-F5344CB8AC3E}">
        <p14:creationId xmlns:p14="http://schemas.microsoft.com/office/powerpoint/2010/main" val="18451011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sp>
        <p:nvSpPr>
          <p:cNvPr id="3" name="Rectangle 2"/>
          <p:cNvSpPr/>
          <p:nvPr/>
        </p:nvSpPr>
        <p:spPr>
          <a:xfrm>
            <a:off x="2411760" y="4262954"/>
            <a:ext cx="6624736" cy="230832"/>
          </a:xfrm>
          <a:prstGeom prst="rect">
            <a:avLst/>
          </a:prstGeom>
        </p:spPr>
        <p:txBody>
          <a:bodyPr wrap="square">
            <a:spAutoFit/>
          </a:bodyPr>
          <a:lstStyle/>
          <a:p>
            <a:pPr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900" kern="0" dirty="0">
                <a:solidFill>
                  <a:schemeClr val="tx2">
                    <a:lumMod val="60000"/>
                    <a:lumOff val="40000"/>
                  </a:schemeClr>
                </a:solidFill>
                <a:ea typeface="SimSun"/>
              </a:rPr>
              <a:t>Sans référencement sur le portail de la BNPP, la carte d’achat ne pourra pas être utilisée</a:t>
            </a:r>
          </a:p>
        </p:txBody>
      </p:sp>
      <p:sp>
        <p:nvSpPr>
          <p:cNvPr id="9" name="Titre 6">
            <a:extLst>
              <a:ext uri="{FF2B5EF4-FFF2-40B4-BE49-F238E27FC236}">
                <a16:creationId xmlns:a16="http://schemas.microsoft.com/office/drawing/2014/main" id="{71AEE90C-F5AE-4AB4-900A-CF0001990F3D}"/>
              </a:ext>
            </a:extLst>
          </p:cNvPr>
          <p:cNvSpPr txBox="1">
            <a:spLocks/>
          </p:cNvSpPr>
          <p:nvPr/>
        </p:nvSpPr>
        <p:spPr bwMode="gray">
          <a:xfrm>
            <a:off x="1187624" y="152010"/>
            <a:ext cx="7088080"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600" dirty="0"/>
              <a:t>Nouvel accord-cadre </a:t>
            </a:r>
            <a:r>
              <a:rPr lang="fr-FR" sz="1600" dirty="0" smtClean="0"/>
              <a:t>interministériel</a:t>
            </a:r>
          </a:p>
          <a:p>
            <a:pPr>
              <a:buClr>
                <a:schemeClr val="tx2"/>
              </a:buClr>
            </a:pPr>
            <a:r>
              <a:rPr lang="fr-FR" sz="1300" dirty="0" smtClean="0">
                <a:solidFill>
                  <a:schemeClr val="accent2"/>
                </a:solidFill>
              </a:rPr>
              <a:t>Le référencement </a:t>
            </a:r>
            <a:r>
              <a:rPr lang="fr-FR" sz="1300" dirty="0">
                <a:solidFill>
                  <a:schemeClr val="accent2"/>
                </a:solidFill>
              </a:rPr>
              <a:t>fournisseur comme prérequis </a:t>
            </a:r>
            <a:r>
              <a:rPr lang="fr-FR" sz="1300" dirty="0" smtClean="0">
                <a:solidFill>
                  <a:schemeClr val="accent2"/>
                </a:solidFill>
              </a:rPr>
              <a:t>règlementaire : carte « fermée »</a:t>
            </a:r>
            <a:endParaRPr lang="fr-FR" sz="1300" dirty="0">
              <a:solidFill>
                <a:schemeClr val="accent2"/>
              </a:solidFill>
            </a:endParaRPr>
          </a:p>
        </p:txBody>
      </p:sp>
      <p:sp>
        <p:nvSpPr>
          <p:cNvPr id="2" name="Rectangle 1"/>
          <p:cNvSpPr/>
          <p:nvPr/>
        </p:nvSpPr>
        <p:spPr>
          <a:xfrm>
            <a:off x="8172400" y="4859625"/>
            <a:ext cx="662361" cy="20774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8D49A-5A7A-574D-A0ED-52B5C1EFA876}" type="datetime1">
              <a:rPr lang="fr-FR" sz="750" b="1" cap="all">
                <a:solidFill>
                  <a:srgbClr val="000000"/>
                </a:solidFill>
              </a:rPr>
              <a:pPr marL="0" marR="0" lvl="0" indent="0" algn="ctr" defTabSz="914400" rtl="0" eaLnBrk="1" fontAlgn="auto" latinLnBrk="0" hangingPunct="1">
                <a:lnSpc>
                  <a:spcPct val="100000"/>
                </a:lnSpc>
                <a:spcBef>
                  <a:spcPts val="0"/>
                </a:spcBef>
                <a:spcAft>
                  <a:spcPts val="0"/>
                </a:spcAft>
                <a:buClrTx/>
                <a:buSzTx/>
                <a:buFontTx/>
                <a:buNone/>
                <a:tabLst/>
                <a:defRPr/>
              </a:pPr>
              <a:t>18/05/2022</a:t>
            </a:fld>
            <a:endParaRPr lang="fr-FR" dirty="0"/>
          </a:p>
        </p:txBody>
      </p:sp>
      <p:pic>
        <p:nvPicPr>
          <p:cNvPr id="11" name="Picture 3"/>
          <p:cNvPicPr>
            <a:picLocks noChangeAspect="1" noChangeArrowheads="1"/>
          </p:cNvPicPr>
          <p:nvPr/>
        </p:nvPicPr>
        <p:blipFill>
          <a:blip r:embed="rId3" cstate="print"/>
          <a:srcRect/>
          <a:stretch>
            <a:fillRect/>
          </a:stretch>
        </p:blipFill>
        <p:spPr bwMode="auto">
          <a:xfrm>
            <a:off x="1872142" y="4204463"/>
            <a:ext cx="506454" cy="408550"/>
          </a:xfrm>
          <a:prstGeom prst="rect">
            <a:avLst/>
          </a:prstGeom>
          <a:noFill/>
          <a:ln w="9525">
            <a:noFill/>
            <a:miter lim="800000"/>
            <a:headEnd/>
            <a:tailEnd/>
          </a:ln>
          <a:effectLst/>
        </p:spPr>
      </p:pic>
      <p:grpSp>
        <p:nvGrpSpPr>
          <p:cNvPr id="6" name="Groupe 5"/>
          <p:cNvGrpSpPr/>
          <p:nvPr/>
        </p:nvGrpSpPr>
        <p:grpSpPr>
          <a:xfrm>
            <a:off x="340416" y="1033142"/>
            <a:ext cx="8289551" cy="3000834"/>
            <a:chOff x="340416" y="1033142"/>
            <a:chExt cx="8289551" cy="3000834"/>
          </a:xfrm>
        </p:grpSpPr>
        <p:pic>
          <p:nvPicPr>
            <p:cNvPr id="7" name="Image 6"/>
            <p:cNvPicPr>
              <a:picLocks noChangeAspect="1"/>
            </p:cNvPicPr>
            <p:nvPr/>
          </p:nvPicPr>
          <p:blipFill>
            <a:blip r:embed="rId4"/>
            <a:stretch>
              <a:fillRect/>
            </a:stretch>
          </p:blipFill>
          <p:spPr>
            <a:xfrm>
              <a:off x="340416" y="1033142"/>
              <a:ext cx="8289551" cy="3000834"/>
            </a:xfrm>
            <a:prstGeom prst="rect">
              <a:avLst/>
            </a:prstGeom>
          </p:spPr>
        </p:pic>
        <p:sp>
          <p:nvSpPr>
            <p:cNvPr id="5" name="Rectangle 4"/>
            <p:cNvSpPr/>
            <p:nvPr/>
          </p:nvSpPr>
          <p:spPr>
            <a:xfrm>
              <a:off x="5940152" y="1185870"/>
              <a:ext cx="1224136" cy="161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4625726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sz="quarter" idx="14"/>
          </p:nvPr>
        </p:nvSpPr>
        <p:spPr>
          <a:xfrm>
            <a:off x="359998" y="1142743"/>
            <a:ext cx="8424002" cy="3820757"/>
          </a:xfrm>
        </p:spPr>
        <p:txBody>
          <a:bodyPr/>
          <a:lstStyle/>
          <a:p>
            <a:pPr marL="341313" indent="-341313" defTabSz="449263" fontAlgn="base">
              <a:spcBef>
                <a:spcPts val="450"/>
              </a:spcBef>
              <a:spcAft>
                <a:spcPct val="0"/>
              </a:spcAft>
              <a:buClr>
                <a:srgbClr val="FFC000"/>
              </a:buClr>
              <a:buSzPct val="10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1400" kern="0" dirty="0" smtClean="0">
              <a:solidFill>
                <a:srgbClr val="000000"/>
              </a:solidFill>
              <a:ea typeface="SimSun"/>
            </a:endParaRPr>
          </a:p>
          <a:p>
            <a:pPr marL="341313" indent="-341313" defTabSz="449263" fontAlgn="base">
              <a:spcBef>
                <a:spcPts val="450"/>
              </a:spcBef>
              <a:spcAft>
                <a:spcPct val="0"/>
              </a:spcAft>
              <a:buSzPct val="100000"/>
              <a:buFont typeface="Wingdings" panose="05000000000000000000"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1000" kern="0" dirty="0" smtClean="0">
                <a:solidFill>
                  <a:srgbClr val="000000"/>
                </a:solidFill>
                <a:ea typeface="SimSun"/>
              </a:rPr>
              <a:t>Dans </a:t>
            </a:r>
            <a:r>
              <a:rPr lang="fr-FR" sz="1000" kern="0" dirty="0">
                <a:solidFill>
                  <a:srgbClr val="000000"/>
                </a:solidFill>
                <a:ea typeface="SimSun"/>
              </a:rPr>
              <a:t>le cadre du </a:t>
            </a:r>
            <a:r>
              <a:rPr lang="fr-FR" sz="1000" kern="0" dirty="0" smtClean="0">
                <a:solidFill>
                  <a:srgbClr val="000000"/>
                </a:solidFill>
                <a:ea typeface="SimSun"/>
              </a:rPr>
              <a:t>nouvel </a:t>
            </a:r>
            <a:r>
              <a:rPr lang="fr-FR" sz="1000" kern="0" dirty="0">
                <a:solidFill>
                  <a:srgbClr val="000000"/>
                </a:solidFill>
                <a:ea typeface="SimSun"/>
              </a:rPr>
              <a:t>accord cadre sur l’émission des cartes d’achat, et </a:t>
            </a:r>
            <a:r>
              <a:rPr lang="fr-FR" sz="1000" kern="0" dirty="0" smtClean="0">
                <a:solidFill>
                  <a:srgbClr val="000000"/>
                </a:solidFill>
                <a:ea typeface="SimSun"/>
              </a:rPr>
              <a:t>de </a:t>
            </a:r>
            <a:r>
              <a:rPr lang="fr-FR" sz="1000" kern="0" dirty="0">
                <a:solidFill>
                  <a:srgbClr val="000000"/>
                </a:solidFill>
                <a:ea typeface="SimSun"/>
              </a:rPr>
              <a:t>la révision de la stratégie carte d’achat, validée en Comité des Achats en octobre 2020, il a été explicitement demandé </a:t>
            </a:r>
            <a:r>
              <a:rPr lang="fr-FR" sz="1000" kern="0" dirty="0" smtClean="0">
                <a:solidFill>
                  <a:srgbClr val="000000"/>
                </a:solidFill>
                <a:ea typeface="SimSun"/>
              </a:rPr>
              <a:t>de </a:t>
            </a:r>
            <a:r>
              <a:rPr lang="fr-FR" sz="1000" kern="0" dirty="0">
                <a:solidFill>
                  <a:srgbClr val="000000"/>
                </a:solidFill>
                <a:ea typeface="SimSun"/>
              </a:rPr>
              <a:t>ne proposer par défaut que </a:t>
            </a:r>
            <a:r>
              <a:rPr lang="fr-FR" sz="1000" u="sng" kern="0" dirty="0">
                <a:solidFill>
                  <a:srgbClr val="000000"/>
                </a:solidFill>
                <a:ea typeface="SimSun"/>
              </a:rPr>
              <a:t>des cartes « fermées » pour lesquelles le référencement est obligatoire. </a:t>
            </a:r>
          </a:p>
          <a:p>
            <a:pPr marL="341313" indent="-341313" defTabSz="449263" fontAlgn="base">
              <a:spcBef>
                <a:spcPts val="450"/>
              </a:spcBef>
              <a:spcAft>
                <a:spcPct val="0"/>
              </a:spcAft>
              <a:buSzPct val="100000"/>
              <a:buFont typeface="Wingdings" panose="05000000000000000000"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1000" kern="0" dirty="0" smtClean="0">
              <a:solidFill>
                <a:srgbClr val="000000"/>
              </a:solidFill>
              <a:ea typeface="SimSun"/>
            </a:endParaRPr>
          </a:p>
          <a:p>
            <a:pPr marL="341313" indent="-341313" defTabSz="449263" fontAlgn="base">
              <a:spcBef>
                <a:spcPts val="450"/>
              </a:spcBef>
              <a:spcAft>
                <a:spcPct val="0"/>
              </a:spcAft>
              <a:buSzPct val="100000"/>
              <a:buFont typeface="Wingdings" panose="05000000000000000000"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1000" kern="0" dirty="0" smtClean="0">
                <a:solidFill>
                  <a:srgbClr val="000000"/>
                </a:solidFill>
                <a:ea typeface="SimSun"/>
              </a:rPr>
              <a:t>Sur </a:t>
            </a:r>
            <a:r>
              <a:rPr lang="fr-FR" sz="1000" kern="0" dirty="0">
                <a:solidFill>
                  <a:srgbClr val="000000"/>
                </a:solidFill>
                <a:ea typeface="SimSun"/>
              </a:rPr>
              <a:t>le portail de la </a:t>
            </a:r>
            <a:r>
              <a:rPr lang="fr-FR" sz="1000" kern="0" dirty="0" smtClean="0">
                <a:solidFill>
                  <a:srgbClr val="000000"/>
                </a:solidFill>
                <a:ea typeface="SimSun"/>
              </a:rPr>
              <a:t>BNPP, </a:t>
            </a:r>
            <a:r>
              <a:rPr lang="fr-FR" sz="1000" kern="0" dirty="0">
                <a:solidFill>
                  <a:srgbClr val="000000"/>
                </a:solidFill>
                <a:ea typeface="SimSun"/>
              </a:rPr>
              <a:t>2 types de cartes sont techniquement disponibles : </a:t>
            </a:r>
            <a:r>
              <a:rPr lang="fr-FR" sz="1000" b="1" kern="0" dirty="0" smtClean="0">
                <a:solidFill>
                  <a:srgbClr val="000000"/>
                </a:solidFill>
                <a:ea typeface="SimSun"/>
              </a:rPr>
              <a:t>les </a:t>
            </a:r>
            <a:r>
              <a:rPr lang="fr-FR" sz="1000" b="1" kern="0" dirty="0">
                <a:solidFill>
                  <a:srgbClr val="000000"/>
                </a:solidFill>
                <a:ea typeface="SimSun"/>
              </a:rPr>
              <a:t>cartes </a:t>
            </a:r>
            <a:r>
              <a:rPr lang="fr-FR" sz="1000" b="1" kern="0" dirty="0" smtClean="0">
                <a:solidFill>
                  <a:srgbClr val="000000"/>
                </a:solidFill>
                <a:ea typeface="SimSun"/>
              </a:rPr>
              <a:t>fermées </a:t>
            </a:r>
            <a:r>
              <a:rPr lang="fr-FR" sz="1000" kern="0" dirty="0">
                <a:solidFill>
                  <a:srgbClr val="000000"/>
                </a:solidFill>
                <a:ea typeface="SimSun"/>
              </a:rPr>
              <a:t>(avec référencement des fournisseurs</a:t>
            </a:r>
            <a:r>
              <a:rPr lang="fr-FR" sz="1000" kern="0" dirty="0" smtClean="0">
                <a:solidFill>
                  <a:srgbClr val="000000"/>
                </a:solidFill>
                <a:ea typeface="SimSun"/>
              </a:rPr>
              <a:t>) et </a:t>
            </a:r>
            <a:r>
              <a:rPr lang="fr-FR" sz="1000" b="1" kern="0" dirty="0" smtClean="0">
                <a:solidFill>
                  <a:srgbClr val="000000"/>
                </a:solidFill>
                <a:ea typeface="SimSun"/>
              </a:rPr>
              <a:t>les cartes ouvertes </a:t>
            </a:r>
            <a:r>
              <a:rPr lang="fr-FR" sz="1000" kern="0" dirty="0">
                <a:solidFill>
                  <a:srgbClr val="000000"/>
                </a:solidFill>
                <a:ea typeface="SimSun"/>
              </a:rPr>
              <a:t>sur </a:t>
            </a:r>
            <a:r>
              <a:rPr lang="fr-FR" sz="1000" kern="0" dirty="0" smtClean="0">
                <a:solidFill>
                  <a:srgbClr val="000000"/>
                </a:solidFill>
                <a:ea typeface="SimSun"/>
              </a:rPr>
              <a:t>dérogation. La dérogation est ministérielle et doit être validée par la </a:t>
            </a:r>
            <a:r>
              <a:rPr lang="fr-FR" sz="1000" kern="0" dirty="0">
                <a:solidFill>
                  <a:srgbClr val="000000"/>
                </a:solidFill>
                <a:ea typeface="SimSun"/>
              </a:rPr>
              <a:t>DB et </a:t>
            </a:r>
            <a:r>
              <a:rPr lang="fr-FR" sz="1000" kern="0" dirty="0" smtClean="0">
                <a:solidFill>
                  <a:srgbClr val="000000"/>
                </a:solidFill>
                <a:ea typeface="SimSun"/>
              </a:rPr>
              <a:t>la </a:t>
            </a:r>
            <a:r>
              <a:rPr lang="fr-FR" sz="1000" kern="0" dirty="0">
                <a:solidFill>
                  <a:srgbClr val="000000"/>
                </a:solidFill>
                <a:ea typeface="SimSun"/>
              </a:rPr>
              <a:t>DGFIP. </a:t>
            </a:r>
            <a:r>
              <a:rPr lang="fr-FR" sz="1000" kern="0" dirty="0" smtClean="0">
                <a:solidFill>
                  <a:srgbClr val="000000"/>
                </a:solidFill>
                <a:ea typeface="SimSun"/>
              </a:rPr>
              <a:t>Chaque ministère doit produire une synthèse annuelle de l’utilisation des cartes dont les dérogations accordées. </a:t>
            </a:r>
          </a:p>
          <a:p>
            <a:pPr marL="341313" indent="-341313" defTabSz="449263" fontAlgn="base">
              <a:spcBef>
                <a:spcPts val="450"/>
              </a:spcBef>
              <a:spcAft>
                <a:spcPct val="0"/>
              </a:spcAft>
              <a:buClr>
                <a:srgbClr val="FFC000"/>
              </a:buClr>
              <a:buSzPct val="10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1000" kern="0" dirty="0">
              <a:solidFill>
                <a:srgbClr val="000000"/>
              </a:solidFill>
              <a:ea typeface="SimSun"/>
            </a:endParaRPr>
          </a:p>
          <a:p>
            <a:pPr marL="341313" indent="-341313" defTabSz="449263" fontAlgn="base">
              <a:spcBef>
                <a:spcPts val="450"/>
              </a:spcBef>
              <a:spcAft>
                <a:spcPct val="0"/>
              </a:spcAft>
              <a:buClr>
                <a:srgbClr val="FFC000"/>
              </a:buClr>
              <a:buSzPct val="10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1000" kern="0" dirty="0" smtClean="0">
              <a:solidFill>
                <a:srgbClr val="000000"/>
              </a:solidFill>
              <a:ea typeface="SimSun"/>
            </a:endParaRPr>
          </a:p>
          <a:p>
            <a:pPr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1000" u="sng" kern="0" dirty="0">
                <a:solidFill>
                  <a:srgbClr val="000000"/>
                </a:solidFill>
                <a:ea typeface="SimSun"/>
              </a:rPr>
              <a:t>Rappel</a:t>
            </a:r>
            <a:r>
              <a:rPr lang="fr-FR" sz="1000" kern="0" dirty="0">
                <a:solidFill>
                  <a:srgbClr val="000000"/>
                </a:solidFill>
                <a:ea typeface="SimSun"/>
              </a:rPr>
              <a:t>: </a:t>
            </a:r>
            <a:r>
              <a:rPr lang="fr-FR" sz="1000" kern="0" dirty="0">
                <a:solidFill>
                  <a:schemeClr val="tx2">
                    <a:lumMod val="60000"/>
                    <a:lumOff val="40000"/>
                  </a:schemeClr>
                </a:solidFill>
                <a:ea typeface="SimSun"/>
              </a:rPr>
              <a:t>Les pièces </a:t>
            </a:r>
            <a:r>
              <a:rPr lang="fr-FR" sz="1000" kern="0" dirty="0" smtClean="0">
                <a:solidFill>
                  <a:schemeClr val="tx2">
                    <a:lumMod val="60000"/>
                    <a:lumOff val="40000"/>
                  </a:schemeClr>
                </a:solidFill>
                <a:ea typeface="SimSun"/>
              </a:rPr>
              <a:t>justificatives </a:t>
            </a:r>
            <a:r>
              <a:rPr lang="fr-FR" sz="1000" kern="0" dirty="0" smtClean="0">
                <a:ea typeface="SimSun"/>
              </a:rPr>
              <a:t>(factures, ROA…) </a:t>
            </a:r>
            <a:r>
              <a:rPr lang="fr-FR" sz="1000" kern="0" dirty="0" smtClean="0">
                <a:solidFill>
                  <a:srgbClr val="000000"/>
                </a:solidFill>
                <a:ea typeface="SimSun"/>
              </a:rPr>
              <a:t>ne </a:t>
            </a:r>
            <a:r>
              <a:rPr lang="fr-FR" sz="1000" kern="0" dirty="0">
                <a:solidFill>
                  <a:srgbClr val="000000"/>
                </a:solidFill>
                <a:ea typeface="SimSun"/>
              </a:rPr>
              <a:t>sont pas nécessaires pour le remboursement de la BNP par le </a:t>
            </a:r>
            <a:r>
              <a:rPr lang="fr-FR" sz="1000" kern="0" dirty="0" smtClean="0">
                <a:solidFill>
                  <a:srgbClr val="000000"/>
                </a:solidFill>
                <a:ea typeface="SimSun"/>
              </a:rPr>
              <a:t>comptable(*) </a:t>
            </a:r>
            <a:r>
              <a:rPr lang="fr-FR" sz="1000" kern="0" dirty="0">
                <a:solidFill>
                  <a:srgbClr val="000000"/>
                </a:solidFill>
                <a:ea typeface="SimSun"/>
              </a:rPr>
              <a:t>mais elles </a:t>
            </a:r>
            <a:r>
              <a:rPr lang="fr-FR" sz="1000" kern="0" dirty="0">
                <a:solidFill>
                  <a:schemeClr val="tx2">
                    <a:lumMod val="60000"/>
                    <a:lumOff val="40000"/>
                  </a:schemeClr>
                </a:solidFill>
                <a:ea typeface="SimSun"/>
              </a:rPr>
              <a:t>doivent être  conservées et accessibles en cas de </a:t>
            </a:r>
            <a:r>
              <a:rPr lang="fr-FR" sz="1000" kern="0" dirty="0" smtClean="0">
                <a:solidFill>
                  <a:schemeClr val="tx2">
                    <a:lumMod val="60000"/>
                    <a:lumOff val="40000"/>
                  </a:schemeClr>
                </a:solidFill>
                <a:ea typeface="SimSun"/>
              </a:rPr>
              <a:t>contrôle</a:t>
            </a:r>
            <a:r>
              <a:rPr lang="fr-FR" sz="1000" kern="0" dirty="0" smtClean="0">
                <a:solidFill>
                  <a:srgbClr val="000000"/>
                </a:solidFill>
                <a:ea typeface="SimSun"/>
              </a:rPr>
              <a:t> (comptable, Cour des comptes et inspections générales).  </a:t>
            </a:r>
            <a:endParaRPr lang="fr-FR" sz="1000" kern="0" dirty="0">
              <a:solidFill>
                <a:srgbClr val="000000"/>
              </a:solidFill>
              <a:ea typeface="SimSun"/>
            </a:endParaRPr>
          </a:p>
          <a:p>
            <a:pPr marL="341313" indent="-341313" defTabSz="449263" fontAlgn="base">
              <a:spcBef>
                <a:spcPts val="450"/>
              </a:spcBef>
              <a:spcAft>
                <a:spcPct val="0"/>
              </a:spcAft>
              <a:buClr>
                <a:srgbClr val="FFC000"/>
              </a:buClr>
              <a:buSzPct val="10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1400" kern="0" dirty="0">
              <a:solidFill>
                <a:srgbClr val="000000"/>
              </a:solidFill>
              <a:ea typeface="SimSun"/>
            </a:endParaRPr>
          </a:p>
          <a:p>
            <a:pPr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1600" kern="0" dirty="0">
              <a:solidFill>
                <a:srgbClr val="000000"/>
              </a:solidFill>
              <a:ea typeface="SimSun"/>
            </a:endParaRPr>
          </a:p>
          <a:p>
            <a:pPr marL="341313" indent="-341313" defTabSz="449263" fontAlgn="base">
              <a:spcBef>
                <a:spcPts val="450"/>
              </a:spcBef>
              <a:spcAft>
                <a:spcPct val="0"/>
              </a:spcAft>
              <a:buClr>
                <a:srgbClr val="FFC000"/>
              </a:buClr>
              <a:buSzPct val="100000"/>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1600" kern="0" dirty="0">
              <a:ea typeface="SimSun"/>
            </a:endParaRPr>
          </a:p>
          <a:p>
            <a:pPr algn="just">
              <a:lnSpc>
                <a:spcPts val="2500"/>
              </a:lnSpc>
            </a:pPr>
            <a:r>
              <a:rPr lang="fr-FR" sz="900" i="1" dirty="0" smtClean="0">
                <a:cs typeface="Times New Roman" panose="02020603050405020304" pitchFamily="18" charset="0"/>
              </a:rPr>
              <a:t>(*) pour les niveaux 1bis et 3 </a:t>
            </a:r>
            <a:endParaRPr lang="fr-FR" sz="900" i="1" dirty="0">
              <a:cs typeface="Times New Roman" panose="02020603050405020304" pitchFamily="18" charset="0"/>
            </a:endParaRPr>
          </a:p>
          <a:p>
            <a:pPr marL="285750" indent="-285750" algn="just">
              <a:lnSpc>
                <a:spcPts val="2500"/>
              </a:lnSpc>
              <a:buFont typeface="Symbol" panose="05050102010706020507" pitchFamily="18" charset="2"/>
              <a:buChar char="Þ"/>
            </a:pPr>
            <a:endParaRPr lang="fr-FR" sz="1550" dirty="0">
              <a:solidFill>
                <a:schemeClr val="bg2"/>
              </a:solidFill>
              <a:latin typeface="Times New Roman" panose="02020603050405020304" pitchFamily="18" charset="0"/>
              <a:cs typeface="Times New Roman" panose="02020603050405020304" pitchFamily="18" charset="0"/>
            </a:endParaRPr>
          </a:p>
          <a:p>
            <a:pPr algn="just"/>
            <a:endParaRPr lang="fr-FR" sz="1550" dirty="0">
              <a:solidFill>
                <a:schemeClr val="bg2"/>
              </a:solidFill>
              <a:latin typeface="Times New Roman" panose="02020603050405020304" pitchFamily="18" charset="0"/>
              <a:cs typeface="Times New Roman" panose="02020603050405020304" pitchFamily="18" charset="0"/>
            </a:endParaRPr>
          </a:p>
          <a:p>
            <a:pPr algn="just"/>
            <a:endParaRPr lang="fr-FR" sz="1550" dirty="0">
              <a:latin typeface="Times New Roman" panose="02020603050405020304" pitchFamily="18" charset="0"/>
              <a:cs typeface="Times New Roman" panose="02020603050405020304" pitchFamily="18" charset="0"/>
            </a:endParaRPr>
          </a:p>
          <a:p>
            <a:pPr algn="just"/>
            <a:endParaRPr lang="fr-FR" sz="1550" dirty="0">
              <a:latin typeface="Times New Roman" panose="02020603050405020304" pitchFamily="18" charset="0"/>
              <a:cs typeface="Times New Roman" panose="02020603050405020304" pitchFamily="18" charset="0"/>
            </a:endParaRPr>
          </a:p>
          <a:p>
            <a:pPr algn="just"/>
            <a:endParaRPr lang="fr-FR" sz="1550" dirty="0">
              <a:latin typeface="Times New Roman" panose="02020603050405020304" pitchFamily="18" charset="0"/>
              <a:cs typeface="Times New Roman" panose="02020603050405020304" pitchFamily="18" charset="0"/>
            </a:endParaRPr>
          </a:p>
          <a:p>
            <a:pPr algn="just"/>
            <a:endParaRPr lang="fr-FR" sz="1550" dirty="0">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sp>
        <p:nvSpPr>
          <p:cNvPr id="10" name="Titre 6">
            <a:extLst>
              <a:ext uri="{FF2B5EF4-FFF2-40B4-BE49-F238E27FC236}">
                <a16:creationId xmlns:a16="http://schemas.microsoft.com/office/drawing/2014/main" id="{71AEE90C-F5AE-4AB4-900A-CF0001990F3D}"/>
              </a:ext>
            </a:extLst>
          </p:cNvPr>
          <p:cNvSpPr txBox="1">
            <a:spLocks/>
          </p:cNvSpPr>
          <p:nvPr/>
        </p:nvSpPr>
        <p:spPr bwMode="gray">
          <a:xfrm>
            <a:off x="1187624" y="152010"/>
            <a:ext cx="7088080"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600" dirty="0"/>
              <a:t>Nouvel accord-cadre </a:t>
            </a:r>
            <a:r>
              <a:rPr lang="fr-FR" sz="1600" dirty="0" smtClean="0"/>
              <a:t>interministériel</a:t>
            </a:r>
          </a:p>
          <a:p>
            <a:pPr>
              <a:buClr>
                <a:schemeClr val="tx2"/>
              </a:buClr>
            </a:pPr>
            <a:r>
              <a:rPr lang="fr-FR" sz="1300" dirty="0" smtClean="0">
                <a:solidFill>
                  <a:schemeClr val="accent2"/>
                </a:solidFill>
              </a:rPr>
              <a:t>Le </a:t>
            </a:r>
            <a:r>
              <a:rPr lang="fr-FR" sz="1300" dirty="0">
                <a:solidFill>
                  <a:schemeClr val="accent2"/>
                </a:solidFill>
              </a:rPr>
              <a:t>référencement fournisseurs est obligatoire, les cartes doivent être « fermées » sauf dérogation</a:t>
            </a:r>
          </a:p>
        </p:txBody>
      </p:sp>
      <p:sp>
        <p:nvSpPr>
          <p:cNvPr id="2" name="Rectangle 1"/>
          <p:cNvSpPr/>
          <p:nvPr/>
        </p:nvSpPr>
        <p:spPr>
          <a:xfrm>
            <a:off x="8121639" y="4859625"/>
            <a:ext cx="662361" cy="20774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8D49A-5A7A-574D-A0ED-52B5C1EFA876}" type="datetime1">
              <a:rPr lang="fr-FR" sz="750" b="1" cap="all">
                <a:solidFill>
                  <a:srgbClr val="000000"/>
                </a:solidFill>
              </a:rPr>
              <a:pPr marL="0" marR="0" lvl="0" indent="0" algn="ctr" defTabSz="914400" rtl="0" eaLnBrk="1" fontAlgn="auto" latinLnBrk="0" hangingPunct="1">
                <a:lnSpc>
                  <a:spcPct val="100000"/>
                </a:lnSpc>
                <a:spcBef>
                  <a:spcPts val="0"/>
                </a:spcBef>
                <a:spcAft>
                  <a:spcPts val="0"/>
                </a:spcAft>
                <a:buClrTx/>
                <a:buSzTx/>
                <a:buFontTx/>
                <a:buNone/>
                <a:tabLst/>
                <a:defRPr/>
              </a:pPr>
              <a:t>18/05/2022</a:t>
            </a:fld>
            <a:endParaRPr lang="fr-FR" dirty="0"/>
          </a:p>
        </p:txBody>
      </p:sp>
    </p:spTree>
    <p:extLst>
      <p:ext uri="{BB962C8B-B14F-4D97-AF65-F5344CB8AC3E}">
        <p14:creationId xmlns:p14="http://schemas.microsoft.com/office/powerpoint/2010/main" val="10758301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sp>
        <p:nvSpPr>
          <p:cNvPr id="10" name="Titre 6">
            <a:extLst>
              <a:ext uri="{FF2B5EF4-FFF2-40B4-BE49-F238E27FC236}">
                <a16:creationId xmlns:a16="http://schemas.microsoft.com/office/drawing/2014/main" id="{71AEE90C-F5AE-4AB4-900A-CF0001990F3D}"/>
              </a:ext>
            </a:extLst>
          </p:cNvPr>
          <p:cNvSpPr txBox="1">
            <a:spLocks/>
          </p:cNvSpPr>
          <p:nvPr/>
        </p:nvSpPr>
        <p:spPr bwMode="gray">
          <a:xfrm>
            <a:off x="1187624" y="152010"/>
            <a:ext cx="7088080"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600" dirty="0"/>
              <a:t>Nouvel accord-cadre </a:t>
            </a:r>
            <a:r>
              <a:rPr lang="fr-FR" sz="1600" dirty="0" smtClean="0"/>
              <a:t>interministériel</a:t>
            </a:r>
          </a:p>
          <a:p>
            <a:pPr>
              <a:buClr>
                <a:schemeClr val="tx2"/>
              </a:buClr>
            </a:pPr>
            <a:r>
              <a:rPr lang="fr-FR" sz="1300" dirty="0" smtClean="0">
                <a:solidFill>
                  <a:schemeClr val="accent2"/>
                </a:solidFill>
              </a:rPr>
              <a:t>Les principes de dérogation</a:t>
            </a:r>
            <a:endParaRPr lang="fr-FR" sz="1300" dirty="0">
              <a:solidFill>
                <a:schemeClr val="accent2"/>
              </a:solidFill>
            </a:endParaRPr>
          </a:p>
        </p:txBody>
      </p:sp>
      <p:sp>
        <p:nvSpPr>
          <p:cNvPr id="37" name="Rechteck 40"/>
          <p:cNvSpPr/>
          <p:nvPr/>
        </p:nvSpPr>
        <p:spPr bwMode="gray">
          <a:xfrm>
            <a:off x="472530" y="1776114"/>
            <a:ext cx="3883446" cy="1875755"/>
          </a:xfrm>
          <a:prstGeom prst="rect">
            <a:avLst/>
          </a:prstGeom>
          <a:solidFill>
            <a:srgbClr val="0081AE"/>
          </a:solidFill>
        </p:spPr>
        <p:txBody>
          <a:bodyPr wrap="square" tIns="90000" bIns="36000">
            <a:noAutofit/>
          </a:bodyPr>
          <a:lstStyle/>
          <a:p>
            <a:pPr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1000" kern="0" dirty="0" smtClean="0">
                <a:solidFill>
                  <a:schemeClr val="bg1"/>
                </a:solidFill>
                <a:ea typeface="SimSun"/>
              </a:rPr>
              <a:t>Des </a:t>
            </a:r>
            <a:r>
              <a:rPr lang="fr-FR" sz="1000" kern="0" dirty="0">
                <a:solidFill>
                  <a:schemeClr val="bg1"/>
                </a:solidFill>
                <a:ea typeface="SimSun"/>
              </a:rPr>
              <a:t>dérogations permanentes au référencement systématique des fournisseurs sont applicables en fonction de la nature de l'activité du porteur et du caractère urgent de la dépense. </a:t>
            </a:r>
            <a:endParaRPr lang="fr-FR" sz="1000" kern="0" dirty="0" smtClean="0">
              <a:solidFill>
                <a:schemeClr val="bg1"/>
              </a:solidFill>
              <a:ea typeface="SimSun"/>
            </a:endParaRPr>
          </a:p>
          <a:p>
            <a:pPr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1000" kern="0" dirty="0">
              <a:solidFill>
                <a:schemeClr val="bg1"/>
              </a:solidFill>
              <a:ea typeface="SimSun"/>
            </a:endParaRPr>
          </a:p>
          <a:p>
            <a:pPr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1000" kern="0" dirty="0" smtClean="0">
                <a:solidFill>
                  <a:schemeClr val="bg1"/>
                </a:solidFill>
                <a:ea typeface="SimSun"/>
              </a:rPr>
              <a:t>Exemples </a:t>
            </a:r>
            <a:r>
              <a:rPr lang="fr-FR" sz="1000" kern="0" dirty="0">
                <a:solidFill>
                  <a:schemeClr val="bg1"/>
                </a:solidFill>
                <a:ea typeface="SimSun"/>
              </a:rPr>
              <a:t>: Le porteur de carte exerce des fonctions avec des déplacements fréquents qui ne lui permettent pas de référencer par avance. (Dans le cadre de ses activités, la dérogation permanente au référencement est à demander à la DGFIP et la DB</a:t>
            </a:r>
            <a:r>
              <a:rPr lang="fr-FR" sz="1000" kern="0" dirty="0" smtClean="0">
                <a:solidFill>
                  <a:schemeClr val="bg1"/>
                </a:solidFill>
                <a:ea typeface="SimSun"/>
              </a:rPr>
              <a:t>)</a:t>
            </a:r>
            <a:endParaRPr lang="fr-FR" sz="1000" kern="0" dirty="0">
              <a:solidFill>
                <a:schemeClr val="bg1"/>
              </a:solidFill>
              <a:ea typeface="SimSun"/>
            </a:endParaRPr>
          </a:p>
        </p:txBody>
      </p:sp>
      <p:sp>
        <p:nvSpPr>
          <p:cNvPr id="38" name="TextBox 4"/>
          <p:cNvSpPr txBox="1"/>
          <p:nvPr/>
        </p:nvSpPr>
        <p:spPr>
          <a:xfrm>
            <a:off x="493138" y="1419622"/>
            <a:ext cx="2301912" cy="246221"/>
          </a:xfrm>
          <a:prstGeom prst="rect">
            <a:avLst/>
          </a:prstGeom>
          <a:noFill/>
        </p:spPr>
        <p:txBody>
          <a:bodyPr wrap="none" lIns="0" tIns="36576" rIns="0" bIns="0" rtlCol="0">
            <a:spAutoFit/>
          </a:bodyPr>
          <a:lstStyle/>
          <a:p>
            <a:pPr algn="ctr">
              <a:lnSpc>
                <a:spcPct val="85000"/>
              </a:lnSpc>
              <a:spcAft>
                <a:spcPts val="600"/>
              </a:spcAft>
              <a:buClr>
                <a:schemeClr val="accent2"/>
              </a:buClr>
              <a:buSzPct val="70000"/>
            </a:pPr>
            <a:r>
              <a:rPr lang="en-US" sz="1600" b="1" dirty="0" smtClean="0"/>
              <a:t>Dérogation permanente</a:t>
            </a:r>
            <a:endParaRPr lang="en-IN" sz="1600" b="1" dirty="0" smtClean="0"/>
          </a:p>
        </p:txBody>
      </p:sp>
      <p:sp>
        <p:nvSpPr>
          <p:cNvPr id="42" name="TextBox 4"/>
          <p:cNvSpPr txBox="1"/>
          <p:nvPr/>
        </p:nvSpPr>
        <p:spPr>
          <a:xfrm>
            <a:off x="4801873" y="1419621"/>
            <a:ext cx="2165656" cy="246221"/>
          </a:xfrm>
          <a:prstGeom prst="rect">
            <a:avLst/>
          </a:prstGeom>
          <a:noFill/>
        </p:spPr>
        <p:txBody>
          <a:bodyPr wrap="none" lIns="0" tIns="36576" rIns="0" bIns="0" rtlCol="0">
            <a:spAutoFit/>
          </a:bodyPr>
          <a:lstStyle/>
          <a:p>
            <a:pPr algn="ctr">
              <a:lnSpc>
                <a:spcPct val="85000"/>
              </a:lnSpc>
              <a:spcAft>
                <a:spcPts val="600"/>
              </a:spcAft>
              <a:buClr>
                <a:schemeClr val="accent2"/>
              </a:buClr>
              <a:buSzPct val="70000"/>
            </a:pPr>
            <a:r>
              <a:rPr lang="en-US" sz="1600" b="1" dirty="0" smtClean="0"/>
              <a:t>Dérogation ponctuelle</a:t>
            </a:r>
            <a:endParaRPr lang="en-IN" sz="1600" b="1" dirty="0" smtClean="0"/>
          </a:p>
        </p:txBody>
      </p:sp>
      <p:sp>
        <p:nvSpPr>
          <p:cNvPr id="11" name="Rechteck 40"/>
          <p:cNvSpPr/>
          <p:nvPr/>
        </p:nvSpPr>
        <p:spPr bwMode="gray">
          <a:xfrm>
            <a:off x="4803355" y="1776113"/>
            <a:ext cx="3883446" cy="1875756"/>
          </a:xfrm>
          <a:prstGeom prst="rect">
            <a:avLst/>
          </a:prstGeom>
          <a:solidFill>
            <a:srgbClr val="0081AE"/>
          </a:solidFill>
        </p:spPr>
        <p:txBody>
          <a:bodyPr wrap="square" tIns="90000" bIns="36000">
            <a:noAutofit/>
          </a:bodyPr>
          <a:lstStyle/>
          <a:p>
            <a:pPr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1000" kern="0" dirty="0">
                <a:solidFill>
                  <a:schemeClr val="bg1"/>
                </a:solidFill>
                <a:ea typeface="SimSun"/>
              </a:rPr>
              <a:t>Des dérogations </a:t>
            </a:r>
            <a:r>
              <a:rPr lang="fr-FR" sz="1000" kern="0" dirty="0" smtClean="0">
                <a:solidFill>
                  <a:schemeClr val="bg1"/>
                </a:solidFill>
                <a:ea typeface="SimSun"/>
              </a:rPr>
              <a:t>ponctuelles </a:t>
            </a:r>
            <a:r>
              <a:rPr lang="fr-FR" sz="1000" kern="0" dirty="0">
                <a:solidFill>
                  <a:schemeClr val="bg1"/>
                </a:solidFill>
                <a:ea typeface="SimSun"/>
              </a:rPr>
              <a:t>au référencement systématique des </a:t>
            </a:r>
            <a:r>
              <a:rPr lang="fr-FR" sz="1000" kern="0" dirty="0" smtClean="0">
                <a:solidFill>
                  <a:schemeClr val="bg1"/>
                </a:solidFill>
                <a:ea typeface="SimSun"/>
              </a:rPr>
              <a:t>fournisseurs sont possible avec </a:t>
            </a:r>
            <a:r>
              <a:rPr lang="fr-FR" sz="1000" kern="0" dirty="0">
                <a:solidFill>
                  <a:schemeClr val="bg1"/>
                </a:solidFill>
                <a:ea typeface="SimSun"/>
              </a:rPr>
              <a:t>une date de début et </a:t>
            </a:r>
            <a:r>
              <a:rPr lang="fr-FR" sz="1000" kern="0" dirty="0" smtClean="0">
                <a:solidFill>
                  <a:schemeClr val="bg1"/>
                </a:solidFill>
                <a:ea typeface="SimSun"/>
              </a:rPr>
              <a:t>une date </a:t>
            </a:r>
            <a:r>
              <a:rPr lang="fr-FR" sz="1000" kern="0" dirty="0">
                <a:solidFill>
                  <a:schemeClr val="bg1"/>
                </a:solidFill>
                <a:ea typeface="SimSun"/>
              </a:rPr>
              <a:t>de </a:t>
            </a:r>
            <a:r>
              <a:rPr lang="fr-FR" sz="1000" kern="0" dirty="0" smtClean="0">
                <a:solidFill>
                  <a:schemeClr val="bg1"/>
                </a:solidFill>
                <a:ea typeface="SimSun"/>
              </a:rPr>
              <a:t>fin </a:t>
            </a:r>
            <a:r>
              <a:rPr lang="fr-FR" sz="1000" kern="0" dirty="0">
                <a:solidFill>
                  <a:schemeClr val="bg1"/>
                </a:solidFill>
                <a:ea typeface="SimSun"/>
              </a:rPr>
              <a:t>sur autorisation de l’autorité compétente ministérielle.</a:t>
            </a:r>
          </a:p>
          <a:p>
            <a:pPr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1000" kern="0" dirty="0" smtClean="0">
              <a:solidFill>
                <a:schemeClr val="bg1"/>
              </a:solidFill>
              <a:ea typeface="SimSun"/>
            </a:endParaRPr>
          </a:p>
          <a:p>
            <a:pPr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1000" kern="0" dirty="0" smtClean="0">
                <a:solidFill>
                  <a:schemeClr val="bg1"/>
                </a:solidFill>
                <a:ea typeface="SimSun"/>
              </a:rPr>
              <a:t>Sur </a:t>
            </a:r>
            <a:r>
              <a:rPr lang="fr-FR" sz="1000" kern="0" dirty="0">
                <a:solidFill>
                  <a:schemeClr val="bg1"/>
                </a:solidFill>
                <a:ea typeface="SimSun"/>
              </a:rPr>
              <a:t>la plateforme, un bouton au niveau de la carte (à la main des RPCA),  permettra d’activer ou désactiver la dérogation. Une restitution des dérogations accordées sera disponible a minima en fin </a:t>
            </a:r>
            <a:r>
              <a:rPr lang="fr-FR" sz="1000" kern="0" dirty="0" smtClean="0">
                <a:solidFill>
                  <a:schemeClr val="bg1"/>
                </a:solidFill>
                <a:ea typeface="SimSun"/>
              </a:rPr>
              <a:t>d’année</a:t>
            </a:r>
          </a:p>
        </p:txBody>
      </p:sp>
      <p:sp>
        <p:nvSpPr>
          <p:cNvPr id="2" name="Rectangle 1"/>
          <p:cNvSpPr/>
          <p:nvPr/>
        </p:nvSpPr>
        <p:spPr>
          <a:xfrm>
            <a:off x="8172400" y="4859625"/>
            <a:ext cx="662361" cy="20774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8D49A-5A7A-574D-A0ED-52B5C1EFA876}" type="datetime1">
              <a:rPr lang="fr-FR" sz="750" b="1" cap="all">
                <a:solidFill>
                  <a:srgbClr val="000000"/>
                </a:solidFill>
              </a:rPr>
              <a:pPr marL="0" marR="0" lvl="0" indent="0" algn="ctr" defTabSz="914400" rtl="0" eaLnBrk="1" fontAlgn="auto" latinLnBrk="0" hangingPunct="1">
                <a:lnSpc>
                  <a:spcPct val="100000"/>
                </a:lnSpc>
                <a:spcBef>
                  <a:spcPts val="0"/>
                </a:spcBef>
                <a:spcAft>
                  <a:spcPts val="0"/>
                </a:spcAft>
                <a:buClrTx/>
                <a:buSzTx/>
                <a:buFontTx/>
                <a:buNone/>
                <a:tabLst/>
                <a:defRPr/>
              </a:pPr>
              <a:t>18/05/2022</a:t>
            </a:fld>
            <a:endParaRPr lang="fr-FR" dirty="0"/>
          </a:p>
        </p:txBody>
      </p:sp>
      <p:sp>
        <p:nvSpPr>
          <p:cNvPr id="12" name="Rectangle 11"/>
          <p:cNvSpPr/>
          <p:nvPr/>
        </p:nvSpPr>
        <p:spPr>
          <a:xfrm>
            <a:off x="1584385" y="3856456"/>
            <a:ext cx="6689155" cy="230832"/>
          </a:xfrm>
          <a:prstGeom prst="rect">
            <a:avLst/>
          </a:prstGeom>
        </p:spPr>
        <p:txBody>
          <a:bodyPr wrap="square">
            <a:spAutoFit/>
          </a:bodyPr>
          <a:lstStyle/>
          <a:p>
            <a:pPr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900" kern="0" dirty="0">
                <a:solidFill>
                  <a:schemeClr val="tx2">
                    <a:lumMod val="60000"/>
                    <a:lumOff val="40000"/>
                  </a:schemeClr>
                </a:solidFill>
                <a:ea typeface="SimSun"/>
              </a:rPr>
              <a:t>Le maximum de dépenses doit être réalisé pour des fournisseurs préalablement référencés en montant et en volume d’acte</a:t>
            </a:r>
          </a:p>
        </p:txBody>
      </p:sp>
      <p:pic>
        <p:nvPicPr>
          <p:cNvPr id="13" name="Picture 3"/>
          <p:cNvPicPr>
            <a:picLocks noChangeAspect="1" noChangeArrowheads="1"/>
          </p:cNvPicPr>
          <p:nvPr/>
        </p:nvPicPr>
        <p:blipFill>
          <a:blip r:embed="rId2" cstate="print"/>
          <a:srcRect/>
          <a:stretch>
            <a:fillRect/>
          </a:stretch>
        </p:blipFill>
        <p:spPr bwMode="auto">
          <a:xfrm>
            <a:off x="1077931" y="3809134"/>
            <a:ext cx="506454" cy="408550"/>
          </a:xfrm>
          <a:prstGeom prst="rect">
            <a:avLst/>
          </a:prstGeom>
          <a:noFill/>
          <a:ln w="9525">
            <a:noFill/>
            <a:miter lim="800000"/>
            <a:headEnd/>
            <a:tailEnd/>
          </a:ln>
          <a:effectLst/>
        </p:spPr>
      </p:pic>
    </p:spTree>
    <p:extLst>
      <p:ext uri="{BB962C8B-B14F-4D97-AF65-F5344CB8AC3E}">
        <p14:creationId xmlns:p14="http://schemas.microsoft.com/office/powerpoint/2010/main" val="31853246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58D49A-5A7A-574D-A0ED-52B5C1EFA876}" type="datetime1">
              <a:rPr lang="fr-FR" cap="all">
                <a:solidFill>
                  <a:srgbClr val="000000"/>
                </a:solidFill>
              </a:rPr>
              <a:pPr marL="0" marR="0" lvl="0" indent="0" algn="r" defTabSz="914400" rtl="0" eaLnBrk="1" fontAlgn="auto" latinLnBrk="0" hangingPunct="1">
                <a:lnSpc>
                  <a:spcPct val="100000"/>
                </a:lnSpc>
                <a:spcBef>
                  <a:spcPts val="0"/>
                </a:spcBef>
                <a:spcAft>
                  <a:spcPts val="0"/>
                </a:spcAft>
                <a:buClrTx/>
                <a:buSzTx/>
                <a:buFontTx/>
                <a:buNone/>
                <a:tabLst/>
                <a:defRPr/>
              </a:pPr>
              <a:t>18/05/2022</a:t>
            </a:fld>
            <a:endParaRPr lang="fr-FR" cap="all" dirty="0">
              <a:solidFill>
                <a:srgbClr val="000000"/>
              </a:solidFill>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sp>
        <p:nvSpPr>
          <p:cNvPr id="9" name="Titre 6">
            <a:extLst>
              <a:ext uri="{FF2B5EF4-FFF2-40B4-BE49-F238E27FC236}">
                <a16:creationId xmlns:a16="http://schemas.microsoft.com/office/drawing/2014/main" id="{71AEE90C-F5AE-4AB4-900A-CF0001990F3D}"/>
              </a:ext>
            </a:extLst>
          </p:cNvPr>
          <p:cNvSpPr txBox="1">
            <a:spLocks/>
          </p:cNvSpPr>
          <p:nvPr/>
        </p:nvSpPr>
        <p:spPr bwMode="gray">
          <a:xfrm>
            <a:off x="1187624" y="152010"/>
            <a:ext cx="7088080"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600" dirty="0"/>
              <a:t>Nouvel accord-cadre interministériel</a:t>
            </a:r>
          </a:p>
          <a:p>
            <a:pPr>
              <a:buClr>
                <a:schemeClr val="tx2"/>
              </a:buClr>
            </a:pPr>
            <a:r>
              <a:rPr lang="fr-FR" sz="1300" dirty="0" smtClean="0">
                <a:solidFill>
                  <a:schemeClr val="accent2"/>
                </a:solidFill>
              </a:rPr>
              <a:t>Pistes </a:t>
            </a:r>
            <a:r>
              <a:rPr lang="fr-FR" sz="1300" dirty="0">
                <a:solidFill>
                  <a:schemeClr val="accent2"/>
                </a:solidFill>
              </a:rPr>
              <a:t>de </a:t>
            </a:r>
            <a:r>
              <a:rPr lang="fr-FR" sz="1300" dirty="0" smtClean="0">
                <a:solidFill>
                  <a:schemeClr val="accent2"/>
                </a:solidFill>
              </a:rPr>
              <a:t>réflexion </a:t>
            </a:r>
            <a:r>
              <a:rPr lang="fr-FR" sz="1300" dirty="0">
                <a:solidFill>
                  <a:schemeClr val="accent2"/>
                </a:solidFill>
              </a:rPr>
              <a:t>pour </a:t>
            </a:r>
            <a:r>
              <a:rPr lang="fr-FR" sz="1300" dirty="0" smtClean="0">
                <a:solidFill>
                  <a:schemeClr val="accent2"/>
                </a:solidFill>
              </a:rPr>
              <a:t>le groupe de travail MENJS-MESRI</a:t>
            </a:r>
            <a:endParaRPr lang="fr-FR" sz="1300" dirty="0">
              <a:solidFill>
                <a:schemeClr val="accent2"/>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1687728377"/>
              </p:ext>
            </p:extLst>
          </p:nvPr>
        </p:nvGraphicFramePr>
        <p:xfrm>
          <a:off x="360000" y="881518"/>
          <a:ext cx="8316455" cy="3706455"/>
        </p:xfrm>
        <a:graphic>
          <a:graphicData uri="http://schemas.openxmlformats.org/drawingml/2006/table">
            <a:tbl>
              <a:tblPr firstRow="1" bandRow="1">
                <a:tableStyleId>{5C22544A-7EE6-4342-B048-85BDC9FD1C3A}</a:tableStyleId>
              </a:tblPr>
              <a:tblGrid>
                <a:gridCol w="728433">
                  <a:extLst>
                    <a:ext uri="{9D8B030D-6E8A-4147-A177-3AD203B41FA5}">
                      <a16:colId xmlns:a16="http://schemas.microsoft.com/office/drawing/2014/main" val="932941178"/>
                    </a:ext>
                  </a:extLst>
                </a:gridCol>
                <a:gridCol w="2455349">
                  <a:extLst>
                    <a:ext uri="{9D8B030D-6E8A-4147-A177-3AD203B41FA5}">
                      <a16:colId xmlns:a16="http://schemas.microsoft.com/office/drawing/2014/main" val="2175779585"/>
                    </a:ext>
                  </a:extLst>
                </a:gridCol>
                <a:gridCol w="2455349">
                  <a:extLst>
                    <a:ext uri="{9D8B030D-6E8A-4147-A177-3AD203B41FA5}">
                      <a16:colId xmlns:a16="http://schemas.microsoft.com/office/drawing/2014/main" val="4011680232"/>
                    </a:ext>
                  </a:extLst>
                </a:gridCol>
                <a:gridCol w="2677324">
                  <a:extLst>
                    <a:ext uri="{9D8B030D-6E8A-4147-A177-3AD203B41FA5}">
                      <a16:colId xmlns:a16="http://schemas.microsoft.com/office/drawing/2014/main" val="577408738"/>
                    </a:ext>
                  </a:extLst>
                </a:gridCol>
              </a:tblGrid>
              <a:tr h="568602">
                <a:tc>
                  <a:txBody>
                    <a:bodyPr/>
                    <a:lstStyle/>
                    <a:p>
                      <a:pPr algn="ctr"/>
                      <a:r>
                        <a:rPr lang="fr-FR" sz="900" dirty="0" smtClean="0"/>
                        <a:t>Ministère</a:t>
                      </a:r>
                      <a:endParaRPr lang="fr-FR" sz="900" dirty="0"/>
                    </a:p>
                  </a:txBody>
                  <a:tcPr>
                    <a:solidFill>
                      <a:srgbClr val="0081AE"/>
                    </a:solidFill>
                  </a:tcPr>
                </a:tc>
                <a:tc>
                  <a:txBody>
                    <a:bodyPr/>
                    <a:lstStyle/>
                    <a:p>
                      <a:pPr algn="ctr"/>
                      <a:r>
                        <a:rPr lang="fr-FR" sz="900" dirty="0" smtClean="0"/>
                        <a:t>Principes de dérogation permanente</a:t>
                      </a:r>
                      <a:endParaRPr lang="fr-FR" sz="900" dirty="0"/>
                    </a:p>
                  </a:txBody>
                  <a:tcPr>
                    <a:solidFill>
                      <a:srgbClr val="0081AE"/>
                    </a:solidFill>
                  </a:tcPr>
                </a:tc>
                <a:tc>
                  <a:txBody>
                    <a:bodyPr/>
                    <a:lstStyle/>
                    <a:p>
                      <a:pPr algn="ctr"/>
                      <a:r>
                        <a:rPr lang="fr-FR" sz="900" dirty="0" smtClean="0"/>
                        <a:t>Principe</a:t>
                      </a:r>
                      <a:r>
                        <a:rPr lang="fr-FR" sz="900" baseline="0" dirty="0" smtClean="0"/>
                        <a:t> de dérogation ponctuelle</a:t>
                      </a:r>
                      <a:endParaRPr lang="fr-FR" sz="900" dirty="0"/>
                    </a:p>
                  </a:txBody>
                  <a:tcPr>
                    <a:solidFill>
                      <a:srgbClr val="0081AE"/>
                    </a:solidFill>
                  </a:tcPr>
                </a:tc>
                <a:tc>
                  <a:txBody>
                    <a:bodyPr/>
                    <a:lstStyle/>
                    <a:p>
                      <a:pPr algn="ctr"/>
                      <a:r>
                        <a:rPr lang="fr-FR" sz="900" dirty="0" smtClean="0"/>
                        <a:t>Bilan des dérogations</a:t>
                      </a:r>
                      <a:endParaRPr lang="fr-FR" sz="900" dirty="0"/>
                    </a:p>
                  </a:txBody>
                  <a:tcPr>
                    <a:solidFill>
                      <a:srgbClr val="0081AE"/>
                    </a:solidFill>
                  </a:tcPr>
                </a:tc>
                <a:extLst>
                  <a:ext uri="{0D108BD9-81ED-4DB2-BD59-A6C34878D82A}">
                    <a16:rowId xmlns:a16="http://schemas.microsoft.com/office/drawing/2014/main" val="2065679504"/>
                  </a:ext>
                </a:extLst>
              </a:tr>
              <a:tr h="359117">
                <a:tc>
                  <a:txBody>
                    <a:bodyPr/>
                    <a:lstStyle/>
                    <a:p>
                      <a:r>
                        <a:rPr lang="fr-FR" sz="900" dirty="0" smtClean="0"/>
                        <a:t>Intérieur</a:t>
                      </a:r>
                      <a:endParaRPr lang="fr-FR" sz="900" dirty="0"/>
                    </a:p>
                  </a:txBody>
                  <a:tcPr/>
                </a:tc>
                <a:tc>
                  <a:txBody>
                    <a:bodyPr/>
                    <a:lstStyle/>
                    <a:p>
                      <a:pPr marL="171450" indent="-171450">
                        <a:buFont typeface="Wingdings" panose="05000000000000000000" pitchFamily="2" charset="2"/>
                        <a:buChar char="§"/>
                      </a:pPr>
                      <a:r>
                        <a:rPr lang="fr-FR" sz="700" b="1" dirty="0" smtClean="0"/>
                        <a:t>Type de dépense</a:t>
                      </a:r>
                      <a:r>
                        <a:rPr lang="fr-FR" sz="700" b="1" baseline="0" dirty="0" smtClean="0"/>
                        <a:t> : </a:t>
                      </a:r>
                      <a:r>
                        <a:rPr lang="fr-FR" sz="700" baseline="0" dirty="0" smtClean="0"/>
                        <a:t>frais de représentation et réception pour les cartes N1</a:t>
                      </a:r>
                      <a:endParaRPr lang="fr-FR" sz="7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700" b="1" baseline="0" dirty="0" smtClean="0"/>
                        <a:t>Non appliqué</a:t>
                      </a:r>
                      <a:endParaRPr lang="fr-FR" sz="700" dirty="0" smtClean="0"/>
                    </a:p>
                    <a:p>
                      <a:endParaRPr lang="fr-FR" sz="700" dirty="0"/>
                    </a:p>
                  </a:txBody>
                  <a:tcPr/>
                </a:tc>
                <a:tc>
                  <a:txBody>
                    <a:bodyPr/>
                    <a:lstStyle/>
                    <a:p>
                      <a:pPr marL="171450" indent="-171450">
                        <a:buFont typeface="Wingdings" panose="05000000000000000000" pitchFamily="2" charset="2"/>
                        <a:buChar char="§"/>
                      </a:pPr>
                      <a:r>
                        <a:rPr lang="fr-FR" sz="700" dirty="0" smtClean="0"/>
                        <a:t>Recensement</a:t>
                      </a:r>
                      <a:r>
                        <a:rPr lang="fr-FR" sz="700" baseline="0" dirty="0" smtClean="0"/>
                        <a:t> des dérogations au lancement des nouveaux marchés</a:t>
                      </a:r>
                    </a:p>
                  </a:txBody>
                  <a:tcPr/>
                </a:tc>
                <a:extLst>
                  <a:ext uri="{0D108BD9-81ED-4DB2-BD59-A6C34878D82A}">
                    <a16:rowId xmlns:a16="http://schemas.microsoft.com/office/drawing/2014/main" val="372725030"/>
                  </a:ext>
                </a:extLst>
              </a:tr>
              <a:tr h="1542576">
                <a:tc>
                  <a:txBody>
                    <a:bodyPr/>
                    <a:lstStyle/>
                    <a:p>
                      <a:r>
                        <a:rPr lang="fr-FR" sz="900" dirty="0" smtClean="0"/>
                        <a:t>Justice</a:t>
                      </a:r>
                      <a:endParaRPr lang="fr-FR" sz="900" dirty="0"/>
                    </a:p>
                  </a:txBody>
                  <a:tcPr/>
                </a:tc>
                <a:tc>
                  <a:txBody>
                    <a:bodyPr/>
                    <a:lstStyle/>
                    <a:p>
                      <a:pPr marL="171450" indent="-171450">
                        <a:buFont typeface="Wingdings" panose="05000000000000000000" pitchFamily="2" charset="2"/>
                        <a:buChar char="§"/>
                      </a:pPr>
                      <a:r>
                        <a:rPr lang="fr-FR" sz="700" b="1" dirty="0" smtClean="0"/>
                        <a:t>Programme et métiers </a:t>
                      </a:r>
                      <a:r>
                        <a:rPr lang="fr-FR" sz="700" b="0" dirty="0" smtClean="0"/>
                        <a:t>:</a:t>
                      </a:r>
                      <a:r>
                        <a:rPr lang="fr-FR" sz="700" dirty="0" smtClean="0"/>
                        <a:t>programme</a:t>
                      </a:r>
                      <a:r>
                        <a:rPr lang="fr-FR" sz="700" baseline="0" dirty="0" smtClean="0"/>
                        <a:t> 182 Protection judiciaire pour les éducateurs nomades</a:t>
                      </a:r>
                    </a:p>
                    <a:p>
                      <a:pPr marL="171450" indent="-171450">
                        <a:buFont typeface="Wingdings" panose="05000000000000000000" pitchFamily="2" charset="2"/>
                        <a:buChar char="§"/>
                      </a:pPr>
                      <a:r>
                        <a:rPr lang="fr-FR" sz="700" b="1" dirty="0" smtClean="0"/>
                        <a:t>Dérogation au plafond de 2000 euros TTC</a:t>
                      </a:r>
                    </a:p>
                    <a:p>
                      <a:pPr marL="171450" indent="-171450">
                        <a:buFont typeface="Wingdings" panose="05000000000000000000" pitchFamily="2" charset="2"/>
                        <a:buChar char="§"/>
                      </a:pPr>
                      <a:r>
                        <a:rPr lang="fr-FR" sz="700" b="1" baseline="0" dirty="0" smtClean="0"/>
                        <a:t>Structure d’hébergement / Educateur / dépense urgente</a:t>
                      </a:r>
                      <a:r>
                        <a:rPr lang="fr-FR" sz="700" baseline="0" dirty="0" smtClean="0"/>
                        <a:t>: camps et séjours</a:t>
                      </a:r>
                    </a:p>
                    <a:p>
                      <a:pPr marL="171450" indent="-171450">
                        <a:buFont typeface="Wingdings" panose="05000000000000000000" pitchFamily="2" charset="2"/>
                        <a:buChar char="§"/>
                      </a:pPr>
                      <a:r>
                        <a:rPr lang="fr-FR" sz="700" b="1" baseline="0" dirty="0" smtClean="0"/>
                        <a:t>Achats à l’étranger </a:t>
                      </a:r>
                      <a:r>
                        <a:rPr lang="fr-FR" sz="700" baseline="0" dirty="0" smtClean="0"/>
                        <a:t>(y compris sur internet) où le référencement est inopérant</a:t>
                      </a:r>
                    </a:p>
                    <a:p>
                      <a:endParaRPr lang="fr-FR" sz="700" baseline="0" dirty="0" smtClean="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700" b="1" baseline="0" dirty="0" smtClean="0"/>
                        <a:t>Personnel administratif / Manifestations / dépenses urgentes</a:t>
                      </a:r>
                      <a:endParaRPr lang="fr-FR" sz="700" dirty="0" smtClean="0"/>
                    </a:p>
                    <a:p>
                      <a:pPr marL="171450" indent="-171450">
                        <a:buFont typeface="Wingdings" panose="05000000000000000000" pitchFamily="2" charset="2"/>
                        <a:buChar char="§"/>
                      </a:pPr>
                      <a:r>
                        <a:rPr lang="fr-FR" sz="700" dirty="0" smtClean="0"/>
                        <a:t>La dérogation ponctuelle est accordée au cas par cas par l’ordonnateur sur demande du responsable de programme carte d’achat. Le mécanisme des dérogations ponctuelles permet de répondre à des besoins non récurrents et les responsables de programme se doivent d’être attentifs à ce que ce mécanisme reste l’exception.</a:t>
                      </a:r>
                    </a:p>
                    <a:p>
                      <a:pPr marL="171450" indent="-171450">
                        <a:buFont typeface="Wingdings" panose="05000000000000000000" pitchFamily="2" charset="2"/>
                        <a:buChar char="§"/>
                      </a:pPr>
                      <a:r>
                        <a:rPr lang="fr-FR" sz="700" dirty="0" smtClean="0"/>
                        <a:t>Les demandes ponctuelles se justifient principalement par :</a:t>
                      </a:r>
                    </a:p>
                    <a:p>
                      <a:pPr marL="0" indent="0">
                        <a:buFont typeface="Wingdings" panose="05000000000000000000" pitchFamily="2" charset="2"/>
                        <a:buNone/>
                      </a:pPr>
                      <a:r>
                        <a:rPr lang="fr-FR" sz="700" dirty="0" smtClean="0"/>
                        <a:t>         - L’urgence du besoin</a:t>
                      </a:r>
                    </a:p>
                    <a:p>
                      <a:pPr marL="0" indent="0">
                        <a:buFont typeface="Wingdings" panose="05000000000000000000" pitchFamily="2" charset="2"/>
                        <a:buNone/>
                      </a:pPr>
                      <a:r>
                        <a:rPr lang="fr-FR" sz="700" dirty="0" smtClean="0"/>
                        <a:t>         - La spécificité d’un achat</a:t>
                      </a:r>
                    </a:p>
                  </a:txBody>
                  <a:tcPr/>
                </a:tc>
                <a:tc>
                  <a:txBody>
                    <a:bodyPr/>
                    <a:lstStyle/>
                    <a:p>
                      <a:pPr marL="171450" indent="-171450">
                        <a:buFont typeface="Wingdings" panose="05000000000000000000" pitchFamily="2" charset="2"/>
                        <a:buChar char="§"/>
                      </a:pPr>
                      <a:r>
                        <a:rPr lang="fr-FR" sz="700" dirty="0" smtClean="0"/>
                        <a:t>Bilan annuel sur les dérogations au préalable de référencement obligatoire des fournisseurs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700" kern="1200" dirty="0" smtClean="0">
                          <a:solidFill>
                            <a:schemeClr val="dk1"/>
                          </a:solidFill>
                          <a:latin typeface="+mn-lt"/>
                          <a:ea typeface="+mn-ea"/>
                          <a:cs typeface="+mn-cs"/>
                        </a:rPr>
                        <a:t>Nombre</a:t>
                      </a:r>
                      <a:r>
                        <a:rPr lang="fr-FR" sz="700" kern="1200" baseline="0" dirty="0" smtClean="0">
                          <a:solidFill>
                            <a:schemeClr val="dk1"/>
                          </a:solidFill>
                          <a:latin typeface="+mn-lt"/>
                          <a:ea typeface="+mn-ea"/>
                          <a:cs typeface="+mn-cs"/>
                        </a:rPr>
                        <a:t> de cartes actives / inactives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700" kern="1200" baseline="0" dirty="0" smtClean="0">
                          <a:solidFill>
                            <a:schemeClr val="dk1"/>
                          </a:solidFill>
                          <a:latin typeface="+mn-lt"/>
                          <a:ea typeface="+mn-ea"/>
                          <a:cs typeface="+mn-cs"/>
                        </a:rPr>
                        <a:t>Nombre de cartes ouvertes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700" kern="1200" baseline="0" dirty="0" smtClean="0">
                          <a:solidFill>
                            <a:schemeClr val="dk1"/>
                          </a:solidFill>
                          <a:latin typeface="+mn-lt"/>
                          <a:ea typeface="+mn-ea"/>
                          <a:cs typeface="+mn-cs"/>
                        </a:rPr>
                        <a:t>Nombre de cartes clôturées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700" kern="1200" baseline="0" dirty="0" smtClean="0">
                          <a:solidFill>
                            <a:schemeClr val="dk1"/>
                          </a:solidFill>
                          <a:latin typeface="+mn-lt"/>
                          <a:ea typeface="+mn-ea"/>
                          <a:cs typeface="+mn-cs"/>
                        </a:rPr>
                        <a:t>Nombre de dérogation au référencement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700" kern="1200" baseline="0" dirty="0" smtClean="0">
                          <a:solidFill>
                            <a:schemeClr val="dk1"/>
                          </a:solidFill>
                          <a:latin typeface="+mn-lt"/>
                          <a:ea typeface="+mn-ea"/>
                          <a:cs typeface="+mn-cs"/>
                        </a:rPr>
                        <a:t>Dérogation au plafond</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700" kern="1200" baseline="0" dirty="0" smtClean="0">
                          <a:solidFill>
                            <a:schemeClr val="dk1"/>
                          </a:solidFill>
                          <a:latin typeface="+mn-lt"/>
                          <a:ea typeface="+mn-ea"/>
                          <a:cs typeface="+mn-cs"/>
                        </a:rPr>
                        <a:t>Dérogation ponctuelle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700" kern="1200" baseline="0" dirty="0" smtClean="0">
                          <a:solidFill>
                            <a:schemeClr val="dk1"/>
                          </a:solidFill>
                          <a:latin typeface="+mn-lt"/>
                          <a:ea typeface="+mn-ea"/>
                          <a:cs typeface="+mn-cs"/>
                        </a:rPr>
                        <a:t>Nombre de marché intégrant une clause d’utilisation de la carte d’achat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700" kern="1200" baseline="0" dirty="0" smtClean="0">
                          <a:solidFill>
                            <a:schemeClr val="dk1"/>
                          </a:solidFill>
                          <a:latin typeface="+mn-lt"/>
                          <a:ea typeface="+mn-ea"/>
                          <a:cs typeface="+mn-cs"/>
                        </a:rPr>
                        <a:t>Nombre de carte dépassant les 2000 </a:t>
                      </a:r>
                      <a:r>
                        <a:rPr lang="fr-FR" sz="700" kern="1200" baseline="0" dirty="0" err="1" smtClean="0">
                          <a:solidFill>
                            <a:schemeClr val="dk1"/>
                          </a:solidFill>
                          <a:latin typeface="+mn-lt"/>
                          <a:ea typeface="+mn-ea"/>
                          <a:cs typeface="+mn-cs"/>
                        </a:rPr>
                        <a:t>eur</a:t>
                      </a:r>
                      <a:r>
                        <a:rPr lang="fr-FR" sz="700" kern="1200" baseline="0" dirty="0" smtClean="0">
                          <a:solidFill>
                            <a:schemeClr val="dk1"/>
                          </a:solidFill>
                          <a:latin typeface="+mn-lt"/>
                          <a:ea typeface="+mn-ea"/>
                          <a:cs typeface="+mn-cs"/>
                        </a:rPr>
                        <a:t> TTC</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700" kern="1200" baseline="0" dirty="0" smtClean="0">
                          <a:solidFill>
                            <a:schemeClr val="dk1"/>
                          </a:solidFill>
                          <a:latin typeface="+mn-lt"/>
                          <a:ea typeface="+mn-ea"/>
                          <a:cs typeface="+mn-cs"/>
                        </a:rPr>
                        <a:t>Nombre de cas de fraude</a:t>
                      </a:r>
                      <a:endParaRPr lang="fr-FR" sz="700" kern="1200" dirty="0" smtClean="0">
                        <a:solidFill>
                          <a:schemeClr val="dk1"/>
                        </a:solidFill>
                        <a:latin typeface="+mn-lt"/>
                        <a:ea typeface="+mn-ea"/>
                        <a:cs typeface="+mn-cs"/>
                      </a:endParaRPr>
                    </a:p>
                  </a:txBody>
                  <a:tcPr/>
                </a:tc>
                <a:extLst>
                  <a:ext uri="{0D108BD9-81ED-4DB2-BD59-A6C34878D82A}">
                    <a16:rowId xmlns:a16="http://schemas.microsoft.com/office/drawing/2014/main" val="1235269060"/>
                  </a:ext>
                </a:extLst>
              </a:tr>
              <a:tr h="540697">
                <a:tc>
                  <a:txBody>
                    <a:bodyPr/>
                    <a:lstStyle/>
                    <a:p>
                      <a:r>
                        <a:rPr lang="fr-FR" sz="900" dirty="0" smtClean="0"/>
                        <a:t>Défense</a:t>
                      </a:r>
                      <a:endParaRPr lang="fr-FR" sz="900" dirty="0"/>
                    </a:p>
                  </a:txBody>
                  <a:tcPr/>
                </a:tc>
                <a:tc>
                  <a:txBody>
                    <a:bodyPr/>
                    <a:lstStyle/>
                    <a:p>
                      <a:pPr marL="171450" indent="-171450" algn="l" defTabSz="914400" rtl="0" eaLnBrk="1" latinLnBrk="0" hangingPunct="1">
                        <a:buFont typeface="Wingdings" panose="05000000000000000000" pitchFamily="2" charset="2"/>
                        <a:buChar char="§"/>
                      </a:pPr>
                      <a:r>
                        <a:rPr lang="fr-FR" sz="700" b="0" kern="1200" dirty="0" smtClean="0">
                          <a:solidFill>
                            <a:schemeClr val="dk1"/>
                          </a:solidFill>
                          <a:latin typeface="+mn-lt"/>
                          <a:ea typeface="+mn-ea"/>
                          <a:cs typeface="+mn-cs"/>
                        </a:rPr>
                        <a:t>Présentation à la DB et </a:t>
                      </a:r>
                      <a:r>
                        <a:rPr lang="fr-FR" sz="700" b="0" kern="1200" dirty="0" err="1" smtClean="0">
                          <a:solidFill>
                            <a:schemeClr val="dk1"/>
                          </a:solidFill>
                          <a:latin typeface="+mn-lt"/>
                          <a:ea typeface="+mn-ea"/>
                          <a:cs typeface="+mn-cs"/>
                        </a:rPr>
                        <a:t>DGFiP</a:t>
                      </a:r>
                      <a:r>
                        <a:rPr lang="fr-FR" sz="700" b="0" kern="1200" baseline="0" dirty="0" smtClean="0">
                          <a:solidFill>
                            <a:schemeClr val="dk1"/>
                          </a:solidFill>
                          <a:latin typeface="+mn-lt"/>
                          <a:ea typeface="+mn-ea"/>
                          <a:cs typeface="+mn-cs"/>
                        </a:rPr>
                        <a:t> </a:t>
                      </a:r>
                      <a:r>
                        <a:rPr lang="fr-FR" sz="700" b="0" kern="1200" dirty="0" smtClean="0">
                          <a:solidFill>
                            <a:schemeClr val="dk1"/>
                          </a:solidFill>
                          <a:latin typeface="+mn-lt"/>
                          <a:ea typeface="+mn-ea"/>
                          <a:cs typeface="+mn-cs"/>
                        </a:rPr>
                        <a:t>de la nécessité de service pour l’obtention de dérogation permanente</a:t>
                      </a:r>
                    </a:p>
                    <a:p>
                      <a:pPr marL="171450" indent="-171450" algn="l" defTabSz="914400" rtl="0" eaLnBrk="1" latinLnBrk="0" hangingPunct="1">
                        <a:buFont typeface="Wingdings" panose="05000000000000000000" pitchFamily="2" charset="2"/>
                        <a:buChar char="§"/>
                      </a:pPr>
                      <a:r>
                        <a:rPr lang="fr-FR" sz="700" b="0" kern="1200" dirty="0" smtClean="0">
                          <a:solidFill>
                            <a:schemeClr val="dk1"/>
                          </a:solidFill>
                          <a:latin typeface="+mn-lt"/>
                          <a:ea typeface="+mn-ea"/>
                          <a:cs typeface="+mn-cs"/>
                        </a:rPr>
                        <a:t>frais de représentation et de réception gérer par les cartes</a:t>
                      </a:r>
                      <a:r>
                        <a:rPr lang="fr-FR" sz="700" b="0" kern="1200" baseline="0" dirty="0" smtClean="0">
                          <a:solidFill>
                            <a:schemeClr val="dk1"/>
                          </a:solidFill>
                          <a:latin typeface="+mn-lt"/>
                          <a:ea typeface="+mn-ea"/>
                          <a:cs typeface="+mn-cs"/>
                        </a:rPr>
                        <a:t> affaires</a:t>
                      </a:r>
                      <a:endParaRPr lang="fr-FR" sz="700" b="0" kern="1200" dirty="0">
                        <a:solidFill>
                          <a:schemeClr val="dk1"/>
                        </a:solidFill>
                        <a:latin typeface="+mn-lt"/>
                        <a:ea typeface="+mn-ea"/>
                        <a:cs typeface="+mn-cs"/>
                      </a:endParaRPr>
                    </a:p>
                  </a:txBody>
                  <a:tcPr/>
                </a:tc>
                <a:tc>
                  <a:txBody>
                    <a:bodyPr/>
                    <a:lstStyle/>
                    <a:p>
                      <a:pPr marL="171450" indent="-171450" algn="l" defTabSz="914400" rtl="0" eaLnBrk="1" latinLnBrk="0" hangingPunct="1">
                        <a:buFont typeface="Wingdings" panose="05000000000000000000" pitchFamily="2" charset="2"/>
                        <a:buChar char="§"/>
                      </a:pPr>
                      <a:endParaRPr lang="fr-FR" sz="700" b="0" kern="1200" dirty="0">
                        <a:solidFill>
                          <a:schemeClr val="dk1"/>
                        </a:solidFill>
                        <a:latin typeface="+mn-lt"/>
                        <a:ea typeface="+mn-ea"/>
                        <a:cs typeface="+mn-cs"/>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700" b="0" i="0" u="none" strike="noStrike" kern="1200" cap="none" spc="0" normalizeH="0" baseline="0" noProof="0" dirty="0" smtClean="0">
                          <a:ln>
                            <a:noFill/>
                          </a:ln>
                          <a:solidFill>
                            <a:srgbClr val="000000"/>
                          </a:solidFill>
                          <a:effectLst/>
                          <a:uLnTx/>
                          <a:uFillTx/>
                          <a:latin typeface="+mn-lt"/>
                          <a:ea typeface="+mn-ea"/>
                          <a:cs typeface="+mn-cs"/>
                        </a:rPr>
                        <a:t>suivi exhaustif des dérogations ponctuelles au moment de la rédaction du bilan annuel des dérogations</a:t>
                      </a:r>
                    </a:p>
                  </a:txBody>
                  <a:tcPr/>
                </a:tc>
                <a:extLst>
                  <a:ext uri="{0D108BD9-81ED-4DB2-BD59-A6C34878D82A}">
                    <a16:rowId xmlns:a16="http://schemas.microsoft.com/office/drawing/2014/main" val="3096237486"/>
                  </a:ext>
                </a:extLst>
              </a:tr>
              <a:tr h="695463">
                <a:tc>
                  <a:txBody>
                    <a:bodyPr/>
                    <a:lstStyle/>
                    <a:p>
                      <a:r>
                        <a:rPr lang="fr-FR" sz="900" dirty="0" smtClean="0"/>
                        <a:t>Affaires sociales</a:t>
                      </a:r>
                      <a:endParaRPr lang="fr-FR" sz="900" dirty="0"/>
                    </a:p>
                  </a:txBody>
                  <a:tcPr/>
                </a:tc>
                <a:tc>
                  <a:txBody>
                    <a:bodyPr/>
                    <a:lstStyle/>
                    <a:p>
                      <a:pPr marL="171450" indent="-171450" algn="l" defTabSz="914400" rtl="0" eaLnBrk="1" latinLnBrk="0" hangingPunct="1">
                        <a:buFont typeface="Wingdings" panose="05000000000000000000" pitchFamily="2" charset="2"/>
                        <a:buChar char="§"/>
                      </a:pPr>
                      <a:r>
                        <a:rPr lang="fr-FR" sz="700" b="0" kern="1200" dirty="0" smtClean="0">
                          <a:solidFill>
                            <a:schemeClr val="dk1"/>
                          </a:solidFill>
                          <a:latin typeface="+mn-lt"/>
                          <a:ea typeface="+mn-ea"/>
                          <a:cs typeface="+mn-cs"/>
                        </a:rPr>
                        <a:t>aucune dérogation permanente </a:t>
                      </a:r>
                    </a:p>
                    <a:p>
                      <a:pPr marL="171450" indent="-171450" algn="l" defTabSz="914400" rtl="0" eaLnBrk="1" latinLnBrk="0" hangingPunct="1">
                        <a:buFont typeface="Wingdings" panose="05000000000000000000" pitchFamily="2" charset="2"/>
                        <a:buChar char="§"/>
                      </a:pPr>
                      <a:r>
                        <a:rPr lang="fr-FR" sz="700" b="0" kern="1200" dirty="0" smtClean="0">
                          <a:solidFill>
                            <a:schemeClr val="dk1"/>
                          </a:solidFill>
                          <a:latin typeface="+mn-lt"/>
                          <a:ea typeface="+mn-ea"/>
                          <a:cs typeface="+mn-cs"/>
                        </a:rPr>
                        <a:t>frais de représentation et de réception gérer par les cartes</a:t>
                      </a:r>
                      <a:r>
                        <a:rPr lang="fr-FR" sz="700" b="0" kern="1200" baseline="0" dirty="0" smtClean="0">
                          <a:solidFill>
                            <a:schemeClr val="dk1"/>
                          </a:solidFill>
                          <a:latin typeface="+mn-lt"/>
                          <a:ea typeface="+mn-ea"/>
                          <a:cs typeface="+mn-cs"/>
                        </a:rPr>
                        <a:t> affaires</a:t>
                      </a:r>
                      <a:endParaRPr lang="fr-FR" sz="700" b="0" kern="1200" dirty="0">
                        <a:solidFill>
                          <a:schemeClr val="dk1"/>
                        </a:solidFill>
                        <a:latin typeface="+mn-lt"/>
                        <a:ea typeface="+mn-ea"/>
                        <a:cs typeface="+mn-cs"/>
                      </a:endParaRPr>
                    </a:p>
                  </a:txBody>
                  <a:tcPr/>
                </a:tc>
                <a:tc>
                  <a:txBody>
                    <a:bodyPr/>
                    <a:lstStyle/>
                    <a:p>
                      <a:pPr marL="171450" indent="-171450" algn="l" defTabSz="914400" rtl="0" eaLnBrk="1" latinLnBrk="0" hangingPunct="1">
                        <a:buFont typeface="Wingdings" panose="05000000000000000000" pitchFamily="2" charset="2"/>
                        <a:buChar char="§"/>
                      </a:pPr>
                      <a:r>
                        <a:rPr lang="fr-FR" sz="700" b="0" kern="1200" dirty="0" smtClean="0">
                          <a:solidFill>
                            <a:schemeClr val="dk1"/>
                          </a:solidFill>
                          <a:latin typeface="+mn-lt"/>
                          <a:ea typeface="+mn-ea"/>
                          <a:cs typeface="+mn-cs"/>
                        </a:rPr>
                        <a:t>moins de cinq par an</a:t>
                      </a:r>
                      <a:endParaRPr lang="fr-FR" sz="700" b="0" kern="1200" dirty="0">
                        <a:solidFill>
                          <a:schemeClr val="dk1"/>
                        </a:solidFill>
                        <a:latin typeface="+mn-lt"/>
                        <a:ea typeface="+mn-ea"/>
                        <a:cs typeface="+mn-cs"/>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700" b="0" i="0" u="none" strike="noStrike" kern="1200" cap="none" spc="0" normalizeH="0" baseline="0" noProof="0" dirty="0" smtClean="0">
                        <a:ln>
                          <a:noFill/>
                        </a:ln>
                        <a:solidFill>
                          <a:srgbClr val="000000"/>
                        </a:solidFill>
                        <a:effectLst/>
                        <a:uLnTx/>
                        <a:uFillTx/>
                        <a:latin typeface="+mn-lt"/>
                        <a:ea typeface="+mn-ea"/>
                        <a:cs typeface="+mn-cs"/>
                      </a:endParaRPr>
                    </a:p>
                  </a:txBody>
                  <a:tcPr/>
                </a:tc>
                <a:extLst>
                  <a:ext uri="{0D108BD9-81ED-4DB2-BD59-A6C34878D82A}">
                    <a16:rowId xmlns:a16="http://schemas.microsoft.com/office/drawing/2014/main" val="1817103181"/>
                  </a:ext>
                </a:extLst>
              </a:tr>
            </a:tbl>
          </a:graphicData>
        </a:graphic>
      </p:graphicFrame>
    </p:spTree>
    <p:extLst>
      <p:ext uri="{BB962C8B-B14F-4D97-AF65-F5344CB8AC3E}">
        <p14:creationId xmlns:p14="http://schemas.microsoft.com/office/powerpoint/2010/main" val="1540749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CD088A48-D3EE-4AAE-9487-6784B075474C}"/>
              </a:ext>
            </a:extLst>
          </p:cNvPr>
          <p:cNvSpPr>
            <a:spLocks noGrp="1"/>
          </p:cNvSpPr>
          <p:nvPr>
            <p:ph type="pic" sz="quarter" idx="13"/>
          </p:nvPr>
        </p:nvSpPr>
        <p:spPr/>
      </p:sp>
      <p:sp>
        <p:nvSpPr>
          <p:cNvPr id="3" name="Titre 2">
            <a:extLst>
              <a:ext uri="{FF2B5EF4-FFF2-40B4-BE49-F238E27FC236}">
                <a16:creationId xmlns:a16="http://schemas.microsoft.com/office/drawing/2014/main" id="{D3A3230F-EE6B-4D1E-BC6E-C36D5A68F1DF}"/>
              </a:ext>
            </a:extLst>
          </p:cNvPr>
          <p:cNvSpPr>
            <a:spLocks noGrp="1"/>
          </p:cNvSpPr>
          <p:nvPr>
            <p:ph type="title"/>
          </p:nvPr>
        </p:nvSpPr>
        <p:spPr/>
        <p:txBody>
          <a:bodyPr/>
          <a:lstStyle/>
          <a:p>
            <a:r>
              <a:rPr lang="fr-FR" dirty="0" smtClean="0"/>
              <a:t>Introduction</a:t>
            </a:r>
            <a:r>
              <a:rPr lang="fr-FR" dirty="0"/>
              <a:t/>
            </a:r>
            <a:br>
              <a:rPr lang="fr-FR" dirty="0"/>
            </a:br>
            <a:endParaRPr lang="fr-FR" dirty="0"/>
          </a:p>
        </p:txBody>
      </p:sp>
      <p:sp>
        <p:nvSpPr>
          <p:cNvPr id="4" name="Espace réservé du pied de page 3">
            <a:extLst>
              <a:ext uri="{FF2B5EF4-FFF2-40B4-BE49-F238E27FC236}">
                <a16:creationId xmlns:a16="http://schemas.microsoft.com/office/drawing/2014/main" id="{C3B2F4E8-244C-4D3F-B092-7ED5E75F6F2B}"/>
              </a:ext>
            </a:extLst>
          </p:cNvPr>
          <p:cNvSpPr>
            <a:spLocks noGrp="1"/>
          </p:cNvSpPr>
          <p:nvPr>
            <p:ph type="ftr" sz="quarter" idx="11"/>
          </p:nvPr>
        </p:nvSpPr>
        <p:spPr/>
        <p:txBody>
          <a:bodyPr/>
          <a:lstStyle/>
          <a:p>
            <a:r>
              <a:rPr lang="fr-FR" dirty="0"/>
              <a:t>Département du contrôle interne et des systèmes d’information financière - DCISIF</a:t>
            </a:r>
          </a:p>
        </p:txBody>
      </p:sp>
      <p:sp>
        <p:nvSpPr>
          <p:cNvPr id="5" name="Espace réservé du numéro de diapositive 4">
            <a:extLst>
              <a:ext uri="{FF2B5EF4-FFF2-40B4-BE49-F238E27FC236}">
                <a16:creationId xmlns:a16="http://schemas.microsoft.com/office/drawing/2014/main" id="{D4340985-DA18-4EE8-8688-E6CDB5E128AF}"/>
              </a:ext>
            </a:extLst>
          </p:cNvPr>
          <p:cNvSpPr>
            <a:spLocks noGrp="1"/>
          </p:cNvSpPr>
          <p:nvPr>
            <p:ph type="sldNum" sz="quarter" idx="12"/>
          </p:nvPr>
        </p:nvSpPr>
        <p:spPr/>
        <p:txBody>
          <a:bodyPr/>
          <a:lstStyle/>
          <a:p>
            <a:fld id="{733122C9-A0B9-462F-8757-0847AD287B63}" type="slidenum">
              <a:rPr lang="fr-FR" smtClean="0"/>
              <a:pPr/>
              <a:t>3</a:t>
            </a:fld>
            <a:endParaRPr lang="fr-FR" dirty="0"/>
          </a:p>
        </p:txBody>
      </p:sp>
      <p:sp>
        <p:nvSpPr>
          <p:cNvPr id="6" name="Espace réservé de la date 5">
            <a:extLst>
              <a:ext uri="{FF2B5EF4-FFF2-40B4-BE49-F238E27FC236}">
                <a16:creationId xmlns:a16="http://schemas.microsoft.com/office/drawing/2014/main" id="{41AF9C77-3A33-4BFA-AC97-6AF9586222BE}"/>
              </a:ext>
            </a:extLst>
          </p:cNvPr>
          <p:cNvSpPr>
            <a:spLocks noGrp="1"/>
          </p:cNvSpPr>
          <p:nvPr>
            <p:ph type="dt" sz="half" idx="4294967295"/>
          </p:nvPr>
        </p:nvSpPr>
        <p:spPr/>
        <p:txBody>
          <a:bodyPr/>
          <a:lstStyle/>
          <a:p>
            <a:pPr algn="r"/>
            <a:fld id="{B858D49A-5A7A-574D-A0ED-52B5C1EFA876}" type="datetime1">
              <a:rPr lang="fr-FR" cap="all">
                <a:solidFill>
                  <a:srgbClr val="000000"/>
                </a:solidFill>
              </a:rPr>
              <a:pPr algn="r"/>
              <a:t>18/05/2022</a:t>
            </a:fld>
            <a:endParaRPr lang="fr-FR" cap="all" dirty="0"/>
          </a:p>
        </p:txBody>
      </p:sp>
    </p:spTree>
    <p:extLst>
      <p:ext uri="{BB962C8B-B14F-4D97-AF65-F5344CB8AC3E}">
        <p14:creationId xmlns:p14="http://schemas.microsoft.com/office/powerpoint/2010/main" val="1609956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58D49A-5A7A-574D-A0ED-52B5C1EFA876}" type="datetime1">
              <a:rPr lang="fr-FR" cap="all">
                <a:solidFill>
                  <a:srgbClr val="000000"/>
                </a:solidFill>
              </a:rPr>
              <a:pPr marL="0" marR="0" lvl="0" indent="0" algn="r" defTabSz="914400" rtl="0" eaLnBrk="1" fontAlgn="auto" latinLnBrk="0" hangingPunct="1">
                <a:lnSpc>
                  <a:spcPct val="100000"/>
                </a:lnSpc>
                <a:spcBef>
                  <a:spcPts val="0"/>
                </a:spcBef>
                <a:spcAft>
                  <a:spcPts val="0"/>
                </a:spcAft>
                <a:buClrTx/>
                <a:buSzTx/>
                <a:buFontTx/>
                <a:buNone/>
                <a:tabLst/>
                <a:defRPr/>
              </a:pPr>
              <a:t>18/05/2022</a:t>
            </a:fld>
            <a:endParaRPr lang="fr-FR" cap="all" dirty="0">
              <a:solidFill>
                <a:srgbClr val="000000"/>
              </a:solidFill>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sp>
        <p:nvSpPr>
          <p:cNvPr id="9" name="Titre 6">
            <a:extLst>
              <a:ext uri="{FF2B5EF4-FFF2-40B4-BE49-F238E27FC236}">
                <a16:creationId xmlns:a16="http://schemas.microsoft.com/office/drawing/2014/main" id="{71AEE90C-F5AE-4AB4-900A-CF0001990F3D}"/>
              </a:ext>
            </a:extLst>
          </p:cNvPr>
          <p:cNvSpPr txBox="1">
            <a:spLocks/>
          </p:cNvSpPr>
          <p:nvPr/>
        </p:nvSpPr>
        <p:spPr bwMode="gray">
          <a:xfrm>
            <a:off x="1187624" y="152010"/>
            <a:ext cx="7088080"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600" dirty="0"/>
              <a:t>Nouvel accord-cadre interministériel</a:t>
            </a:r>
          </a:p>
          <a:p>
            <a:pPr>
              <a:buClr>
                <a:schemeClr val="tx2"/>
              </a:buClr>
            </a:pPr>
            <a:r>
              <a:rPr lang="fr-FR" sz="1300" dirty="0">
                <a:solidFill>
                  <a:schemeClr val="accent2"/>
                </a:solidFill>
              </a:rPr>
              <a:t>Processus d’escalade des impayés</a:t>
            </a:r>
          </a:p>
        </p:txBody>
      </p:sp>
      <p:sp>
        <p:nvSpPr>
          <p:cNvPr id="7" name="TextBox 13"/>
          <p:cNvSpPr/>
          <p:nvPr/>
        </p:nvSpPr>
        <p:spPr bwMode="auto">
          <a:xfrm>
            <a:off x="278857" y="1740494"/>
            <a:ext cx="8511211" cy="2349658"/>
          </a:xfrm>
          <a:prstGeom prst="rect">
            <a:avLst/>
          </a:prstGeom>
          <a:noFill/>
        </p:spPr>
        <p:txBody>
          <a:bodyPr rot="0" spcFirstLastPara="0" vertOverflow="overflow" horzOverflow="overflow" vert="horz" wrap="square" lIns="62213" tIns="31106" rIns="62213" bIns="31106" numCol="1" spcCol="0" rtlCol="0" fromWordArt="0" anchor="ctr" anchorCtr="0" forceAA="0" compatLnSpc="1">
            <a:prstTxWarp prst="textNoShape">
              <a:avLst/>
            </a:prstTxWarp>
            <a:noAutofit/>
          </a:bodyPr>
          <a:lstStyle/>
          <a:p>
            <a:pPr marL="194424" indent="-194424" algn="just">
              <a:buFont typeface="Wingdings"/>
              <a:buChar char="q"/>
              <a:defRPr/>
            </a:pPr>
            <a:r>
              <a:rPr lang="fr-FR" sz="953" dirty="0">
                <a:ea typeface="+mn-lt"/>
                <a:cs typeface="+mn-lt"/>
              </a:rPr>
              <a:t>Rappel : Les principes retenus lors du premier atelier sont les suivants :</a:t>
            </a:r>
            <a:endParaRPr lang="fr-FR" sz="1225" dirty="0">
              <a:ea typeface="+mn-lt"/>
              <a:cs typeface="+mn-lt"/>
            </a:endParaRPr>
          </a:p>
          <a:p>
            <a:pPr marL="544388" lvl="1" indent="-233309" algn="just">
              <a:buFont typeface="Wingdings" panose="05000000000000000000" pitchFamily="2" charset="2"/>
              <a:buChar char="Ø"/>
              <a:defRPr/>
            </a:pPr>
            <a:r>
              <a:rPr lang="fr-FR" sz="953" dirty="0">
                <a:ea typeface="+mn-lt"/>
                <a:cs typeface="+mn-lt"/>
              </a:rPr>
              <a:t>Le processus d'escalade s'appuiera sur le rapport d'anomalies et de lettrage qui est  un</a:t>
            </a:r>
            <a:r>
              <a:rPr lang="fr-FR" sz="953" b="1" dirty="0">
                <a:ea typeface="+mn-lt"/>
                <a:cs typeface="+mn-lt"/>
              </a:rPr>
              <a:t> outil connu</a:t>
            </a:r>
            <a:r>
              <a:rPr lang="fr-FR" sz="953" dirty="0">
                <a:ea typeface="+mn-lt"/>
                <a:cs typeface="+mn-lt"/>
              </a:rPr>
              <a:t> e</a:t>
            </a:r>
            <a:r>
              <a:rPr lang="fr-FR" sz="953" b="1" dirty="0">
                <a:ea typeface="+mn-lt"/>
                <a:cs typeface="+mn-lt"/>
              </a:rPr>
              <a:t>t maitrisé</a:t>
            </a:r>
            <a:r>
              <a:rPr lang="fr-FR" sz="953" dirty="0">
                <a:ea typeface="+mn-lt"/>
                <a:cs typeface="+mn-lt"/>
              </a:rPr>
              <a:t> des ministères </a:t>
            </a:r>
          </a:p>
          <a:p>
            <a:pPr marL="544388" lvl="1" indent="-233309" algn="just">
              <a:buFont typeface="Wingdings" panose="05000000000000000000" pitchFamily="2" charset="2"/>
              <a:buChar char="Ø"/>
              <a:defRPr/>
            </a:pPr>
            <a:r>
              <a:rPr lang="fr-FR" sz="953" dirty="0">
                <a:ea typeface="+mn-lt"/>
                <a:cs typeface="+mn-lt"/>
              </a:rPr>
              <a:t>Il doit être </a:t>
            </a:r>
            <a:r>
              <a:rPr lang="fr-FR" sz="953" b="1" dirty="0">
                <a:ea typeface="+mn-lt"/>
                <a:cs typeface="+mn-lt"/>
              </a:rPr>
              <a:t>simple </a:t>
            </a:r>
            <a:r>
              <a:rPr lang="fr-FR" sz="953" dirty="0">
                <a:ea typeface="+mn-lt"/>
                <a:cs typeface="+mn-lt"/>
              </a:rPr>
              <a:t>pour pouvoir être suivi sans ambiguïté par BNP Paribas et par les ministères.</a:t>
            </a:r>
          </a:p>
          <a:p>
            <a:pPr marL="544388" lvl="1" indent="-233309" algn="just">
              <a:buFont typeface="Wingdings" panose="05000000000000000000" pitchFamily="2" charset="2"/>
              <a:buChar char="Ø"/>
              <a:defRPr/>
            </a:pPr>
            <a:r>
              <a:rPr lang="fr-FR" sz="953" dirty="0">
                <a:ea typeface="+mn-lt"/>
                <a:cs typeface="+mn-lt"/>
              </a:rPr>
              <a:t>Il s’appliquera globalement,</a:t>
            </a:r>
            <a:r>
              <a:rPr lang="fr-FR" sz="953" b="1" dirty="0">
                <a:ea typeface="+mn-lt"/>
                <a:cs typeface="+mn-lt"/>
              </a:rPr>
              <a:t> sans différencier les types de transactions (N1 ou N3),</a:t>
            </a:r>
            <a:r>
              <a:rPr lang="fr-FR" sz="953" dirty="0">
                <a:ea typeface="+mn-lt"/>
                <a:cs typeface="+mn-lt"/>
              </a:rPr>
              <a:t> qu’il s’agisse de la détermination des impayés ou de la suspension de l’utilisation des cartes</a:t>
            </a:r>
          </a:p>
          <a:p>
            <a:pPr marL="544388" lvl="1" indent="-233309" algn="just">
              <a:buAutoNum type="arabicPeriod"/>
              <a:defRPr/>
            </a:pPr>
            <a:endParaRPr sz="953" dirty="0">
              <a:latin typeface="Arial"/>
              <a:ea typeface="Arial"/>
              <a:cs typeface="Arial"/>
            </a:endParaRPr>
          </a:p>
          <a:p>
            <a:pPr marL="194424" indent="-194424" algn="just">
              <a:buFont typeface="Wingdings"/>
              <a:buChar char="q"/>
              <a:defRPr/>
            </a:pPr>
            <a:r>
              <a:rPr sz="953" dirty="0">
                <a:solidFill>
                  <a:srgbClr val="000000"/>
                </a:solidFill>
                <a:latin typeface="Arial"/>
                <a:ea typeface="Arial"/>
                <a:cs typeface="Arial"/>
              </a:rPr>
              <a:t>Le fonctionnement retenu est le suivant :</a:t>
            </a:r>
          </a:p>
          <a:p>
            <a:pPr marL="435368" lvl="1" indent="-163174" algn="just">
              <a:buFont typeface="Wingdings"/>
              <a:buChar char="Ø"/>
              <a:defRPr/>
            </a:pPr>
            <a:r>
              <a:rPr lang="en-US" sz="953" dirty="0">
                <a:solidFill>
                  <a:srgbClr val="000000"/>
                </a:solidFill>
                <a:latin typeface="Arial"/>
                <a:ea typeface="Arial"/>
                <a:cs typeface="Arial"/>
              </a:rPr>
              <a:t>3 niveaux d'alerte sont définis, </a:t>
            </a:r>
            <a:endParaRPr sz="953" dirty="0">
              <a:solidFill>
                <a:srgbClr val="000000"/>
              </a:solidFill>
              <a:latin typeface="Arial"/>
              <a:ea typeface="Arial"/>
              <a:cs typeface="Arial"/>
            </a:endParaRPr>
          </a:p>
          <a:p>
            <a:pPr marL="435368" lvl="1" indent="-163174" algn="just">
              <a:buFont typeface="Wingdings"/>
              <a:buChar char="Ø"/>
              <a:defRPr/>
            </a:pPr>
            <a:r>
              <a:rPr lang="en-US" sz="953" dirty="0">
                <a:solidFill>
                  <a:srgbClr val="000000"/>
                </a:solidFill>
                <a:latin typeface="Arial"/>
                <a:ea typeface="Arial"/>
                <a:cs typeface="Arial"/>
              </a:rPr>
              <a:t>dès que la condition de déclenchement de l'alerte est levée, désescalade</a:t>
            </a:r>
            <a:endParaRPr sz="953" dirty="0">
              <a:solidFill>
                <a:srgbClr val="000000"/>
              </a:solidFill>
              <a:latin typeface="Arial"/>
              <a:ea typeface="Arial"/>
              <a:cs typeface="Arial"/>
            </a:endParaRPr>
          </a:p>
          <a:p>
            <a:pPr marL="435368" lvl="1" indent="-163174" algn="just">
              <a:buFont typeface="Wingdings"/>
              <a:buChar char="Ø"/>
              <a:defRPr/>
            </a:pPr>
            <a:r>
              <a:rPr lang="en-US" sz="953" dirty="0">
                <a:solidFill>
                  <a:srgbClr val="000000"/>
                </a:solidFill>
                <a:latin typeface="Arial"/>
                <a:ea typeface="Arial"/>
                <a:cs typeface="Arial"/>
              </a:rPr>
              <a:t>Le blocage des cartes des programmes avec un arriéré de paiement de plus de 6 mois intervient si le ministère passe en alerte de niveau 3</a:t>
            </a:r>
            <a:endParaRPr sz="953" dirty="0">
              <a:solidFill>
                <a:srgbClr val="000000"/>
              </a:solidFill>
              <a:latin typeface="Arial"/>
              <a:ea typeface="Arial"/>
              <a:cs typeface="Arial"/>
            </a:endParaRPr>
          </a:p>
          <a:p>
            <a:pPr lvl="0" algn="just">
              <a:defRPr/>
            </a:pPr>
            <a:r>
              <a:rPr lang="fr-FR" sz="953" dirty="0">
                <a:ea typeface="+mn-lt"/>
                <a:cs typeface="+mn-lt"/>
              </a:rPr>
              <a:t> </a:t>
            </a:r>
            <a:endParaRPr sz="953" dirty="0">
              <a:solidFill>
                <a:srgbClr val="000000"/>
              </a:solidFill>
              <a:latin typeface="Calibri"/>
              <a:ea typeface="Calibri"/>
              <a:cs typeface="Calibri"/>
            </a:endParaRPr>
          </a:p>
          <a:p>
            <a:pPr marL="194424" indent="-194424" algn="just">
              <a:buFont typeface="Wingdings"/>
              <a:buChar char="q"/>
              <a:defRPr/>
            </a:pPr>
            <a:endParaRPr lang="en-US" sz="953" dirty="0">
              <a:solidFill>
                <a:srgbClr val="000000"/>
              </a:solidFill>
              <a:latin typeface="+mj-lt"/>
              <a:cs typeface="Arial"/>
            </a:endParaRPr>
          </a:p>
        </p:txBody>
      </p:sp>
      <p:sp>
        <p:nvSpPr>
          <p:cNvPr id="10" name="TextBox 5"/>
          <p:cNvSpPr/>
          <p:nvPr/>
        </p:nvSpPr>
        <p:spPr bwMode="auto">
          <a:xfrm>
            <a:off x="278857" y="1091104"/>
            <a:ext cx="8426477" cy="649390"/>
          </a:xfrm>
          <a:prstGeom prst="rect">
            <a:avLst/>
          </a:prstGeom>
          <a:noFill/>
        </p:spPr>
        <p:txBody>
          <a:bodyPr rot="0" spcFirstLastPara="0" vertOverflow="overflow" horzOverflow="overflow" vert="horz" wrap="square" lIns="62213" tIns="31106" rIns="62213" bIns="31106" numCol="1" spcCol="0" rtlCol="0" fromWordArt="0" anchor="t" anchorCtr="0" forceAA="0" compatLnSpc="1">
            <a:prstTxWarp prst="textNoShape">
              <a:avLst/>
            </a:prstTxWarp>
            <a:spAutoFit/>
          </a:bodyPr>
          <a:lstStyle/>
          <a:p>
            <a:pPr algn="l">
              <a:defRPr/>
            </a:pPr>
            <a:r>
              <a:rPr lang="fr-FR" sz="953" i="1" dirty="0" smtClean="0">
                <a:ea typeface="+mn-lt"/>
                <a:cs typeface="+mn-lt"/>
              </a:rPr>
              <a:t>Le</a:t>
            </a:r>
            <a:r>
              <a:rPr lang="fr-FR" sz="953" i="1" dirty="0">
                <a:ea typeface="+mn-lt"/>
                <a:cs typeface="+mn-lt"/>
              </a:rPr>
              <a:t> CCTP de l’accord cadre prévoit un mécanisme d’escalade en cas de persistance d’impayés des relevés d’opérations, aboutissant à une suspension des cartes sur le périmètre d’un ou plusieurs programmes, conjuguant un critère de durée (5 mois d’alerte)et de montant d’impayés (les seuils d’alerte)</a:t>
            </a:r>
            <a:r>
              <a:rPr lang="fr-FR" sz="953" b="1" i="1" dirty="0"/>
              <a:t>.</a:t>
            </a:r>
          </a:p>
          <a:p>
            <a:pPr algn="l">
              <a:defRPr/>
            </a:pPr>
            <a:r>
              <a:rPr lang="fr-FR" sz="953" b="1" i="1" dirty="0"/>
              <a:t>La DAE et BNP Paribas ont mené 3 ateliers pour repenser et simplifier le processus, tout en en conservant son objectif de « couperet » en cas d’impayés persistants. </a:t>
            </a:r>
            <a:endParaRPr sz="953" dirty="0"/>
          </a:p>
        </p:txBody>
      </p:sp>
    </p:spTree>
    <p:extLst>
      <p:ext uri="{BB962C8B-B14F-4D97-AF65-F5344CB8AC3E}">
        <p14:creationId xmlns:p14="http://schemas.microsoft.com/office/powerpoint/2010/main" val="38785231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58D49A-5A7A-574D-A0ED-52B5C1EFA876}" type="datetime1">
              <a:rPr lang="fr-FR" cap="all">
                <a:solidFill>
                  <a:srgbClr val="000000"/>
                </a:solidFill>
              </a:rPr>
              <a:pPr marL="0" marR="0" lvl="0" indent="0" algn="r" defTabSz="914400" rtl="0" eaLnBrk="1" fontAlgn="auto" latinLnBrk="0" hangingPunct="1">
                <a:lnSpc>
                  <a:spcPct val="100000"/>
                </a:lnSpc>
                <a:spcBef>
                  <a:spcPts val="0"/>
                </a:spcBef>
                <a:spcAft>
                  <a:spcPts val="0"/>
                </a:spcAft>
                <a:buClrTx/>
                <a:buSzTx/>
                <a:buFontTx/>
                <a:buNone/>
                <a:tabLst/>
                <a:defRPr/>
              </a:pPr>
              <a:t>18/05/2022</a:t>
            </a:fld>
            <a:endParaRPr lang="fr-FR" cap="all" dirty="0">
              <a:solidFill>
                <a:srgbClr val="000000"/>
              </a:solidFill>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sp>
        <p:nvSpPr>
          <p:cNvPr id="9" name="Titre 6">
            <a:extLst>
              <a:ext uri="{FF2B5EF4-FFF2-40B4-BE49-F238E27FC236}">
                <a16:creationId xmlns:a16="http://schemas.microsoft.com/office/drawing/2014/main" id="{71AEE90C-F5AE-4AB4-900A-CF0001990F3D}"/>
              </a:ext>
            </a:extLst>
          </p:cNvPr>
          <p:cNvSpPr txBox="1">
            <a:spLocks/>
          </p:cNvSpPr>
          <p:nvPr/>
        </p:nvSpPr>
        <p:spPr bwMode="gray">
          <a:xfrm>
            <a:off x="1187624" y="152010"/>
            <a:ext cx="7088080"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600" dirty="0"/>
              <a:t>Nouvel accord-cadre interministériel</a:t>
            </a:r>
          </a:p>
          <a:p>
            <a:pPr>
              <a:buClr>
                <a:schemeClr val="tx2"/>
              </a:buClr>
            </a:pPr>
            <a:r>
              <a:rPr lang="fr-FR" sz="1300" dirty="0">
                <a:solidFill>
                  <a:schemeClr val="accent2"/>
                </a:solidFill>
              </a:rPr>
              <a:t>Processus d’escalade des impayés</a:t>
            </a:r>
          </a:p>
        </p:txBody>
      </p:sp>
      <p:sp>
        <p:nvSpPr>
          <p:cNvPr id="3" name="Rectangle 2"/>
          <p:cNvSpPr/>
          <p:nvPr/>
        </p:nvSpPr>
        <p:spPr>
          <a:xfrm>
            <a:off x="251520" y="1059582"/>
            <a:ext cx="8532480" cy="3318473"/>
          </a:xfrm>
          <a:prstGeom prst="rect">
            <a:avLst/>
          </a:prstGeom>
        </p:spPr>
        <p:txBody>
          <a:bodyPr wrap="square">
            <a:spAutoFit/>
          </a:bodyPr>
          <a:lstStyle/>
          <a:p>
            <a:pPr algn="just">
              <a:defRPr/>
            </a:pPr>
            <a:r>
              <a:rPr lang="fr-FR" sz="953" dirty="0">
                <a:ea typeface="+mn-lt"/>
                <a:cs typeface="+mn-lt"/>
              </a:rPr>
              <a:t>Plus en détail :</a:t>
            </a:r>
          </a:p>
          <a:p>
            <a:pPr algn="just">
              <a:defRPr/>
            </a:pPr>
            <a:endParaRPr lang="fr-FR" sz="953" dirty="0">
              <a:ea typeface="Arial"/>
              <a:cs typeface="Arial"/>
            </a:endParaRPr>
          </a:p>
          <a:p>
            <a:pPr marL="194424" indent="-194424" algn="just">
              <a:buFont typeface="Wingdings"/>
              <a:buChar char="q"/>
              <a:defRPr/>
            </a:pPr>
            <a:r>
              <a:rPr lang="fr-FR" sz="953" dirty="0">
                <a:ea typeface="+mn-lt"/>
                <a:cs typeface="+mn-lt"/>
              </a:rPr>
              <a:t>Les aler</a:t>
            </a:r>
            <a:r>
              <a:rPr lang="fr-FR" sz="953" dirty="0">
                <a:ea typeface="Arial"/>
                <a:cs typeface="Arial"/>
              </a:rPr>
              <a:t>tes </a:t>
            </a:r>
            <a:r>
              <a:rPr lang="fr-FR" sz="953" dirty="0">
                <a:solidFill>
                  <a:srgbClr val="000000"/>
                </a:solidFill>
                <a:ea typeface="Arial"/>
                <a:cs typeface="Arial"/>
              </a:rPr>
              <a:t>sont activées en fonction du dépassement d’un seuil ministériel sur le cumul « M-3 à M-6 » du rapport </a:t>
            </a:r>
            <a:r>
              <a:rPr lang="fr-FR" sz="953" dirty="0">
                <a:ea typeface="+mn-lt"/>
                <a:cs typeface="+mn-lt"/>
              </a:rPr>
              <a:t>d'anomalies et de lettrage</a:t>
            </a:r>
            <a:r>
              <a:rPr lang="fr-FR" sz="953" dirty="0">
                <a:solidFill>
                  <a:srgbClr val="000000"/>
                </a:solidFill>
                <a:ea typeface="Arial"/>
                <a:cs typeface="Arial"/>
              </a:rPr>
              <a:t> (arriérés de paiement de plus de 2 mois).</a:t>
            </a:r>
          </a:p>
          <a:p>
            <a:pPr marL="194424" indent="-194424" algn="just">
              <a:buFont typeface="Wingdings"/>
              <a:buChar char="q"/>
              <a:defRPr/>
            </a:pPr>
            <a:endParaRPr lang="fr-FR" sz="953" dirty="0">
              <a:solidFill>
                <a:srgbClr val="000000"/>
              </a:solidFill>
              <a:ea typeface="Arial"/>
              <a:cs typeface="Arial"/>
            </a:endParaRPr>
          </a:p>
          <a:p>
            <a:pPr marL="194424" indent="-194424" algn="just">
              <a:buFont typeface="Wingdings"/>
              <a:buChar char="q"/>
              <a:defRPr/>
            </a:pPr>
            <a:r>
              <a:rPr lang="fr-FR" sz="953" dirty="0">
                <a:solidFill>
                  <a:srgbClr val="000000"/>
                </a:solidFill>
                <a:ea typeface="Arial"/>
                <a:cs typeface="Arial"/>
              </a:rPr>
              <a:t>Le seuil est défini par ministère en fonction du montant global des transactions réalisées par le ministère l'année précédente.</a:t>
            </a:r>
          </a:p>
          <a:p>
            <a:pPr marL="194424" indent="-194424" algn="just">
              <a:buFont typeface="Wingdings"/>
              <a:buChar char="q"/>
              <a:defRPr/>
            </a:pPr>
            <a:endParaRPr lang="fr-FR" sz="953" dirty="0">
              <a:solidFill>
                <a:srgbClr val="000000"/>
              </a:solidFill>
              <a:ea typeface="Arial"/>
              <a:cs typeface="Arial"/>
            </a:endParaRPr>
          </a:p>
          <a:p>
            <a:pPr marL="435368" lvl="1" indent="-163174" algn="just">
              <a:buFont typeface="Wingdings"/>
              <a:buChar char="Ø"/>
              <a:defRPr/>
            </a:pPr>
            <a:r>
              <a:rPr lang="fr-FR" sz="953" u="sng" dirty="0">
                <a:solidFill>
                  <a:srgbClr val="000000"/>
                </a:solidFill>
                <a:ea typeface="Arial"/>
                <a:cs typeface="Arial"/>
              </a:rPr>
              <a:t>Alerte de niveau 1 </a:t>
            </a:r>
            <a:r>
              <a:rPr lang="fr-FR" sz="953" dirty="0">
                <a:solidFill>
                  <a:srgbClr val="000000"/>
                </a:solidFill>
                <a:ea typeface="Arial"/>
                <a:cs typeface="Arial"/>
              </a:rPr>
              <a:t>: le montant des arriérés de paiement de plus de 2 mois dépasse le seuil ministériel</a:t>
            </a:r>
          </a:p>
          <a:p>
            <a:pPr marL="435368" lvl="1" indent="-163174" algn="just">
              <a:buFont typeface="Wingdings"/>
              <a:buChar char="Ø"/>
              <a:defRPr/>
            </a:pPr>
            <a:r>
              <a:rPr lang="fr-FR" sz="953" i="1" dirty="0">
                <a:solidFill>
                  <a:schemeClr val="tx2"/>
                </a:solidFill>
              </a:rPr>
              <a:t>Exemple: ROA de décembre, émis le 1</a:t>
            </a:r>
            <a:r>
              <a:rPr lang="fr-FR" sz="953" i="1" baseline="30000" dirty="0">
                <a:solidFill>
                  <a:schemeClr val="tx2"/>
                </a:solidFill>
              </a:rPr>
              <a:t>er</a:t>
            </a:r>
            <a:r>
              <a:rPr lang="fr-FR" sz="953" i="1" dirty="0">
                <a:solidFill>
                  <a:schemeClr val="tx2"/>
                </a:solidFill>
              </a:rPr>
              <a:t> janvier et exigible le 31 janvier. S’il n’est pas payé au 31 mars, le montant impayé apparait dans le RAL du 10 avril dans l’indicateur M-3 à M-6 (2 mois et 10 jours de retard).Déclenchement alerte niveau 1</a:t>
            </a:r>
            <a:r>
              <a:rPr lang="fr-FR" sz="953" dirty="0">
                <a:solidFill>
                  <a:schemeClr val="tx2"/>
                </a:solidFill>
              </a:rPr>
              <a:t>. </a:t>
            </a:r>
            <a:endParaRPr lang="fr-FR" sz="953" dirty="0">
              <a:solidFill>
                <a:schemeClr val="tx2"/>
              </a:solidFill>
              <a:ea typeface="Arial"/>
              <a:cs typeface="Arial"/>
            </a:endParaRPr>
          </a:p>
          <a:p>
            <a:pPr marL="785332" lvl="2" indent="-163174" algn="just">
              <a:buFont typeface="Wingdings"/>
              <a:buChar char="§"/>
              <a:defRPr/>
            </a:pPr>
            <a:r>
              <a:rPr lang="fr-FR" sz="953" dirty="0">
                <a:solidFill>
                  <a:srgbClr val="000000"/>
                </a:solidFill>
                <a:ea typeface="Arial"/>
                <a:cs typeface="Arial"/>
              </a:rPr>
              <a:t>Courier à destination de l'administrateur ministériel </a:t>
            </a:r>
          </a:p>
          <a:p>
            <a:pPr lvl="2" algn="just">
              <a:defRPr/>
            </a:pPr>
            <a:endParaRPr lang="fr-FR" sz="953" dirty="0">
              <a:solidFill>
                <a:srgbClr val="000000"/>
              </a:solidFill>
              <a:ea typeface="Arial"/>
              <a:cs typeface="Arial"/>
            </a:endParaRPr>
          </a:p>
          <a:p>
            <a:pPr marL="435368" lvl="1" indent="-163174" algn="just">
              <a:buFont typeface="Wingdings"/>
              <a:buChar char="Ø"/>
              <a:defRPr/>
            </a:pPr>
            <a:r>
              <a:rPr lang="fr-FR" sz="953" u="sng" dirty="0">
                <a:solidFill>
                  <a:srgbClr val="000000"/>
                </a:solidFill>
                <a:ea typeface="Arial"/>
                <a:cs typeface="Arial"/>
              </a:rPr>
              <a:t>Alerte de niveau 2 </a:t>
            </a:r>
            <a:r>
              <a:rPr lang="fr-FR" sz="953" dirty="0">
                <a:solidFill>
                  <a:srgbClr val="000000"/>
                </a:solidFill>
                <a:ea typeface="Arial"/>
                <a:cs typeface="Arial"/>
              </a:rPr>
              <a:t>: Le montant des arriérés de paiement de plus de 2 mois dépasse le seuil ministériel 2 mois consécutifs</a:t>
            </a:r>
          </a:p>
          <a:p>
            <a:pPr marL="435368" lvl="1" indent="-163174" algn="just">
              <a:buFont typeface="Wingdings"/>
              <a:buChar char="Ø"/>
              <a:defRPr/>
            </a:pPr>
            <a:r>
              <a:rPr lang="fr-FR" sz="953" i="1" dirty="0">
                <a:solidFill>
                  <a:schemeClr val="tx2"/>
                </a:solidFill>
              </a:rPr>
              <a:t>Exemple: ROA de décembre, émis le 1er janvier et exigible le 31 janvier. S’il n’est pas payé au 30 avril, le montant impayé apparait dans le RAL du 10 mai dans l’indicateur M-3 à M-6 (3 mois et 10 jours de retard). Déclenchement alerte niveau 2. </a:t>
            </a:r>
            <a:endParaRPr lang="fr-FR" sz="953" dirty="0">
              <a:solidFill>
                <a:schemeClr val="tx2"/>
              </a:solidFill>
              <a:ea typeface="Arial"/>
              <a:cs typeface="Arial"/>
            </a:endParaRPr>
          </a:p>
          <a:p>
            <a:pPr marL="785332" lvl="2" indent="-163174" algn="just">
              <a:buFont typeface="Wingdings"/>
              <a:buChar char="§"/>
              <a:defRPr/>
            </a:pPr>
            <a:r>
              <a:rPr lang="fr-FR" sz="953" dirty="0">
                <a:solidFill>
                  <a:srgbClr val="000000"/>
                </a:solidFill>
                <a:ea typeface="Arial"/>
                <a:cs typeface="Arial"/>
              </a:rPr>
              <a:t>Courier à destination de l'administrateur ministériel et de la DAF du ministère, copie RMA et responsable de l'équipe segment de la DAE</a:t>
            </a:r>
          </a:p>
          <a:p>
            <a:pPr lvl="2" algn="just">
              <a:defRPr/>
            </a:pPr>
            <a:endParaRPr lang="fr-FR" sz="953" dirty="0">
              <a:solidFill>
                <a:srgbClr val="000000"/>
              </a:solidFill>
              <a:ea typeface="Arial"/>
              <a:cs typeface="Arial"/>
            </a:endParaRPr>
          </a:p>
          <a:p>
            <a:pPr marL="435368" lvl="1" indent="-163174" algn="just">
              <a:buFont typeface="Wingdings"/>
              <a:buChar char="Ø"/>
              <a:defRPr/>
            </a:pPr>
            <a:r>
              <a:rPr lang="fr-FR" sz="953" u="sng" dirty="0">
                <a:solidFill>
                  <a:srgbClr val="000000"/>
                </a:solidFill>
                <a:ea typeface="Arial"/>
                <a:cs typeface="Arial"/>
              </a:rPr>
              <a:t>Alerte de niveau 3 </a:t>
            </a:r>
            <a:r>
              <a:rPr lang="fr-FR" sz="953" dirty="0">
                <a:solidFill>
                  <a:srgbClr val="000000"/>
                </a:solidFill>
                <a:ea typeface="Arial"/>
                <a:cs typeface="Arial"/>
              </a:rPr>
              <a:t>: Le montant des arriérés de paiement de plus de 2 mois dépasse le seuil ministériel 3 mois consécutifs</a:t>
            </a:r>
          </a:p>
          <a:p>
            <a:pPr marL="435368" lvl="1" indent="-163174" algn="just">
              <a:buFont typeface="Wingdings"/>
              <a:buChar char="Ø"/>
              <a:defRPr/>
            </a:pPr>
            <a:r>
              <a:rPr lang="fr-FR" sz="953" i="1" dirty="0">
                <a:solidFill>
                  <a:schemeClr val="tx2"/>
                </a:solidFill>
              </a:rPr>
              <a:t>Exemple: ROA de décembre, émis le 1er janvier et exigible le 31 janvier. S’il n’est pas payé au 30 mai, le montant impayé apparait dans le RAL du 10 juin dans l’indicateur M-3 à M-6 (4 mois et 10 jours de retard). Déclenchement alerte niveau 3. </a:t>
            </a:r>
            <a:endParaRPr lang="fr-FR" sz="953" dirty="0">
              <a:solidFill>
                <a:schemeClr val="tx2"/>
              </a:solidFill>
              <a:ea typeface="Arial"/>
              <a:cs typeface="Arial"/>
            </a:endParaRPr>
          </a:p>
          <a:p>
            <a:pPr marL="785332" lvl="2" indent="-163174" algn="just">
              <a:buFont typeface="Wingdings"/>
              <a:buChar char="§"/>
              <a:defRPr/>
            </a:pPr>
            <a:r>
              <a:rPr lang="fr-FR" sz="953" dirty="0">
                <a:solidFill>
                  <a:srgbClr val="000000"/>
                </a:solidFill>
                <a:ea typeface="Arial"/>
                <a:cs typeface="Arial"/>
              </a:rPr>
              <a:t>Courier à destination de la DAF du ministère, copie </a:t>
            </a:r>
            <a:r>
              <a:rPr lang="fr-FR" sz="953" dirty="0" smtClean="0">
                <a:solidFill>
                  <a:srgbClr val="000000"/>
                </a:solidFill>
                <a:ea typeface="Arial"/>
                <a:cs typeface="Arial"/>
              </a:rPr>
              <a:t>Secrétariat </a:t>
            </a:r>
            <a:r>
              <a:rPr lang="fr-FR" sz="953" dirty="0">
                <a:solidFill>
                  <a:srgbClr val="000000"/>
                </a:solidFill>
                <a:ea typeface="Arial"/>
                <a:cs typeface="Arial"/>
              </a:rPr>
              <a:t>Général, RMA et Directeur des Achats de l’Etat</a:t>
            </a:r>
          </a:p>
          <a:p>
            <a:pPr marL="544388" lvl="2" algn="just">
              <a:defRPr/>
            </a:pPr>
            <a:r>
              <a:rPr lang="fr-FR" sz="953" dirty="0">
                <a:ea typeface="+mn-lt"/>
                <a:cs typeface="+mn-lt"/>
              </a:rPr>
              <a:t>  </a:t>
            </a:r>
            <a:endParaRPr lang="fr-FR" sz="953" dirty="0">
              <a:solidFill>
                <a:srgbClr val="000000"/>
              </a:solidFill>
              <a:latin typeface="Calibri"/>
              <a:ea typeface="Calibri"/>
              <a:cs typeface="Calibri"/>
            </a:endParaRPr>
          </a:p>
        </p:txBody>
      </p:sp>
    </p:spTree>
    <p:extLst>
      <p:ext uri="{BB962C8B-B14F-4D97-AF65-F5344CB8AC3E}">
        <p14:creationId xmlns:p14="http://schemas.microsoft.com/office/powerpoint/2010/main" val="10249751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CD088A48-D3EE-4AAE-9487-6784B075474C}"/>
              </a:ext>
            </a:extLst>
          </p:cNvPr>
          <p:cNvSpPr>
            <a:spLocks noGrp="1"/>
          </p:cNvSpPr>
          <p:nvPr>
            <p:ph type="pic" sz="quarter" idx="13"/>
          </p:nvPr>
        </p:nvSpPr>
        <p:spPr/>
      </p:sp>
      <p:sp>
        <p:nvSpPr>
          <p:cNvPr id="3" name="Titre 2">
            <a:extLst>
              <a:ext uri="{FF2B5EF4-FFF2-40B4-BE49-F238E27FC236}">
                <a16:creationId xmlns:a16="http://schemas.microsoft.com/office/drawing/2014/main" id="{D3A3230F-EE6B-4D1E-BC6E-C36D5A68F1DF}"/>
              </a:ext>
            </a:extLst>
          </p:cNvPr>
          <p:cNvSpPr>
            <a:spLocks noGrp="1"/>
          </p:cNvSpPr>
          <p:nvPr>
            <p:ph type="title"/>
          </p:nvPr>
        </p:nvSpPr>
        <p:spPr/>
        <p:txBody>
          <a:bodyPr/>
          <a:lstStyle/>
          <a:p>
            <a:pPr marL="0" indent="0">
              <a:buNone/>
            </a:pPr>
            <a:r>
              <a:rPr lang="fr-FR" dirty="0" smtClean="0"/>
              <a:t>4. Service national </a:t>
            </a:r>
            <a:r>
              <a:rPr lang="fr-FR" dirty="0"/>
              <a:t>u</a:t>
            </a:r>
            <a:r>
              <a:rPr lang="fr-FR" dirty="0" smtClean="0"/>
              <a:t>niversel</a:t>
            </a:r>
            <a:endParaRPr lang="fr-FR" dirty="0"/>
          </a:p>
        </p:txBody>
      </p:sp>
      <p:sp>
        <p:nvSpPr>
          <p:cNvPr id="4" name="Espace réservé du pied de page 3">
            <a:extLst>
              <a:ext uri="{FF2B5EF4-FFF2-40B4-BE49-F238E27FC236}">
                <a16:creationId xmlns:a16="http://schemas.microsoft.com/office/drawing/2014/main" id="{C3B2F4E8-244C-4D3F-B092-7ED5E75F6F2B}"/>
              </a:ext>
            </a:extLst>
          </p:cNvPr>
          <p:cNvSpPr>
            <a:spLocks noGrp="1"/>
          </p:cNvSpPr>
          <p:nvPr>
            <p:ph type="ftr" sz="quarter" idx="11"/>
          </p:nvPr>
        </p:nvSpPr>
        <p:spPr/>
        <p:txBody>
          <a:bodyPr/>
          <a:lstStyle/>
          <a:p>
            <a:r>
              <a:rPr lang="fr-FR" dirty="0"/>
              <a:t>Département du contrôle interne et des systèmes d’information financière - DCISIF</a:t>
            </a:r>
          </a:p>
        </p:txBody>
      </p:sp>
      <p:sp>
        <p:nvSpPr>
          <p:cNvPr id="5" name="Espace réservé du numéro de diapositive 4">
            <a:extLst>
              <a:ext uri="{FF2B5EF4-FFF2-40B4-BE49-F238E27FC236}">
                <a16:creationId xmlns:a16="http://schemas.microsoft.com/office/drawing/2014/main" id="{D4340985-DA18-4EE8-8688-E6CDB5E128AF}"/>
              </a:ext>
            </a:extLst>
          </p:cNvPr>
          <p:cNvSpPr>
            <a:spLocks noGrp="1"/>
          </p:cNvSpPr>
          <p:nvPr>
            <p:ph type="sldNum" sz="quarter" idx="12"/>
          </p:nvPr>
        </p:nvSpPr>
        <p:spPr/>
        <p:txBody>
          <a:bodyPr/>
          <a:lstStyle/>
          <a:p>
            <a:fld id="{733122C9-A0B9-462F-8757-0847AD287B63}" type="slidenum">
              <a:rPr lang="fr-FR" smtClean="0"/>
              <a:pPr/>
              <a:t>32</a:t>
            </a:fld>
            <a:endParaRPr lang="fr-FR" dirty="0"/>
          </a:p>
        </p:txBody>
      </p:sp>
      <p:sp>
        <p:nvSpPr>
          <p:cNvPr id="6" name="Espace réservé de la date 5">
            <a:extLst>
              <a:ext uri="{FF2B5EF4-FFF2-40B4-BE49-F238E27FC236}">
                <a16:creationId xmlns:a16="http://schemas.microsoft.com/office/drawing/2014/main" id="{41AF9C77-3A33-4BFA-AC97-6AF9586222BE}"/>
              </a:ext>
            </a:extLst>
          </p:cNvPr>
          <p:cNvSpPr>
            <a:spLocks noGrp="1"/>
          </p:cNvSpPr>
          <p:nvPr>
            <p:ph type="dt" sz="half" idx="4294967295"/>
          </p:nvPr>
        </p:nvSpPr>
        <p:spPr/>
        <p:txBody>
          <a:bodyPr/>
          <a:lstStyle/>
          <a:p>
            <a:pPr algn="r"/>
            <a:fld id="{B858D49A-5A7A-574D-A0ED-52B5C1EFA876}" type="datetime1">
              <a:rPr lang="fr-FR" cap="all">
                <a:solidFill>
                  <a:srgbClr val="000000"/>
                </a:solidFill>
              </a:rPr>
              <a:pPr algn="r"/>
              <a:t>18/05/2022</a:t>
            </a:fld>
            <a:endParaRPr lang="fr-FR" cap="all" dirty="0"/>
          </a:p>
        </p:txBody>
      </p:sp>
    </p:spTree>
    <p:extLst>
      <p:ext uri="{BB962C8B-B14F-4D97-AF65-F5344CB8AC3E}">
        <p14:creationId xmlns:p14="http://schemas.microsoft.com/office/powerpoint/2010/main" val="36312034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sp>
        <p:nvSpPr>
          <p:cNvPr id="10" name="Titre 6">
            <a:extLst>
              <a:ext uri="{FF2B5EF4-FFF2-40B4-BE49-F238E27FC236}">
                <a16:creationId xmlns:a16="http://schemas.microsoft.com/office/drawing/2014/main" id="{71AEE90C-F5AE-4AB4-900A-CF0001990F3D}"/>
              </a:ext>
            </a:extLst>
          </p:cNvPr>
          <p:cNvSpPr txBox="1">
            <a:spLocks/>
          </p:cNvSpPr>
          <p:nvPr/>
        </p:nvSpPr>
        <p:spPr bwMode="gray">
          <a:xfrm>
            <a:off x="1043608" y="152010"/>
            <a:ext cx="7704856"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500" dirty="0"/>
              <a:t>Service national </a:t>
            </a:r>
            <a:r>
              <a:rPr lang="fr-FR" sz="1500" dirty="0" smtClean="0"/>
              <a:t>universel</a:t>
            </a:r>
          </a:p>
          <a:p>
            <a:pPr>
              <a:buClr>
                <a:schemeClr val="tx2"/>
              </a:buClr>
            </a:pPr>
            <a:r>
              <a:rPr lang="fr-FR" sz="1300" dirty="0" smtClean="0">
                <a:solidFill>
                  <a:schemeClr val="accent2"/>
                </a:solidFill>
              </a:rPr>
              <a:t>Rétro planning des séjours de cohésion été 2022</a:t>
            </a:r>
            <a:endParaRPr lang="fr-FR" sz="1300" dirty="0">
              <a:solidFill>
                <a:schemeClr val="accent2"/>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2958397956"/>
              </p:ext>
            </p:extLst>
          </p:nvPr>
        </p:nvGraphicFramePr>
        <p:xfrm>
          <a:off x="395536" y="987574"/>
          <a:ext cx="4050350" cy="3672409"/>
        </p:xfrm>
        <a:graphic>
          <a:graphicData uri="http://schemas.openxmlformats.org/drawingml/2006/table">
            <a:tbl>
              <a:tblPr>
                <a:tableStyleId>{5C22544A-7EE6-4342-B048-85BDC9FD1C3A}</a:tableStyleId>
              </a:tblPr>
              <a:tblGrid>
                <a:gridCol w="322095">
                  <a:extLst>
                    <a:ext uri="{9D8B030D-6E8A-4147-A177-3AD203B41FA5}">
                      <a16:colId xmlns:a16="http://schemas.microsoft.com/office/drawing/2014/main" val="342897624"/>
                    </a:ext>
                  </a:extLst>
                </a:gridCol>
                <a:gridCol w="1846681">
                  <a:extLst>
                    <a:ext uri="{9D8B030D-6E8A-4147-A177-3AD203B41FA5}">
                      <a16:colId xmlns:a16="http://schemas.microsoft.com/office/drawing/2014/main" val="3655545534"/>
                    </a:ext>
                  </a:extLst>
                </a:gridCol>
                <a:gridCol w="826712">
                  <a:extLst>
                    <a:ext uri="{9D8B030D-6E8A-4147-A177-3AD203B41FA5}">
                      <a16:colId xmlns:a16="http://schemas.microsoft.com/office/drawing/2014/main" val="2290127485"/>
                    </a:ext>
                  </a:extLst>
                </a:gridCol>
                <a:gridCol w="527431">
                  <a:extLst>
                    <a:ext uri="{9D8B030D-6E8A-4147-A177-3AD203B41FA5}">
                      <a16:colId xmlns:a16="http://schemas.microsoft.com/office/drawing/2014/main" val="4054314112"/>
                    </a:ext>
                  </a:extLst>
                </a:gridCol>
                <a:gridCol w="527431">
                  <a:extLst>
                    <a:ext uri="{9D8B030D-6E8A-4147-A177-3AD203B41FA5}">
                      <a16:colId xmlns:a16="http://schemas.microsoft.com/office/drawing/2014/main" val="3540062977"/>
                    </a:ext>
                  </a:extLst>
                </a:gridCol>
              </a:tblGrid>
              <a:tr h="324921">
                <a:tc>
                  <a:txBody>
                    <a:bodyPr/>
                    <a:lstStyle/>
                    <a:p>
                      <a:pPr algn="ctr" fontAlgn="ctr"/>
                      <a:r>
                        <a:rPr lang="fr-FR" sz="600" u="none" strike="noStrike" dirty="0">
                          <a:solidFill>
                            <a:schemeClr val="bg1"/>
                          </a:solidFill>
                          <a:effectLst/>
                        </a:rPr>
                        <a:t>ETAPES</a:t>
                      </a:r>
                      <a:endParaRPr lang="fr-FR" sz="600" b="0" i="0" u="none" strike="noStrike" dirty="0">
                        <a:solidFill>
                          <a:schemeClr val="bg1"/>
                        </a:solidFill>
                        <a:effectLst/>
                        <a:latin typeface="Calibri" panose="020F0502020204030204" pitchFamily="34" charset="0"/>
                      </a:endParaRPr>
                    </a:p>
                  </a:txBody>
                  <a:tcPr marL="0" marR="0" marT="0" marB="0" anchor="ctr">
                    <a:solidFill>
                      <a:srgbClr val="0081AE"/>
                    </a:solidFill>
                  </a:tcPr>
                </a:tc>
                <a:tc>
                  <a:txBody>
                    <a:bodyPr/>
                    <a:lstStyle/>
                    <a:p>
                      <a:pPr algn="ctr" fontAlgn="ctr"/>
                      <a:r>
                        <a:rPr lang="fr-FR" sz="600" u="none" strike="noStrike" dirty="0">
                          <a:solidFill>
                            <a:schemeClr val="bg1"/>
                          </a:solidFill>
                          <a:effectLst/>
                        </a:rPr>
                        <a:t>ACTIONS</a:t>
                      </a:r>
                      <a:endParaRPr lang="fr-FR" sz="600" b="0" i="0" u="none" strike="noStrike" dirty="0">
                        <a:solidFill>
                          <a:schemeClr val="bg1"/>
                        </a:solidFill>
                        <a:effectLst/>
                        <a:latin typeface="Calibri" panose="020F0502020204030204" pitchFamily="34" charset="0"/>
                      </a:endParaRPr>
                    </a:p>
                  </a:txBody>
                  <a:tcPr marL="0" marR="0" marT="0" marB="0" anchor="ctr">
                    <a:solidFill>
                      <a:srgbClr val="0081AE"/>
                    </a:solidFill>
                  </a:tcPr>
                </a:tc>
                <a:tc>
                  <a:txBody>
                    <a:bodyPr/>
                    <a:lstStyle/>
                    <a:p>
                      <a:pPr algn="ctr" fontAlgn="ctr"/>
                      <a:r>
                        <a:rPr lang="fr-FR" sz="600" u="none" strike="noStrike" dirty="0">
                          <a:solidFill>
                            <a:schemeClr val="bg1"/>
                          </a:solidFill>
                          <a:effectLst/>
                        </a:rPr>
                        <a:t>ACTEURS</a:t>
                      </a:r>
                      <a:endParaRPr lang="fr-FR" sz="600" b="0" i="0" u="none" strike="noStrike" dirty="0">
                        <a:solidFill>
                          <a:schemeClr val="bg1"/>
                        </a:solidFill>
                        <a:effectLst/>
                        <a:latin typeface="Calibri" panose="020F0502020204030204" pitchFamily="34" charset="0"/>
                      </a:endParaRPr>
                    </a:p>
                  </a:txBody>
                  <a:tcPr marL="0" marR="0" marT="0" marB="0" anchor="ctr">
                    <a:solidFill>
                      <a:srgbClr val="0081AE"/>
                    </a:solidFill>
                  </a:tcPr>
                </a:tc>
                <a:tc>
                  <a:txBody>
                    <a:bodyPr/>
                    <a:lstStyle/>
                    <a:p>
                      <a:pPr algn="ctr" fontAlgn="ctr"/>
                      <a:r>
                        <a:rPr lang="fr-FR" sz="600" u="none" strike="noStrike" dirty="0">
                          <a:solidFill>
                            <a:schemeClr val="bg1"/>
                          </a:solidFill>
                          <a:effectLst/>
                        </a:rPr>
                        <a:t>DATE DEBUT</a:t>
                      </a:r>
                      <a:endParaRPr lang="fr-FR" sz="600" b="0" i="0" u="none" strike="noStrike" dirty="0">
                        <a:solidFill>
                          <a:schemeClr val="bg1"/>
                        </a:solidFill>
                        <a:effectLst/>
                        <a:latin typeface="Calibri" panose="020F0502020204030204" pitchFamily="34" charset="0"/>
                      </a:endParaRPr>
                    </a:p>
                  </a:txBody>
                  <a:tcPr marL="0" marR="0" marT="0" marB="0" anchor="ctr">
                    <a:solidFill>
                      <a:srgbClr val="0081AE"/>
                    </a:solidFill>
                  </a:tcPr>
                </a:tc>
                <a:tc>
                  <a:txBody>
                    <a:bodyPr/>
                    <a:lstStyle/>
                    <a:p>
                      <a:pPr algn="ctr" fontAlgn="ctr"/>
                      <a:r>
                        <a:rPr lang="fr-FR" sz="600" u="none" strike="noStrike" dirty="0">
                          <a:solidFill>
                            <a:schemeClr val="bg1"/>
                          </a:solidFill>
                          <a:effectLst/>
                        </a:rPr>
                        <a:t>DATE FIN</a:t>
                      </a:r>
                      <a:endParaRPr lang="fr-FR" sz="600" b="0" i="0" u="none" strike="noStrike" dirty="0">
                        <a:solidFill>
                          <a:schemeClr val="bg1"/>
                        </a:solidFill>
                        <a:effectLst/>
                        <a:latin typeface="Calibri" panose="020F0502020204030204" pitchFamily="34" charset="0"/>
                      </a:endParaRPr>
                    </a:p>
                  </a:txBody>
                  <a:tcPr marL="0" marR="0" marT="0" marB="0" anchor="ctr">
                    <a:solidFill>
                      <a:srgbClr val="0081AE"/>
                    </a:solidFill>
                  </a:tcPr>
                </a:tc>
                <a:extLst>
                  <a:ext uri="{0D108BD9-81ED-4DB2-BD59-A6C34878D82A}">
                    <a16:rowId xmlns:a16="http://schemas.microsoft.com/office/drawing/2014/main" val="3156407645"/>
                  </a:ext>
                </a:extLst>
              </a:tr>
              <a:tr h="412604">
                <a:tc>
                  <a:txBody>
                    <a:bodyPr/>
                    <a:lstStyle/>
                    <a:p>
                      <a:pPr algn="ctr" fontAlgn="ctr"/>
                      <a:r>
                        <a:rPr lang="fr-FR" sz="600" u="none" strike="noStrike" dirty="0">
                          <a:solidFill>
                            <a:schemeClr val="bg1"/>
                          </a:solidFill>
                          <a:effectLst/>
                        </a:rPr>
                        <a:t>1</a:t>
                      </a:r>
                      <a:endParaRPr lang="fr-FR" sz="600" b="0" i="0" u="none" strike="noStrike" dirty="0">
                        <a:solidFill>
                          <a:schemeClr val="bg1"/>
                        </a:solidFill>
                        <a:effectLst/>
                        <a:latin typeface="Calibri" panose="020F0502020204030204" pitchFamily="34" charset="0"/>
                      </a:endParaRPr>
                    </a:p>
                  </a:txBody>
                  <a:tcPr marL="0" marR="0" marT="0" marB="0" anchor="ctr">
                    <a:solidFill>
                      <a:srgbClr val="0081AE"/>
                    </a:solidFill>
                  </a:tcPr>
                </a:tc>
                <a:tc>
                  <a:txBody>
                    <a:bodyPr/>
                    <a:lstStyle/>
                    <a:p>
                      <a:pPr algn="l" fontAlgn="ctr"/>
                      <a:r>
                        <a:rPr lang="fr-FR" sz="600" u="none" strike="noStrike">
                          <a:effectLst/>
                        </a:rPr>
                        <a:t>Notifier au DCISIF la liste des centres de séjour de cohésion et les coordonnées des nouveaux chefs de centre. </a:t>
                      </a:r>
                      <a:br>
                        <a:rPr lang="fr-FR" sz="600" u="none" strike="noStrike">
                          <a:effectLst/>
                        </a:rPr>
                      </a:br>
                      <a:endParaRPr lang="fr-FR"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fr-FR" sz="600" u="none" strike="noStrike" dirty="0">
                          <a:effectLst/>
                        </a:rPr>
                        <a:t>DJEPVA</a:t>
                      </a:r>
                      <a:endParaRPr lang="fr-FR" sz="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FR" sz="600" u="none" strike="noStrike">
                          <a:effectLst/>
                        </a:rPr>
                        <a:t>26/04/2022</a:t>
                      </a:r>
                      <a:endParaRPr lang="fr-FR"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fr-FR" sz="600" u="none" strike="noStrike">
                          <a:effectLst/>
                        </a:rPr>
                        <a:t>26/04/2022</a:t>
                      </a:r>
                      <a:endParaRPr lang="fr-FR" sz="6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055518728"/>
                  </a:ext>
                </a:extLst>
              </a:tr>
              <a:tr h="309453">
                <a:tc>
                  <a:txBody>
                    <a:bodyPr/>
                    <a:lstStyle/>
                    <a:p>
                      <a:pPr algn="ctr" fontAlgn="ctr"/>
                      <a:r>
                        <a:rPr lang="fr-FR" sz="600" u="none" strike="noStrike" dirty="0">
                          <a:solidFill>
                            <a:schemeClr val="bg1"/>
                          </a:solidFill>
                          <a:effectLst/>
                        </a:rPr>
                        <a:t>2</a:t>
                      </a:r>
                      <a:endParaRPr lang="fr-FR" sz="600" b="0" i="0" u="none" strike="noStrike" dirty="0">
                        <a:solidFill>
                          <a:schemeClr val="bg1"/>
                        </a:solidFill>
                        <a:effectLst/>
                        <a:latin typeface="Calibri" panose="020F0502020204030204" pitchFamily="34" charset="0"/>
                      </a:endParaRPr>
                    </a:p>
                  </a:txBody>
                  <a:tcPr marL="0" marR="0" marT="0" marB="0" anchor="ctr">
                    <a:solidFill>
                      <a:srgbClr val="0081AE"/>
                    </a:solidFill>
                  </a:tcPr>
                </a:tc>
                <a:tc>
                  <a:txBody>
                    <a:bodyPr/>
                    <a:lstStyle/>
                    <a:p>
                      <a:pPr algn="l" fontAlgn="ctr"/>
                      <a:r>
                        <a:rPr lang="fr-FR" sz="600" u="none" strike="noStrike">
                          <a:effectLst/>
                        </a:rPr>
                        <a:t>Transmettre aux RPCA la liste des centres de séjour de cohésion et les coordonnées des nouveaux chefs de centre. </a:t>
                      </a:r>
                      <a:endParaRPr lang="fr-FR"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fr-FR" sz="600" u="none" strike="noStrike" dirty="0">
                          <a:effectLst/>
                        </a:rPr>
                        <a:t>DCISIF</a:t>
                      </a:r>
                      <a:endParaRPr lang="fr-FR" sz="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FR" sz="600" u="none" strike="noStrike">
                          <a:effectLst/>
                        </a:rPr>
                        <a:t>30/04/2022</a:t>
                      </a:r>
                      <a:endParaRPr lang="fr-FR"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fr-FR" sz="600" u="none" strike="noStrike">
                          <a:effectLst/>
                        </a:rPr>
                        <a:t>29/04/2022</a:t>
                      </a:r>
                      <a:endParaRPr lang="fr-FR" sz="6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925306696"/>
                  </a:ext>
                </a:extLst>
              </a:tr>
              <a:tr h="825207">
                <a:tc>
                  <a:txBody>
                    <a:bodyPr/>
                    <a:lstStyle/>
                    <a:p>
                      <a:pPr algn="ctr" fontAlgn="ctr"/>
                      <a:r>
                        <a:rPr lang="fr-FR" sz="600" u="none" strike="noStrike" dirty="0">
                          <a:solidFill>
                            <a:schemeClr val="bg1"/>
                          </a:solidFill>
                          <a:effectLst/>
                        </a:rPr>
                        <a:t>3</a:t>
                      </a:r>
                      <a:endParaRPr lang="fr-FR" sz="600" b="0" i="0" u="none" strike="noStrike" dirty="0">
                        <a:solidFill>
                          <a:schemeClr val="bg1"/>
                        </a:solidFill>
                        <a:effectLst/>
                        <a:latin typeface="Calibri" panose="020F0502020204030204" pitchFamily="34" charset="0"/>
                      </a:endParaRPr>
                    </a:p>
                  </a:txBody>
                  <a:tcPr marL="0" marR="0" marT="0" marB="0" anchor="ctr">
                    <a:solidFill>
                      <a:srgbClr val="0081AE"/>
                    </a:solidFill>
                  </a:tcPr>
                </a:tc>
                <a:tc>
                  <a:txBody>
                    <a:bodyPr/>
                    <a:lstStyle/>
                    <a:p>
                      <a:pPr algn="l" fontAlgn="ctr"/>
                      <a:r>
                        <a:rPr lang="fr-FR" sz="600" u="none" strike="noStrike">
                          <a:effectLst/>
                        </a:rPr>
                        <a:t>Récupérer auprès de la DSDEN les pièces justificatives des nouveaux chefs de centre pour les demandes de création de cartes auprès de la BNP : </a:t>
                      </a:r>
                      <a:br>
                        <a:rPr lang="fr-FR" sz="600" u="none" strike="noStrike">
                          <a:effectLst/>
                        </a:rPr>
                      </a:br>
                      <a:r>
                        <a:rPr lang="fr-FR" sz="600" u="none" strike="noStrike">
                          <a:effectLst/>
                        </a:rPr>
                        <a:t>- CNI, </a:t>
                      </a:r>
                      <a:br>
                        <a:rPr lang="fr-FR" sz="600" u="none" strike="noStrike">
                          <a:effectLst/>
                        </a:rPr>
                      </a:br>
                      <a:r>
                        <a:rPr lang="fr-FR" sz="600" u="none" strike="noStrike">
                          <a:effectLst/>
                        </a:rPr>
                        <a:t>- adresse mail de contact pour l’envoi des ROP, </a:t>
                      </a:r>
                      <a:br>
                        <a:rPr lang="fr-FR" sz="600" u="none" strike="noStrike">
                          <a:effectLst/>
                        </a:rPr>
                      </a:br>
                      <a:r>
                        <a:rPr lang="fr-FR" sz="600" u="none" strike="noStrike">
                          <a:effectLst/>
                        </a:rPr>
                        <a:t>- leur fonction, </a:t>
                      </a:r>
                      <a:br>
                        <a:rPr lang="fr-FR" sz="600" u="none" strike="noStrike">
                          <a:effectLst/>
                        </a:rPr>
                      </a:br>
                      <a:r>
                        <a:rPr lang="fr-FR" sz="600" u="none" strike="noStrike">
                          <a:effectLst/>
                        </a:rPr>
                        <a:t>- les coordonnées du centre de cohésion, </a:t>
                      </a:r>
                      <a:br>
                        <a:rPr lang="fr-FR" sz="600" u="none" strike="noStrike">
                          <a:effectLst/>
                        </a:rPr>
                      </a:br>
                      <a:r>
                        <a:rPr lang="fr-FR" sz="600" u="none" strike="noStrike">
                          <a:effectLst/>
                        </a:rPr>
                        <a:t>-leur numéro de portable</a:t>
                      </a:r>
                      <a:endParaRPr lang="fr-FR"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fr-FR" sz="600" u="none" strike="noStrike" dirty="0">
                          <a:effectLst/>
                        </a:rPr>
                        <a:t>RPCA</a:t>
                      </a:r>
                      <a:endParaRPr lang="fr-FR" sz="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FR" sz="600" u="none" strike="noStrike" dirty="0">
                          <a:effectLst/>
                        </a:rPr>
                        <a:t>02/05/2022</a:t>
                      </a:r>
                      <a:endParaRPr lang="fr-FR" sz="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FR" sz="600" u="none" strike="noStrike">
                          <a:effectLst/>
                        </a:rPr>
                        <a:t>13/05/2022</a:t>
                      </a:r>
                      <a:endParaRPr lang="fr-FR" sz="6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655409112"/>
                  </a:ext>
                </a:extLst>
              </a:tr>
              <a:tr h="665564">
                <a:tc>
                  <a:txBody>
                    <a:bodyPr/>
                    <a:lstStyle/>
                    <a:p>
                      <a:pPr algn="ctr" fontAlgn="ctr"/>
                      <a:r>
                        <a:rPr lang="fr-FR" sz="600" u="none" strike="noStrike" dirty="0">
                          <a:solidFill>
                            <a:schemeClr val="bg1"/>
                          </a:solidFill>
                          <a:effectLst/>
                        </a:rPr>
                        <a:t>4</a:t>
                      </a:r>
                      <a:endParaRPr lang="fr-FR" sz="600" b="0" i="0" u="none" strike="noStrike" dirty="0">
                        <a:solidFill>
                          <a:schemeClr val="bg1"/>
                        </a:solidFill>
                        <a:effectLst/>
                        <a:latin typeface="Calibri" panose="020F0502020204030204" pitchFamily="34" charset="0"/>
                      </a:endParaRPr>
                    </a:p>
                  </a:txBody>
                  <a:tcPr marL="0" marR="0" marT="0" marB="0" anchor="ctr">
                    <a:solidFill>
                      <a:srgbClr val="0081AE"/>
                    </a:solidFill>
                  </a:tcPr>
                </a:tc>
                <a:tc>
                  <a:txBody>
                    <a:bodyPr/>
                    <a:lstStyle/>
                    <a:p>
                      <a:pPr algn="l" fontAlgn="ctr"/>
                      <a:r>
                        <a:rPr lang="fr-FR" sz="600" u="none" strike="noStrike" dirty="0">
                          <a:effectLst/>
                        </a:rPr>
                        <a:t>Procéder à la demande de création des cartes auprès de la BNP pour les nouveaux chefs de centre. </a:t>
                      </a:r>
                      <a:endParaRPr lang="fr-FR" sz="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FR" sz="600" u="none" strike="noStrike" dirty="0">
                          <a:effectLst/>
                        </a:rPr>
                        <a:t>RPCA</a:t>
                      </a:r>
                      <a:endParaRPr lang="fr-FR" sz="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FR" sz="600" u="none" strike="noStrike" dirty="0">
                          <a:effectLst/>
                        </a:rPr>
                        <a:t>16/05/2022</a:t>
                      </a:r>
                      <a:endParaRPr lang="fr-FR" sz="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FR" sz="600" u="none" strike="noStrike">
                          <a:effectLst/>
                        </a:rPr>
                        <a:t>20/05/2022</a:t>
                      </a:r>
                      <a:endParaRPr lang="fr-FR" sz="6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689925127"/>
                  </a:ext>
                </a:extLst>
              </a:tr>
              <a:tr h="309453">
                <a:tc>
                  <a:txBody>
                    <a:bodyPr/>
                    <a:lstStyle/>
                    <a:p>
                      <a:pPr algn="ctr" fontAlgn="ctr"/>
                      <a:r>
                        <a:rPr lang="fr-FR" sz="600" u="none" strike="noStrike" dirty="0">
                          <a:solidFill>
                            <a:schemeClr val="bg1"/>
                          </a:solidFill>
                          <a:effectLst/>
                        </a:rPr>
                        <a:t>5</a:t>
                      </a:r>
                      <a:endParaRPr lang="fr-FR" sz="600" b="0" i="0" u="none" strike="noStrike" dirty="0">
                        <a:solidFill>
                          <a:schemeClr val="bg1"/>
                        </a:solidFill>
                        <a:effectLst/>
                        <a:latin typeface="Calibri" panose="020F0502020204030204" pitchFamily="34" charset="0"/>
                      </a:endParaRPr>
                    </a:p>
                  </a:txBody>
                  <a:tcPr marL="0" marR="0" marT="0" marB="0" anchor="ctr">
                    <a:solidFill>
                      <a:srgbClr val="0081AE"/>
                    </a:solidFill>
                  </a:tcPr>
                </a:tc>
                <a:tc>
                  <a:txBody>
                    <a:bodyPr/>
                    <a:lstStyle/>
                    <a:p>
                      <a:pPr algn="l" fontAlgn="ctr"/>
                      <a:r>
                        <a:rPr lang="fr-FR" sz="600" u="none" strike="noStrike" dirty="0">
                          <a:effectLst/>
                        </a:rPr>
                        <a:t>Communiquer aux RPCA les fournisseurs devant faire l'objet d'un référencement préalable à l'utilisation des cartes</a:t>
                      </a:r>
                      <a:endParaRPr lang="fr-FR" sz="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FR" sz="600" u="none" strike="noStrike" dirty="0">
                          <a:effectLst/>
                        </a:rPr>
                        <a:t>Chef de projet départemental / Chef de centre</a:t>
                      </a:r>
                      <a:endParaRPr lang="fr-FR" sz="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FR" sz="600" u="none" strike="noStrike" dirty="0">
                          <a:effectLst/>
                        </a:rPr>
                        <a:t>16/05/2022</a:t>
                      </a:r>
                      <a:endParaRPr lang="fr-FR" sz="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FR" sz="600" u="none" strike="noStrike" dirty="0">
                          <a:effectLst/>
                        </a:rPr>
                        <a:t>27/05/2021</a:t>
                      </a:r>
                      <a:endParaRPr lang="fr-FR" sz="6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856627785"/>
                  </a:ext>
                </a:extLst>
              </a:tr>
              <a:tr h="825207">
                <a:tc>
                  <a:txBody>
                    <a:bodyPr/>
                    <a:lstStyle/>
                    <a:p>
                      <a:pPr algn="ctr" fontAlgn="ctr"/>
                      <a:r>
                        <a:rPr lang="fr-FR" sz="600" u="none" strike="noStrike" dirty="0">
                          <a:solidFill>
                            <a:schemeClr val="bg1"/>
                          </a:solidFill>
                          <a:effectLst/>
                        </a:rPr>
                        <a:t>6</a:t>
                      </a:r>
                      <a:endParaRPr lang="fr-FR" sz="600" b="0" i="0" u="none" strike="noStrike" dirty="0">
                        <a:solidFill>
                          <a:schemeClr val="bg1"/>
                        </a:solidFill>
                        <a:effectLst/>
                        <a:latin typeface="Calibri" panose="020F0502020204030204" pitchFamily="34" charset="0"/>
                      </a:endParaRPr>
                    </a:p>
                  </a:txBody>
                  <a:tcPr marL="0" marR="0" marT="0" marB="0" anchor="ctr">
                    <a:solidFill>
                      <a:srgbClr val="0081AE"/>
                    </a:solidFill>
                  </a:tcPr>
                </a:tc>
                <a:tc>
                  <a:txBody>
                    <a:bodyPr/>
                    <a:lstStyle/>
                    <a:p>
                      <a:pPr algn="l" fontAlgn="ctr"/>
                      <a:r>
                        <a:rPr lang="fr-FR" sz="600" u="none" strike="noStrike" dirty="0">
                          <a:effectLst/>
                        </a:rPr>
                        <a:t>Ajuster les plafonds des programmes cartes </a:t>
                      </a:r>
                      <a:r>
                        <a:rPr lang="fr-FR" sz="600" u="none" strike="noStrike" dirty="0" smtClean="0">
                          <a:effectLst/>
                        </a:rPr>
                        <a:t>d'achat </a:t>
                      </a:r>
                      <a:r>
                        <a:rPr lang="fr-FR" sz="600" u="none" strike="noStrike" dirty="0">
                          <a:effectLst/>
                        </a:rPr>
                        <a:t>afin de prendre en compte les dépenses pour les 2 prochains séjours en réalisant une mise à jour : </a:t>
                      </a:r>
                      <a:br>
                        <a:rPr lang="fr-FR" sz="600" u="none" strike="noStrike" dirty="0">
                          <a:effectLst/>
                        </a:rPr>
                      </a:br>
                      <a:r>
                        <a:rPr lang="fr-FR" sz="600" u="none" strike="noStrike" dirty="0">
                          <a:effectLst/>
                        </a:rPr>
                        <a:t>- Des plafonds des profils de porteurs de cartes SNU aux jauges définies dans l'instruction DJEPVA du 12/04/2021,</a:t>
                      </a:r>
                      <a:br>
                        <a:rPr lang="fr-FR" sz="600" u="none" strike="noStrike" dirty="0">
                          <a:effectLst/>
                        </a:rPr>
                      </a:br>
                      <a:r>
                        <a:rPr lang="fr-FR" sz="600" u="none" strike="noStrike" dirty="0">
                          <a:effectLst/>
                        </a:rPr>
                        <a:t>- du plafond général du centre de délégation dédié au SNU </a:t>
                      </a:r>
                      <a:endParaRPr lang="fr-FR" sz="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FR" sz="600" u="none" strike="noStrike" dirty="0">
                          <a:effectLst/>
                        </a:rPr>
                        <a:t>RPCA</a:t>
                      </a:r>
                      <a:endParaRPr lang="fr-FR" sz="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FR" sz="600" u="none" strike="noStrike">
                          <a:effectLst/>
                        </a:rPr>
                        <a:t>16/05/2022</a:t>
                      </a:r>
                      <a:endParaRPr lang="fr-FR"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fr-FR" sz="600" u="none" strike="noStrike" dirty="0">
                          <a:effectLst/>
                        </a:rPr>
                        <a:t>03/06/2022</a:t>
                      </a:r>
                      <a:endParaRPr lang="fr-FR" sz="6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057535119"/>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581452556"/>
              </p:ext>
            </p:extLst>
          </p:nvPr>
        </p:nvGraphicFramePr>
        <p:xfrm>
          <a:off x="4716017" y="987574"/>
          <a:ext cx="4050351" cy="3151533"/>
        </p:xfrm>
        <a:graphic>
          <a:graphicData uri="http://schemas.openxmlformats.org/drawingml/2006/table">
            <a:tbl>
              <a:tblPr>
                <a:tableStyleId>{5C22544A-7EE6-4342-B048-85BDC9FD1C3A}</a:tableStyleId>
              </a:tblPr>
              <a:tblGrid>
                <a:gridCol w="322095">
                  <a:extLst>
                    <a:ext uri="{9D8B030D-6E8A-4147-A177-3AD203B41FA5}">
                      <a16:colId xmlns:a16="http://schemas.microsoft.com/office/drawing/2014/main" val="2105889227"/>
                    </a:ext>
                  </a:extLst>
                </a:gridCol>
                <a:gridCol w="1846682">
                  <a:extLst>
                    <a:ext uri="{9D8B030D-6E8A-4147-A177-3AD203B41FA5}">
                      <a16:colId xmlns:a16="http://schemas.microsoft.com/office/drawing/2014/main" val="2664117183"/>
                    </a:ext>
                  </a:extLst>
                </a:gridCol>
                <a:gridCol w="826712">
                  <a:extLst>
                    <a:ext uri="{9D8B030D-6E8A-4147-A177-3AD203B41FA5}">
                      <a16:colId xmlns:a16="http://schemas.microsoft.com/office/drawing/2014/main" val="2630764327"/>
                    </a:ext>
                  </a:extLst>
                </a:gridCol>
                <a:gridCol w="527431">
                  <a:extLst>
                    <a:ext uri="{9D8B030D-6E8A-4147-A177-3AD203B41FA5}">
                      <a16:colId xmlns:a16="http://schemas.microsoft.com/office/drawing/2014/main" val="38375605"/>
                    </a:ext>
                  </a:extLst>
                </a:gridCol>
                <a:gridCol w="527431">
                  <a:extLst>
                    <a:ext uri="{9D8B030D-6E8A-4147-A177-3AD203B41FA5}">
                      <a16:colId xmlns:a16="http://schemas.microsoft.com/office/drawing/2014/main" val="1801154274"/>
                    </a:ext>
                  </a:extLst>
                </a:gridCol>
              </a:tblGrid>
              <a:tr h="311668">
                <a:tc>
                  <a:txBody>
                    <a:bodyPr/>
                    <a:lstStyle/>
                    <a:p>
                      <a:pPr algn="ctr" fontAlgn="ctr"/>
                      <a:r>
                        <a:rPr lang="fr-FR" sz="600" u="none" strike="noStrike" dirty="0">
                          <a:solidFill>
                            <a:schemeClr val="bg1"/>
                          </a:solidFill>
                          <a:effectLst/>
                        </a:rPr>
                        <a:t>ETAPES</a:t>
                      </a:r>
                      <a:endParaRPr lang="fr-FR" sz="600" b="0" i="0" u="none" strike="noStrike" dirty="0">
                        <a:solidFill>
                          <a:schemeClr val="bg1"/>
                        </a:solidFill>
                        <a:effectLst/>
                        <a:latin typeface="Calibri" panose="020F0502020204030204" pitchFamily="34" charset="0"/>
                      </a:endParaRPr>
                    </a:p>
                  </a:txBody>
                  <a:tcPr marL="0" marR="0" marT="0" marB="0" anchor="ctr">
                    <a:solidFill>
                      <a:srgbClr val="0081AE"/>
                    </a:solidFill>
                  </a:tcPr>
                </a:tc>
                <a:tc>
                  <a:txBody>
                    <a:bodyPr/>
                    <a:lstStyle/>
                    <a:p>
                      <a:pPr algn="ctr" fontAlgn="ctr"/>
                      <a:r>
                        <a:rPr lang="fr-FR" sz="600" u="none" strike="noStrike" dirty="0">
                          <a:solidFill>
                            <a:schemeClr val="bg1"/>
                          </a:solidFill>
                          <a:effectLst/>
                        </a:rPr>
                        <a:t>ACTIONS</a:t>
                      </a:r>
                      <a:endParaRPr lang="fr-FR" sz="600" b="0" i="0" u="none" strike="noStrike" dirty="0">
                        <a:solidFill>
                          <a:schemeClr val="bg1"/>
                        </a:solidFill>
                        <a:effectLst/>
                        <a:latin typeface="Calibri" panose="020F0502020204030204" pitchFamily="34" charset="0"/>
                      </a:endParaRPr>
                    </a:p>
                  </a:txBody>
                  <a:tcPr marL="0" marR="0" marT="0" marB="0" anchor="ctr">
                    <a:solidFill>
                      <a:srgbClr val="0081AE"/>
                    </a:solidFill>
                  </a:tcPr>
                </a:tc>
                <a:tc>
                  <a:txBody>
                    <a:bodyPr/>
                    <a:lstStyle/>
                    <a:p>
                      <a:pPr algn="ctr" fontAlgn="ctr"/>
                      <a:r>
                        <a:rPr lang="fr-FR" sz="600" u="none" strike="noStrike" dirty="0">
                          <a:solidFill>
                            <a:schemeClr val="bg1"/>
                          </a:solidFill>
                          <a:effectLst/>
                        </a:rPr>
                        <a:t>ACTEURS</a:t>
                      </a:r>
                      <a:endParaRPr lang="fr-FR" sz="600" b="0" i="0" u="none" strike="noStrike" dirty="0">
                        <a:solidFill>
                          <a:schemeClr val="bg1"/>
                        </a:solidFill>
                        <a:effectLst/>
                        <a:latin typeface="Calibri" panose="020F0502020204030204" pitchFamily="34" charset="0"/>
                      </a:endParaRPr>
                    </a:p>
                  </a:txBody>
                  <a:tcPr marL="0" marR="0" marT="0" marB="0" anchor="ctr">
                    <a:solidFill>
                      <a:srgbClr val="0081AE"/>
                    </a:solidFill>
                  </a:tcPr>
                </a:tc>
                <a:tc>
                  <a:txBody>
                    <a:bodyPr/>
                    <a:lstStyle/>
                    <a:p>
                      <a:pPr algn="ctr" fontAlgn="ctr"/>
                      <a:r>
                        <a:rPr lang="fr-FR" sz="600" u="none" strike="noStrike" dirty="0">
                          <a:solidFill>
                            <a:schemeClr val="bg1"/>
                          </a:solidFill>
                          <a:effectLst/>
                        </a:rPr>
                        <a:t>DATE DEBUT</a:t>
                      </a:r>
                      <a:endParaRPr lang="fr-FR" sz="600" b="0" i="0" u="none" strike="noStrike" dirty="0">
                        <a:solidFill>
                          <a:schemeClr val="bg1"/>
                        </a:solidFill>
                        <a:effectLst/>
                        <a:latin typeface="Calibri" panose="020F0502020204030204" pitchFamily="34" charset="0"/>
                      </a:endParaRPr>
                    </a:p>
                  </a:txBody>
                  <a:tcPr marL="0" marR="0" marT="0" marB="0" anchor="ctr">
                    <a:solidFill>
                      <a:srgbClr val="0081AE"/>
                    </a:solidFill>
                  </a:tcPr>
                </a:tc>
                <a:tc>
                  <a:txBody>
                    <a:bodyPr/>
                    <a:lstStyle/>
                    <a:p>
                      <a:pPr algn="ctr" fontAlgn="ctr"/>
                      <a:r>
                        <a:rPr lang="fr-FR" sz="600" u="none" strike="noStrike" dirty="0">
                          <a:solidFill>
                            <a:schemeClr val="bg1"/>
                          </a:solidFill>
                          <a:effectLst/>
                        </a:rPr>
                        <a:t>DATE FIN</a:t>
                      </a:r>
                      <a:endParaRPr lang="fr-FR" sz="600" b="0" i="0" u="none" strike="noStrike" dirty="0">
                        <a:solidFill>
                          <a:schemeClr val="bg1"/>
                        </a:solidFill>
                        <a:effectLst/>
                        <a:latin typeface="Calibri" panose="020F0502020204030204" pitchFamily="34" charset="0"/>
                      </a:endParaRPr>
                    </a:p>
                  </a:txBody>
                  <a:tcPr marL="0" marR="0" marT="0" marB="0" anchor="ctr">
                    <a:solidFill>
                      <a:srgbClr val="0081AE"/>
                    </a:solidFill>
                  </a:tcPr>
                </a:tc>
                <a:extLst>
                  <a:ext uri="{0D108BD9-81ED-4DB2-BD59-A6C34878D82A}">
                    <a16:rowId xmlns:a16="http://schemas.microsoft.com/office/drawing/2014/main" val="4021323758"/>
                  </a:ext>
                </a:extLst>
              </a:tr>
              <a:tr h="808226">
                <a:tc>
                  <a:txBody>
                    <a:bodyPr/>
                    <a:lstStyle/>
                    <a:p>
                      <a:pPr algn="ctr" fontAlgn="ctr"/>
                      <a:r>
                        <a:rPr lang="fr-FR" sz="600" u="none" strike="noStrike" dirty="0">
                          <a:solidFill>
                            <a:schemeClr val="bg1"/>
                          </a:solidFill>
                          <a:effectLst/>
                        </a:rPr>
                        <a:t>7</a:t>
                      </a:r>
                      <a:endParaRPr lang="fr-FR" sz="600" b="0" i="0" u="none" strike="noStrike" dirty="0">
                        <a:solidFill>
                          <a:schemeClr val="bg1"/>
                        </a:solidFill>
                        <a:effectLst/>
                        <a:latin typeface="Calibri" panose="020F0502020204030204" pitchFamily="34" charset="0"/>
                      </a:endParaRPr>
                    </a:p>
                  </a:txBody>
                  <a:tcPr marL="0" marR="0" marT="0" marB="0" anchor="ctr">
                    <a:solidFill>
                      <a:srgbClr val="0081AE"/>
                    </a:solidFill>
                  </a:tcPr>
                </a:tc>
                <a:tc>
                  <a:txBody>
                    <a:bodyPr/>
                    <a:lstStyle/>
                    <a:p>
                      <a:pPr algn="l" fontAlgn="ctr"/>
                      <a:r>
                        <a:rPr lang="fr-FR" sz="600" u="none" strike="noStrike" dirty="0">
                          <a:effectLst/>
                        </a:rPr>
                        <a:t>Réceptionner les cartes d'achat transmises par la BNP et vérifier le paramétrage des cartes d'achat </a:t>
                      </a:r>
                      <a:br>
                        <a:rPr lang="fr-FR" sz="600" u="none" strike="noStrike" dirty="0">
                          <a:effectLst/>
                        </a:rPr>
                      </a:br>
                      <a:r>
                        <a:rPr lang="fr-FR" sz="600" u="none" strike="noStrike" dirty="0">
                          <a:effectLst/>
                        </a:rPr>
                        <a:t>- rattachement au centre de facturation CGF</a:t>
                      </a:r>
                      <a:br>
                        <a:rPr lang="fr-FR" sz="600" u="none" strike="noStrike" dirty="0">
                          <a:effectLst/>
                        </a:rPr>
                      </a:br>
                      <a:r>
                        <a:rPr lang="fr-FR" sz="600" u="none" strike="noStrike" dirty="0">
                          <a:effectLst/>
                        </a:rPr>
                        <a:t>- rattachement au centre de délégation du SNU</a:t>
                      </a:r>
                      <a:endParaRPr lang="fr-FR" sz="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FR" sz="600" u="none" strike="noStrike" dirty="0">
                          <a:effectLst/>
                        </a:rPr>
                        <a:t>RPCA</a:t>
                      </a:r>
                      <a:endParaRPr lang="fr-FR" sz="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FR" sz="600" u="none" strike="noStrike" dirty="0">
                          <a:effectLst/>
                        </a:rPr>
                        <a:t>23/05/2022</a:t>
                      </a:r>
                      <a:endParaRPr lang="fr-FR" sz="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FR" sz="600" u="none" strike="noStrike" dirty="0">
                          <a:effectLst/>
                        </a:rPr>
                        <a:t>27/05/2022</a:t>
                      </a:r>
                      <a:endParaRPr lang="fr-FR" sz="6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615610455"/>
                  </a:ext>
                </a:extLst>
              </a:tr>
              <a:tr h="520365">
                <a:tc>
                  <a:txBody>
                    <a:bodyPr/>
                    <a:lstStyle/>
                    <a:p>
                      <a:pPr algn="ctr" fontAlgn="ctr"/>
                      <a:r>
                        <a:rPr lang="fr-FR" sz="600" u="none" strike="noStrike" dirty="0">
                          <a:solidFill>
                            <a:schemeClr val="bg1"/>
                          </a:solidFill>
                          <a:effectLst/>
                        </a:rPr>
                        <a:t>8</a:t>
                      </a:r>
                      <a:endParaRPr lang="fr-FR" sz="600" b="0" i="0" u="none" strike="noStrike" dirty="0">
                        <a:solidFill>
                          <a:schemeClr val="bg1"/>
                        </a:solidFill>
                        <a:effectLst/>
                        <a:latin typeface="Calibri" panose="020F0502020204030204" pitchFamily="34" charset="0"/>
                      </a:endParaRPr>
                    </a:p>
                  </a:txBody>
                  <a:tcPr marL="0" marR="0" marT="0" marB="0" anchor="ctr">
                    <a:solidFill>
                      <a:srgbClr val="0081AE"/>
                    </a:solidFill>
                  </a:tcPr>
                </a:tc>
                <a:tc>
                  <a:txBody>
                    <a:bodyPr/>
                    <a:lstStyle/>
                    <a:p>
                      <a:pPr algn="l" fontAlgn="ctr"/>
                      <a:r>
                        <a:rPr lang="fr-FR" sz="600" u="none" strike="noStrike">
                          <a:effectLst/>
                        </a:rPr>
                        <a:t>Activer et remettre les cartes d'achat aux porteurs et obtenir la charte d'utilisation signée par le porteur</a:t>
                      </a:r>
                      <a:endParaRPr lang="fr-FR"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fr-FR" sz="600" u="none" strike="noStrike" dirty="0">
                          <a:effectLst/>
                        </a:rPr>
                        <a:t>RPCA</a:t>
                      </a:r>
                      <a:endParaRPr lang="fr-FR" sz="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FR" sz="600" u="none" strike="noStrike" dirty="0">
                          <a:effectLst/>
                        </a:rPr>
                        <a:t>30/05/2022</a:t>
                      </a:r>
                      <a:endParaRPr lang="fr-FR" sz="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FR" sz="600" u="none" strike="noStrike">
                          <a:effectLst/>
                        </a:rPr>
                        <a:t>03/06/2022</a:t>
                      </a:r>
                      <a:endParaRPr lang="fr-FR" sz="6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800858082"/>
                  </a:ext>
                </a:extLst>
              </a:tr>
              <a:tr h="481614">
                <a:tc>
                  <a:txBody>
                    <a:bodyPr/>
                    <a:lstStyle/>
                    <a:p>
                      <a:pPr algn="ctr" fontAlgn="ctr"/>
                      <a:r>
                        <a:rPr lang="fr-FR" sz="600" u="none" strike="noStrike" dirty="0">
                          <a:solidFill>
                            <a:schemeClr val="bg1"/>
                          </a:solidFill>
                          <a:effectLst/>
                        </a:rPr>
                        <a:t>9</a:t>
                      </a:r>
                      <a:endParaRPr lang="fr-FR" sz="600" b="0" i="0" u="none" strike="noStrike" dirty="0">
                        <a:solidFill>
                          <a:schemeClr val="bg1"/>
                        </a:solidFill>
                        <a:effectLst/>
                        <a:latin typeface="Calibri" panose="020F0502020204030204" pitchFamily="34" charset="0"/>
                      </a:endParaRPr>
                    </a:p>
                  </a:txBody>
                  <a:tcPr marL="0" marR="0" marT="0" marB="0" anchor="ctr">
                    <a:solidFill>
                      <a:srgbClr val="0081AE"/>
                    </a:solidFill>
                  </a:tcPr>
                </a:tc>
                <a:tc>
                  <a:txBody>
                    <a:bodyPr/>
                    <a:lstStyle/>
                    <a:p>
                      <a:pPr algn="l" fontAlgn="ctr"/>
                      <a:r>
                        <a:rPr lang="fr-FR" sz="600" u="none" strike="noStrike" dirty="0">
                          <a:effectLst/>
                        </a:rPr>
                        <a:t>Renseigner les informations de référencement fournisseur sur le portail BNP</a:t>
                      </a:r>
                      <a:endParaRPr lang="fr-FR" sz="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FR" sz="600" u="none" strike="noStrike">
                          <a:effectLst/>
                        </a:rPr>
                        <a:t>RPCA</a:t>
                      </a:r>
                      <a:endParaRPr lang="fr-FR" sz="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fr-FR" sz="600" u="none" strike="noStrike" dirty="0">
                          <a:effectLst/>
                        </a:rPr>
                        <a:t>16/05/2022</a:t>
                      </a:r>
                      <a:endParaRPr lang="fr-FR" sz="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fr-FR" sz="600" u="none" strike="noStrike" dirty="0">
                          <a:effectLst/>
                        </a:rPr>
                        <a:t>10/06/2022</a:t>
                      </a:r>
                      <a:endParaRPr lang="fr-FR" sz="6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642762181"/>
                  </a:ext>
                </a:extLst>
              </a:tr>
              <a:tr h="343220">
                <a:tc>
                  <a:txBody>
                    <a:bodyPr/>
                    <a:lstStyle/>
                    <a:p>
                      <a:pPr algn="ctr" fontAlgn="ctr"/>
                      <a:r>
                        <a:rPr lang="fr-FR" sz="600" u="none" strike="noStrike" dirty="0">
                          <a:solidFill>
                            <a:schemeClr val="bg1"/>
                          </a:solidFill>
                          <a:effectLst/>
                        </a:rPr>
                        <a:t>10</a:t>
                      </a:r>
                      <a:endParaRPr lang="fr-FR" sz="600" b="0" i="0" u="none" strike="noStrike" dirty="0">
                        <a:solidFill>
                          <a:schemeClr val="bg1"/>
                        </a:solidFill>
                        <a:effectLst/>
                        <a:latin typeface="Calibri" panose="020F0502020204030204" pitchFamily="34" charset="0"/>
                      </a:endParaRPr>
                    </a:p>
                  </a:txBody>
                  <a:tcPr marL="0" marR="0" marT="0" marB="0" anchor="ctr">
                    <a:solidFill>
                      <a:srgbClr val="8EB4E6"/>
                    </a:solidFill>
                  </a:tcPr>
                </a:tc>
                <a:tc>
                  <a:txBody>
                    <a:bodyPr/>
                    <a:lstStyle/>
                    <a:p>
                      <a:pPr algn="l" fontAlgn="ctr"/>
                      <a:r>
                        <a:rPr lang="fr-FR" sz="600" u="none" strike="noStrike" dirty="0">
                          <a:effectLst/>
                        </a:rPr>
                        <a:t>séjour du 12 au 24 juin 2022</a:t>
                      </a:r>
                      <a:endParaRPr lang="fr-FR" sz="600" b="0" i="0" u="none" strike="noStrike" dirty="0">
                        <a:solidFill>
                          <a:srgbClr val="000000"/>
                        </a:solidFill>
                        <a:effectLst/>
                        <a:latin typeface="Calibri" panose="020F0502020204030204" pitchFamily="34" charset="0"/>
                      </a:endParaRPr>
                    </a:p>
                  </a:txBody>
                  <a:tcPr marL="0" marR="0" marT="0" marB="0" anchor="ctr">
                    <a:solidFill>
                      <a:srgbClr val="8EB4E6"/>
                    </a:solidFill>
                  </a:tcPr>
                </a:tc>
                <a:tc>
                  <a:txBody>
                    <a:bodyPr/>
                    <a:lstStyle/>
                    <a:p>
                      <a:pPr algn="ctr" fontAlgn="ctr"/>
                      <a:r>
                        <a:rPr lang="fr-FR" sz="600" u="none" strike="noStrike">
                          <a:effectLst/>
                        </a:rPr>
                        <a:t> </a:t>
                      </a:r>
                      <a:endParaRPr lang="fr-FR" sz="600" b="0" i="0" u="none" strike="noStrike">
                        <a:solidFill>
                          <a:srgbClr val="000000"/>
                        </a:solidFill>
                        <a:effectLst/>
                        <a:latin typeface="Calibri" panose="020F0502020204030204" pitchFamily="34" charset="0"/>
                      </a:endParaRPr>
                    </a:p>
                  </a:txBody>
                  <a:tcPr marL="0" marR="0" marT="0" marB="0" anchor="ctr">
                    <a:solidFill>
                      <a:srgbClr val="8EB4E6"/>
                    </a:solidFill>
                  </a:tcPr>
                </a:tc>
                <a:tc>
                  <a:txBody>
                    <a:bodyPr/>
                    <a:lstStyle/>
                    <a:p>
                      <a:pPr algn="ctr" fontAlgn="ctr"/>
                      <a:r>
                        <a:rPr lang="fr-FR" sz="600" u="none" strike="noStrike">
                          <a:effectLst/>
                        </a:rPr>
                        <a:t>12/06/2022</a:t>
                      </a:r>
                      <a:endParaRPr lang="fr-FR" sz="600" b="0" i="0" u="none" strike="noStrike">
                        <a:solidFill>
                          <a:srgbClr val="000000"/>
                        </a:solidFill>
                        <a:effectLst/>
                        <a:latin typeface="Calibri" panose="020F0502020204030204" pitchFamily="34" charset="0"/>
                      </a:endParaRPr>
                    </a:p>
                  </a:txBody>
                  <a:tcPr marL="0" marR="0" marT="0" marB="0" anchor="ctr">
                    <a:solidFill>
                      <a:srgbClr val="8EB4E6"/>
                    </a:solidFill>
                  </a:tcPr>
                </a:tc>
                <a:tc>
                  <a:txBody>
                    <a:bodyPr/>
                    <a:lstStyle/>
                    <a:p>
                      <a:pPr algn="ctr" fontAlgn="ctr"/>
                      <a:r>
                        <a:rPr lang="fr-FR" sz="600" u="none" strike="noStrike" dirty="0">
                          <a:effectLst/>
                        </a:rPr>
                        <a:t>12/06/2022</a:t>
                      </a:r>
                      <a:endParaRPr lang="fr-FR" sz="600" b="0" i="0" u="none" strike="noStrike" dirty="0">
                        <a:solidFill>
                          <a:srgbClr val="000000"/>
                        </a:solidFill>
                        <a:effectLst/>
                        <a:latin typeface="Calibri" panose="020F0502020204030204" pitchFamily="34" charset="0"/>
                      </a:endParaRPr>
                    </a:p>
                  </a:txBody>
                  <a:tcPr marL="0" marR="0" marT="0" marB="0" anchor="ctr">
                    <a:solidFill>
                      <a:srgbClr val="8EB4E6"/>
                    </a:solidFill>
                  </a:tcPr>
                </a:tc>
                <a:extLst>
                  <a:ext uri="{0D108BD9-81ED-4DB2-BD59-A6C34878D82A}">
                    <a16:rowId xmlns:a16="http://schemas.microsoft.com/office/drawing/2014/main" val="2259279928"/>
                  </a:ext>
                </a:extLst>
              </a:tr>
              <a:tr h="343220">
                <a:tc>
                  <a:txBody>
                    <a:bodyPr/>
                    <a:lstStyle/>
                    <a:p>
                      <a:pPr algn="ctr" fontAlgn="ctr"/>
                      <a:r>
                        <a:rPr lang="fr-FR" sz="600" u="none" strike="noStrike" dirty="0">
                          <a:solidFill>
                            <a:schemeClr val="bg1"/>
                          </a:solidFill>
                          <a:effectLst/>
                        </a:rPr>
                        <a:t>11</a:t>
                      </a:r>
                      <a:endParaRPr lang="fr-FR" sz="600" b="0" i="0" u="none" strike="noStrike" dirty="0">
                        <a:solidFill>
                          <a:schemeClr val="bg1"/>
                        </a:solidFill>
                        <a:effectLst/>
                        <a:latin typeface="Calibri" panose="020F0502020204030204" pitchFamily="34" charset="0"/>
                      </a:endParaRPr>
                    </a:p>
                  </a:txBody>
                  <a:tcPr marL="0" marR="0" marT="0" marB="0" anchor="ctr">
                    <a:solidFill>
                      <a:srgbClr val="8EB4E6"/>
                    </a:solidFill>
                  </a:tcPr>
                </a:tc>
                <a:tc>
                  <a:txBody>
                    <a:bodyPr/>
                    <a:lstStyle/>
                    <a:p>
                      <a:pPr algn="l" fontAlgn="ctr"/>
                      <a:r>
                        <a:rPr lang="fr-FR" sz="600" u="none" strike="noStrike" dirty="0">
                          <a:effectLst/>
                        </a:rPr>
                        <a:t>séjour du 3 au 15 </a:t>
                      </a:r>
                      <a:r>
                        <a:rPr lang="fr-FR" sz="600" u="none" strike="noStrike" dirty="0" smtClean="0">
                          <a:effectLst/>
                        </a:rPr>
                        <a:t>juillet </a:t>
                      </a:r>
                      <a:r>
                        <a:rPr lang="fr-FR" sz="600" u="none" strike="noStrike" dirty="0">
                          <a:effectLst/>
                        </a:rPr>
                        <a:t>2022</a:t>
                      </a:r>
                      <a:endParaRPr lang="fr-FR" sz="600" b="0" i="0" u="none" strike="noStrike" dirty="0">
                        <a:solidFill>
                          <a:srgbClr val="000000"/>
                        </a:solidFill>
                        <a:effectLst/>
                        <a:latin typeface="Calibri" panose="020F0502020204030204" pitchFamily="34" charset="0"/>
                      </a:endParaRPr>
                    </a:p>
                  </a:txBody>
                  <a:tcPr marL="0" marR="0" marT="0" marB="0" anchor="ctr">
                    <a:solidFill>
                      <a:srgbClr val="8EB4E6"/>
                    </a:solidFill>
                  </a:tcPr>
                </a:tc>
                <a:tc>
                  <a:txBody>
                    <a:bodyPr/>
                    <a:lstStyle/>
                    <a:p>
                      <a:pPr algn="ctr" fontAlgn="ctr"/>
                      <a:r>
                        <a:rPr lang="fr-FR" sz="600" u="none" strike="noStrike" dirty="0">
                          <a:effectLst/>
                        </a:rPr>
                        <a:t> </a:t>
                      </a:r>
                      <a:endParaRPr lang="fr-FR" sz="600" b="0" i="0" u="none" strike="noStrike" dirty="0">
                        <a:solidFill>
                          <a:srgbClr val="000000"/>
                        </a:solidFill>
                        <a:effectLst/>
                        <a:latin typeface="Calibri" panose="020F0502020204030204" pitchFamily="34" charset="0"/>
                      </a:endParaRPr>
                    </a:p>
                  </a:txBody>
                  <a:tcPr marL="0" marR="0" marT="0" marB="0" anchor="ctr">
                    <a:solidFill>
                      <a:srgbClr val="8EB4E6"/>
                    </a:solidFill>
                  </a:tcPr>
                </a:tc>
                <a:tc>
                  <a:txBody>
                    <a:bodyPr/>
                    <a:lstStyle/>
                    <a:p>
                      <a:pPr algn="ctr" fontAlgn="ctr"/>
                      <a:r>
                        <a:rPr lang="fr-FR" sz="600" u="none" strike="noStrike" dirty="0" smtClean="0">
                          <a:effectLst/>
                        </a:rPr>
                        <a:t>03/07/2022</a:t>
                      </a:r>
                      <a:endParaRPr lang="fr-FR" sz="600" b="0" i="0" u="none" strike="noStrike" dirty="0">
                        <a:solidFill>
                          <a:srgbClr val="000000"/>
                        </a:solidFill>
                        <a:effectLst/>
                        <a:latin typeface="Calibri" panose="020F0502020204030204" pitchFamily="34" charset="0"/>
                      </a:endParaRPr>
                    </a:p>
                  </a:txBody>
                  <a:tcPr marL="0" marR="0" marT="0" marB="0" anchor="ctr">
                    <a:solidFill>
                      <a:srgbClr val="8EB4E6"/>
                    </a:solidFill>
                  </a:tcPr>
                </a:tc>
                <a:tc>
                  <a:txBody>
                    <a:bodyPr/>
                    <a:lstStyle/>
                    <a:p>
                      <a:pPr algn="ctr" fontAlgn="ctr"/>
                      <a:r>
                        <a:rPr lang="fr-FR" sz="600" u="none" strike="noStrike" dirty="0" smtClean="0">
                          <a:effectLst/>
                        </a:rPr>
                        <a:t>15/07/2022</a:t>
                      </a:r>
                      <a:endParaRPr lang="fr-FR" sz="600" b="0" i="0" u="none" strike="noStrike" dirty="0">
                        <a:solidFill>
                          <a:srgbClr val="000000"/>
                        </a:solidFill>
                        <a:effectLst/>
                        <a:latin typeface="Calibri" panose="020F0502020204030204" pitchFamily="34" charset="0"/>
                      </a:endParaRPr>
                    </a:p>
                  </a:txBody>
                  <a:tcPr marL="0" marR="0" marT="0" marB="0" anchor="ctr">
                    <a:solidFill>
                      <a:srgbClr val="8EB4E6"/>
                    </a:solidFill>
                  </a:tcPr>
                </a:tc>
                <a:extLst>
                  <a:ext uri="{0D108BD9-81ED-4DB2-BD59-A6C34878D82A}">
                    <a16:rowId xmlns:a16="http://schemas.microsoft.com/office/drawing/2014/main" val="913713296"/>
                  </a:ext>
                </a:extLst>
              </a:tr>
              <a:tr h="343220">
                <a:tc>
                  <a:txBody>
                    <a:bodyPr/>
                    <a:lstStyle/>
                    <a:p>
                      <a:pPr algn="ctr" fontAlgn="ctr"/>
                      <a:r>
                        <a:rPr lang="fr-FR" sz="600" b="0" i="0" u="none" strike="noStrike" dirty="0" smtClean="0">
                          <a:solidFill>
                            <a:schemeClr val="bg1"/>
                          </a:solidFill>
                          <a:effectLst/>
                          <a:latin typeface="Calibri" panose="020F0502020204030204" pitchFamily="34" charset="0"/>
                        </a:rPr>
                        <a:t>12</a:t>
                      </a:r>
                      <a:endParaRPr lang="fr-FR" sz="600" b="0" i="0" u="none" strike="noStrike" dirty="0">
                        <a:solidFill>
                          <a:schemeClr val="bg1"/>
                        </a:solidFill>
                        <a:effectLst/>
                        <a:latin typeface="Calibri" panose="020F0502020204030204" pitchFamily="34" charset="0"/>
                      </a:endParaRPr>
                    </a:p>
                  </a:txBody>
                  <a:tcPr marL="0" marR="0" marT="0" marB="0" anchor="ctr">
                    <a:solidFill>
                      <a:srgbClr val="8EB4E6"/>
                    </a:solidFill>
                  </a:tcPr>
                </a:tc>
                <a:tc>
                  <a:txBody>
                    <a:bodyPr/>
                    <a:lstStyle/>
                    <a:p>
                      <a:pPr algn="l" fontAlgn="ctr"/>
                      <a:r>
                        <a:rPr lang="fr-FR" sz="700" b="0" i="0" u="none" strike="noStrike" dirty="0" smtClean="0">
                          <a:solidFill>
                            <a:srgbClr val="000000"/>
                          </a:solidFill>
                          <a:effectLst/>
                          <a:latin typeface="Calibri" panose="020F0502020204030204" pitchFamily="34" charset="0"/>
                        </a:rPr>
                        <a:t>Rappel de la transmission</a:t>
                      </a:r>
                      <a:r>
                        <a:rPr lang="fr-FR" sz="700" b="0" i="0" u="none" strike="noStrike" baseline="0" dirty="0" smtClean="0">
                          <a:solidFill>
                            <a:srgbClr val="000000"/>
                          </a:solidFill>
                          <a:effectLst/>
                          <a:latin typeface="Calibri" panose="020F0502020204030204" pitchFamily="34" charset="0"/>
                        </a:rPr>
                        <a:t> l’ensemble des pièces justificatives lors de la journée de retour d’expérience</a:t>
                      </a:r>
                      <a:endParaRPr lang="fr-FR" sz="700" b="0" i="0" u="none" strike="noStrike" dirty="0">
                        <a:solidFill>
                          <a:srgbClr val="000000"/>
                        </a:solidFill>
                        <a:effectLst/>
                        <a:latin typeface="Calibri" panose="020F0502020204030204" pitchFamily="34" charset="0"/>
                      </a:endParaRPr>
                    </a:p>
                  </a:txBody>
                  <a:tcPr marL="0" marR="0" marT="0" marB="0" anchor="ctr">
                    <a:solidFill>
                      <a:srgbClr val="8EB4E6"/>
                    </a:solidFill>
                  </a:tcPr>
                </a:tc>
                <a:tc>
                  <a:txBody>
                    <a:bodyPr/>
                    <a:lstStyle/>
                    <a:p>
                      <a:pPr algn="ctr" fontAlgn="ctr"/>
                      <a:endParaRPr lang="fr-FR" sz="700" b="0" i="0" u="none" strike="noStrike" dirty="0">
                        <a:solidFill>
                          <a:srgbClr val="000000"/>
                        </a:solidFill>
                        <a:effectLst/>
                        <a:latin typeface="Calibri" panose="020F0502020204030204" pitchFamily="34" charset="0"/>
                      </a:endParaRPr>
                    </a:p>
                  </a:txBody>
                  <a:tcPr marL="0" marR="0" marT="0" marB="0" anchor="ctr">
                    <a:solidFill>
                      <a:srgbClr val="8EB4E6"/>
                    </a:solidFill>
                  </a:tcPr>
                </a:tc>
                <a:tc>
                  <a:txBody>
                    <a:bodyPr/>
                    <a:lstStyle/>
                    <a:p>
                      <a:pPr algn="ctr" fontAlgn="ctr"/>
                      <a:r>
                        <a:rPr lang="fr-FR" sz="700" b="0" i="0" u="none" strike="noStrike" dirty="0" smtClean="0">
                          <a:solidFill>
                            <a:srgbClr val="000000"/>
                          </a:solidFill>
                          <a:effectLst/>
                          <a:latin typeface="Calibri" panose="020F0502020204030204" pitchFamily="34" charset="0"/>
                        </a:rPr>
                        <a:t>Juin 2022</a:t>
                      </a:r>
                      <a:endParaRPr lang="fr-FR" sz="700" b="0" i="0" u="none" strike="noStrike" dirty="0">
                        <a:solidFill>
                          <a:srgbClr val="000000"/>
                        </a:solidFill>
                        <a:effectLst/>
                        <a:latin typeface="Calibri" panose="020F0502020204030204" pitchFamily="34" charset="0"/>
                      </a:endParaRPr>
                    </a:p>
                  </a:txBody>
                  <a:tcPr marL="0" marR="0" marT="0" marB="0" anchor="ctr">
                    <a:solidFill>
                      <a:srgbClr val="8EB4E6"/>
                    </a:solidFill>
                  </a:tcPr>
                </a:tc>
                <a:tc>
                  <a:txBody>
                    <a:bodyPr/>
                    <a:lstStyle/>
                    <a:p>
                      <a:pPr algn="ctr" fontAlgn="ctr"/>
                      <a:r>
                        <a:rPr lang="fr-FR" sz="700" b="0" i="0" u="none" strike="noStrike" dirty="0" smtClean="0">
                          <a:solidFill>
                            <a:srgbClr val="000000"/>
                          </a:solidFill>
                          <a:effectLst/>
                          <a:latin typeface="Calibri" panose="020F0502020204030204" pitchFamily="34" charset="0"/>
                        </a:rPr>
                        <a:t>Juillet 2022</a:t>
                      </a:r>
                      <a:endParaRPr lang="fr-FR" sz="700" b="0" i="0" u="none" strike="noStrike" dirty="0">
                        <a:solidFill>
                          <a:srgbClr val="000000"/>
                        </a:solidFill>
                        <a:effectLst/>
                        <a:latin typeface="Calibri" panose="020F0502020204030204" pitchFamily="34" charset="0"/>
                      </a:endParaRPr>
                    </a:p>
                  </a:txBody>
                  <a:tcPr marL="0" marR="0" marT="0" marB="0" anchor="ctr">
                    <a:solidFill>
                      <a:srgbClr val="8EB4E6"/>
                    </a:solidFill>
                  </a:tcPr>
                </a:tc>
                <a:extLst>
                  <a:ext uri="{0D108BD9-81ED-4DB2-BD59-A6C34878D82A}">
                    <a16:rowId xmlns:a16="http://schemas.microsoft.com/office/drawing/2014/main" val="97763185"/>
                  </a:ext>
                </a:extLst>
              </a:tr>
            </a:tbl>
          </a:graphicData>
        </a:graphic>
      </p:graphicFrame>
      <p:sp>
        <p:nvSpPr>
          <p:cNvPr id="2" name="Rectangle 1"/>
          <p:cNvSpPr/>
          <p:nvPr/>
        </p:nvSpPr>
        <p:spPr>
          <a:xfrm>
            <a:off x="8244408" y="4859625"/>
            <a:ext cx="662361" cy="20774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8D49A-5A7A-574D-A0ED-52B5C1EFA876}" type="datetime1">
              <a:rPr lang="fr-FR" sz="750" b="1" cap="all">
                <a:solidFill>
                  <a:srgbClr val="000000"/>
                </a:solidFill>
              </a:rPr>
              <a:pPr marL="0" marR="0" lvl="0" indent="0" algn="ctr" defTabSz="914400" rtl="0" eaLnBrk="1" fontAlgn="auto" latinLnBrk="0" hangingPunct="1">
                <a:lnSpc>
                  <a:spcPct val="100000"/>
                </a:lnSpc>
                <a:spcBef>
                  <a:spcPts val="0"/>
                </a:spcBef>
                <a:spcAft>
                  <a:spcPts val="0"/>
                </a:spcAft>
                <a:buClrTx/>
                <a:buSzTx/>
                <a:buFontTx/>
                <a:buNone/>
                <a:tabLst/>
                <a:defRPr/>
              </a:pPr>
              <a:t>18/05/2022</a:t>
            </a:fld>
            <a:endParaRPr lang="fr-FR" dirty="0"/>
          </a:p>
        </p:txBody>
      </p:sp>
    </p:spTree>
    <p:extLst>
      <p:ext uri="{BB962C8B-B14F-4D97-AF65-F5344CB8AC3E}">
        <p14:creationId xmlns:p14="http://schemas.microsoft.com/office/powerpoint/2010/main" val="784726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sp>
        <p:nvSpPr>
          <p:cNvPr id="23" name="Titre 6">
            <a:extLst>
              <a:ext uri="{FF2B5EF4-FFF2-40B4-BE49-F238E27FC236}">
                <a16:creationId xmlns:a16="http://schemas.microsoft.com/office/drawing/2014/main" id="{71AEE90C-F5AE-4AB4-900A-CF0001990F3D}"/>
              </a:ext>
            </a:extLst>
          </p:cNvPr>
          <p:cNvSpPr txBox="1">
            <a:spLocks/>
          </p:cNvSpPr>
          <p:nvPr/>
        </p:nvSpPr>
        <p:spPr bwMode="gray">
          <a:xfrm>
            <a:off x="1187624" y="152010"/>
            <a:ext cx="7088080"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500" dirty="0"/>
              <a:t>Service national universel</a:t>
            </a:r>
          </a:p>
          <a:p>
            <a:pPr>
              <a:buClr>
                <a:schemeClr val="tx2"/>
              </a:buClr>
            </a:pPr>
            <a:r>
              <a:rPr lang="fr-FR" sz="1300" dirty="0">
                <a:solidFill>
                  <a:schemeClr val="accent2"/>
                </a:solidFill>
              </a:rPr>
              <a:t>Règles de </a:t>
            </a:r>
            <a:r>
              <a:rPr lang="fr-FR" sz="1300" dirty="0" smtClean="0">
                <a:solidFill>
                  <a:schemeClr val="accent2"/>
                </a:solidFill>
              </a:rPr>
              <a:t>fonctionnement</a:t>
            </a:r>
            <a:endParaRPr lang="fr-FR" sz="1300" dirty="0">
              <a:solidFill>
                <a:schemeClr val="accent2"/>
              </a:solidFill>
            </a:endParaRPr>
          </a:p>
        </p:txBody>
      </p:sp>
      <p:sp>
        <p:nvSpPr>
          <p:cNvPr id="25" name="AutoShape 3"/>
          <p:cNvSpPr>
            <a:spLocks noChangeArrowheads="1"/>
          </p:cNvSpPr>
          <p:nvPr/>
        </p:nvSpPr>
        <p:spPr bwMode="gray">
          <a:xfrm>
            <a:off x="1131162" y="2175284"/>
            <a:ext cx="1078702" cy="985222"/>
          </a:xfrm>
          <a:prstGeom prst="hexagon">
            <a:avLst>
              <a:gd name="adj" fmla="val 30489"/>
              <a:gd name="vf" fmla="val 115470"/>
            </a:avLst>
          </a:prstGeom>
          <a:solidFill>
            <a:srgbClr val="646464"/>
          </a:solidFill>
          <a:ln w="9525" algn="ctr">
            <a:solidFill>
              <a:srgbClr val="646464"/>
            </a:solidFill>
            <a:miter lim="800000"/>
            <a:headEnd/>
            <a:tailEnd/>
          </a:ln>
          <a:effectLst/>
        </p:spPr>
        <p:txBody>
          <a:bodyPr wrap="none" lIns="90000" tIns="46800" rIns="90000" bIns="46800" anchor="ctr"/>
          <a:lstStyle/>
          <a:p>
            <a:pPr marL="0" marR="0" lvl="0" indent="0" algn="ctr" defTabSz="1042988" eaLnBrk="0" fontAlgn="base" latinLnBrk="0" hangingPunct="0">
              <a:lnSpc>
                <a:spcPct val="100000"/>
              </a:lnSpc>
              <a:spcBef>
                <a:spcPct val="0"/>
              </a:spcBef>
              <a:spcAft>
                <a:spcPct val="0"/>
              </a:spcAft>
              <a:buClr>
                <a:srgbClr val="00A28A"/>
              </a:buClr>
              <a:buSzTx/>
              <a:buFont typeface="Times" pitchFamily="18" charset="0"/>
              <a:buNone/>
              <a:tabLst/>
              <a:defRPr/>
            </a:pPr>
            <a:r>
              <a:rPr kumimoji="0" lang="en-US" sz="700" b="0" i="0" u="none" strike="noStrike" kern="0" cap="none" spc="0" normalizeH="0" baseline="0" noProof="0" dirty="0" smtClean="0">
                <a:ln>
                  <a:noFill/>
                </a:ln>
                <a:solidFill>
                  <a:schemeClr val="bg1"/>
                </a:solidFill>
                <a:effectLst/>
                <a:uLnTx/>
                <a:uFillTx/>
              </a:rPr>
              <a:t>SNU</a:t>
            </a:r>
          </a:p>
        </p:txBody>
      </p:sp>
      <p:sp>
        <p:nvSpPr>
          <p:cNvPr id="26" name="AutoShape 4"/>
          <p:cNvSpPr>
            <a:spLocks noChangeArrowheads="1"/>
          </p:cNvSpPr>
          <p:nvPr/>
        </p:nvSpPr>
        <p:spPr bwMode="gray">
          <a:xfrm>
            <a:off x="1120516" y="3148763"/>
            <a:ext cx="1078702" cy="985223"/>
          </a:xfrm>
          <a:prstGeom prst="hexagon">
            <a:avLst>
              <a:gd name="adj" fmla="val 30489"/>
              <a:gd name="vf" fmla="val 115470"/>
            </a:avLst>
          </a:prstGeom>
          <a:solidFill>
            <a:srgbClr val="CCCCCC"/>
          </a:solidFill>
          <a:ln w="9525" algn="ctr">
            <a:solidFill>
              <a:srgbClr val="646464"/>
            </a:solidFill>
            <a:miter lim="800000"/>
            <a:headEnd/>
            <a:tailEnd/>
          </a:ln>
          <a:effectLst/>
        </p:spPr>
        <p:txBody>
          <a:bodyPr lIns="90000" tIns="46800" rIns="90000" bIns="46800" anchor="ctr"/>
          <a:lstStyle/>
          <a:p>
            <a:pPr algn="ctr" defTabSz="1042988" eaLnBrk="0" fontAlgn="base" hangingPunct="0">
              <a:spcBef>
                <a:spcPct val="0"/>
              </a:spcBef>
              <a:spcAft>
                <a:spcPct val="0"/>
              </a:spcAft>
              <a:buClr>
                <a:srgbClr val="00A28A"/>
              </a:buClr>
            </a:pPr>
            <a:r>
              <a:rPr lang="en-US" sz="700" kern="0" dirty="0" smtClean="0"/>
              <a:t>Dépenses éligibles</a:t>
            </a:r>
            <a:endParaRPr lang="en-US" sz="700" kern="0" dirty="0"/>
          </a:p>
        </p:txBody>
      </p:sp>
      <p:sp>
        <p:nvSpPr>
          <p:cNvPr id="27" name="AutoShape 5"/>
          <p:cNvSpPr>
            <a:spLocks noChangeArrowheads="1"/>
          </p:cNvSpPr>
          <p:nvPr/>
        </p:nvSpPr>
        <p:spPr bwMode="gray">
          <a:xfrm>
            <a:off x="1131162" y="1189117"/>
            <a:ext cx="1078702" cy="986167"/>
          </a:xfrm>
          <a:prstGeom prst="hexagon">
            <a:avLst>
              <a:gd name="adj" fmla="val 30460"/>
              <a:gd name="vf" fmla="val 115470"/>
            </a:avLst>
          </a:prstGeom>
          <a:solidFill>
            <a:srgbClr val="0081AE"/>
          </a:solidFill>
          <a:ln w="9525">
            <a:noFill/>
            <a:miter lim="800000"/>
            <a:headEnd/>
            <a:tailEnd/>
          </a:ln>
          <a:effectLst/>
        </p:spPr>
        <p:txBody>
          <a:bodyPr lIns="0" tIns="0" rIns="0" bIns="0" anchor="ctr"/>
          <a:lstStyle/>
          <a:p>
            <a:pPr algn="ctr" defTabSz="1042988" eaLnBrk="0" fontAlgn="base" hangingPunct="0">
              <a:spcBef>
                <a:spcPct val="0"/>
              </a:spcBef>
              <a:spcAft>
                <a:spcPct val="0"/>
              </a:spcAft>
              <a:buClr>
                <a:srgbClr val="00A28A"/>
              </a:buClr>
            </a:pPr>
            <a:r>
              <a:rPr lang="en-US" sz="700" kern="0" dirty="0" smtClean="0">
                <a:solidFill>
                  <a:schemeClr val="bg1"/>
                </a:solidFill>
              </a:rPr>
              <a:t>Référencement</a:t>
            </a:r>
            <a:endParaRPr lang="en-US" sz="700" kern="0" dirty="0">
              <a:solidFill>
                <a:schemeClr val="bg1"/>
              </a:solidFill>
            </a:endParaRPr>
          </a:p>
        </p:txBody>
      </p:sp>
      <p:sp>
        <p:nvSpPr>
          <p:cNvPr id="28" name="AutoShape 6"/>
          <p:cNvSpPr>
            <a:spLocks noChangeArrowheads="1"/>
          </p:cNvSpPr>
          <p:nvPr/>
        </p:nvSpPr>
        <p:spPr bwMode="gray">
          <a:xfrm>
            <a:off x="1872168" y="1683145"/>
            <a:ext cx="1078702" cy="985223"/>
          </a:xfrm>
          <a:prstGeom prst="hexagon">
            <a:avLst>
              <a:gd name="adj" fmla="val 30489"/>
              <a:gd name="vf" fmla="val 115470"/>
            </a:avLst>
          </a:prstGeom>
          <a:solidFill>
            <a:srgbClr val="CCCCCC"/>
          </a:solidFill>
          <a:ln w="9525" algn="ctr">
            <a:solidFill>
              <a:srgbClr val="646464"/>
            </a:solidFill>
            <a:miter lim="800000"/>
            <a:headEnd/>
            <a:tailEnd/>
          </a:ln>
          <a:effectLst/>
        </p:spPr>
        <p:txBody>
          <a:bodyPr lIns="90000" tIns="46800" rIns="90000" bIns="46800" anchor="ctr"/>
          <a:lstStyle/>
          <a:p>
            <a:pPr algn="ctr" defTabSz="1042988" eaLnBrk="0" fontAlgn="base" hangingPunct="0">
              <a:spcBef>
                <a:spcPct val="0"/>
              </a:spcBef>
              <a:spcAft>
                <a:spcPct val="0"/>
              </a:spcAft>
              <a:buClr>
                <a:srgbClr val="00A28A"/>
              </a:buClr>
            </a:pPr>
            <a:r>
              <a:rPr lang="en-US" sz="700" kern="0" dirty="0" smtClean="0"/>
              <a:t>Règles</a:t>
            </a:r>
            <a:endParaRPr lang="en-US" sz="700" kern="0" dirty="0"/>
          </a:p>
        </p:txBody>
      </p:sp>
      <p:sp>
        <p:nvSpPr>
          <p:cNvPr id="29" name="AutoShape 7"/>
          <p:cNvSpPr>
            <a:spLocks noChangeArrowheads="1"/>
          </p:cNvSpPr>
          <p:nvPr/>
        </p:nvSpPr>
        <p:spPr bwMode="gray">
          <a:xfrm>
            <a:off x="1872168" y="2667424"/>
            <a:ext cx="1078702" cy="984279"/>
          </a:xfrm>
          <a:prstGeom prst="hexagon">
            <a:avLst>
              <a:gd name="adj" fmla="val 30518"/>
              <a:gd name="vf" fmla="val 115470"/>
            </a:avLst>
          </a:prstGeom>
          <a:solidFill>
            <a:srgbClr val="CCCCCC"/>
          </a:solidFill>
          <a:ln w="9525" algn="ctr">
            <a:solidFill>
              <a:srgbClr val="646464"/>
            </a:solidFill>
            <a:miter lim="800000"/>
            <a:headEnd/>
            <a:tailEnd/>
          </a:ln>
          <a:effectLst/>
        </p:spPr>
        <p:txBody>
          <a:bodyPr lIns="90000" tIns="46800" rIns="90000" bIns="46800" anchor="ctr"/>
          <a:lstStyle/>
          <a:p>
            <a:pPr algn="ctr" defTabSz="1042988" eaLnBrk="0" fontAlgn="base" hangingPunct="0">
              <a:spcBef>
                <a:spcPct val="0"/>
              </a:spcBef>
              <a:spcAft>
                <a:spcPct val="0"/>
              </a:spcAft>
              <a:buClr>
                <a:srgbClr val="00A28A"/>
              </a:buClr>
            </a:pPr>
            <a:r>
              <a:rPr lang="en-US" sz="500" kern="0" dirty="0" err="1" smtClean="0"/>
              <a:t>Recommandation</a:t>
            </a:r>
            <a:endParaRPr lang="en-US" sz="500" kern="0" dirty="0"/>
          </a:p>
        </p:txBody>
      </p:sp>
      <p:sp>
        <p:nvSpPr>
          <p:cNvPr id="30" name="AutoShape 8"/>
          <p:cNvSpPr>
            <a:spLocks noChangeArrowheads="1"/>
          </p:cNvSpPr>
          <p:nvPr/>
        </p:nvSpPr>
        <p:spPr bwMode="gray">
          <a:xfrm>
            <a:off x="360000" y="1683145"/>
            <a:ext cx="1078702" cy="985223"/>
          </a:xfrm>
          <a:prstGeom prst="hexagon">
            <a:avLst>
              <a:gd name="adj" fmla="val 30489"/>
              <a:gd name="vf" fmla="val 115470"/>
            </a:avLst>
          </a:prstGeom>
          <a:solidFill>
            <a:srgbClr val="CCCCCC"/>
          </a:solidFill>
          <a:ln w="9525" algn="ctr">
            <a:solidFill>
              <a:srgbClr val="646464"/>
            </a:solidFill>
            <a:miter lim="800000"/>
            <a:headEnd/>
            <a:tailEnd/>
          </a:ln>
          <a:effectLst/>
        </p:spPr>
        <p:txBody>
          <a:bodyPr lIns="90000" tIns="46800" rIns="90000" bIns="46800" anchor="ctr"/>
          <a:lstStyle/>
          <a:p>
            <a:pPr algn="ctr" defTabSz="1042988" eaLnBrk="0" fontAlgn="base" hangingPunct="0">
              <a:spcBef>
                <a:spcPct val="0"/>
              </a:spcBef>
              <a:spcAft>
                <a:spcPct val="0"/>
              </a:spcAft>
              <a:buClr>
                <a:srgbClr val="00A28A"/>
              </a:buClr>
            </a:pPr>
            <a:r>
              <a:rPr lang="en-US" sz="700" kern="0" dirty="0" smtClean="0"/>
              <a:t>Retards de paiement</a:t>
            </a:r>
            <a:endParaRPr lang="en-US" sz="700" kern="0" dirty="0"/>
          </a:p>
        </p:txBody>
      </p:sp>
      <p:sp>
        <p:nvSpPr>
          <p:cNvPr id="31" name="AutoShape 9"/>
          <p:cNvSpPr>
            <a:spLocks noChangeArrowheads="1"/>
          </p:cNvSpPr>
          <p:nvPr/>
        </p:nvSpPr>
        <p:spPr bwMode="gray">
          <a:xfrm>
            <a:off x="360000" y="2667424"/>
            <a:ext cx="1078702" cy="984279"/>
          </a:xfrm>
          <a:prstGeom prst="hexagon">
            <a:avLst>
              <a:gd name="adj" fmla="val 30518"/>
              <a:gd name="vf" fmla="val 115470"/>
            </a:avLst>
          </a:prstGeom>
          <a:solidFill>
            <a:srgbClr val="CCCCCC"/>
          </a:solidFill>
          <a:ln w="9525" algn="ctr">
            <a:solidFill>
              <a:srgbClr val="646464"/>
            </a:solidFill>
            <a:miter lim="800000"/>
            <a:headEnd/>
            <a:tailEnd/>
          </a:ln>
          <a:effectLst/>
        </p:spPr>
        <p:txBody>
          <a:bodyPr lIns="90000" tIns="46800" rIns="90000" bIns="46800" anchor="ctr"/>
          <a:lstStyle/>
          <a:p>
            <a:pPr algn="ctr" defTabSz="1042988" eaLnBrk="0" fontAlgn="base" hangingPunct="0">
              <a:spcBef>
                <a:spcPct val="0"/>
              </a:spcBef>
              <a:spcAft>
                <a:spcPct val="0"/>
              </a:spcAft>
              <a:buClr>
                <a:srgbClr val="00A28A"/>
              </a:buClr>
            </a:pPr>
            <a:r>
              <a:rPr lang="en-US" sz="700" kern="0" dirty="0" smtClean="0"/>
              <a:t>Suivi et validation des factures</a:t>
            </a:r>
            <a:endParaRPr lang="en-US" sz="700" kern="0" dirty="0"/>
          </a:p>
        </p:txBody>
      </p:sp>
      <p:sp>
        <p:nvSpPr>
          <p:cNvPr id="33" name="Rectangle 32"/>
          <p:cNvSpPr/>
          <p:nvPr/>
        </p:nvSpPr>
        <p:spPr>
          <a:xfrm>
            <a:off x="3743720" y="602960"/>
            <a:ext cx="5040560" cy="3311163"/>
          </a:xfrm>
          <a:prstGeom prst="rect">
            <a:avLst/>
          </a:prstGeom>
        </p:spPr>
        <p:txBody>
          <a:bodyPr wrap="square">
            <a:spAutoFit/>
          </a:bodyPr>
          <a:lstStyle/>
          <a:p>
            <a:pPr algn="just"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900" b="1" dirty="0"/>
              <a:t>Référencement des </a:t>
            </a:r>
            <a:r>
              <a:rPr lang="fr-FR" sz="900" b="1" dirty="0" smtClean="0"/>
              <a:t>fournisseurs</a:t>
            </a:r>
          </a:p>
          <a:p>
            <a:pPr algn="just"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900" b="1" dirty="0"/>
          </a:p>
          <a:p>
            <a:pPr algn="just"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900" dirty="0"/>
              <a:t>Les </a:t>
            </a:r>
            <a:r>
              <a:rPr lang="fr-FR" sz="900" b="1" dirty="0"/>
              <a:t>fournisseurs susceptibles d’être payés par carte d’achat doivent préalablement être référencés</a:t>
            </a:r>
            <a:r>
              <a:rPr lang="fr-FR" sz="900" dirty="0"/>
              <a:t> auprès du rectorat. Ils seront identifiés par le chef de centre SNU et les informations utiles à l’enregistrement des fournisseurs sont transmises au rectorat par le chef de projet départemental avant le début du séjour. </a:t>
            </a:r>
            <a:endParaRPr lang="fr-FR" sz="900" dirty="0" smtClean="0"/>
          </a:p>
          <a:p>
            <a:pPr algn="just"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900" dirty="0"/>
          </a:p>
          <a:p>
            <a:pPr algn="just"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900" dirty="0"/>
              <a:t>Chaque demande doit être </a:t>
            </a:r>
            <a:r>
              <a:rPr lang="fr-FR" sz="900" b="1" dirty="0"/>
              <a:t>accompagnée de la fiche INSEE </a:t>
            </a:r>
            <a:r>
              <a:rPr lang="fr-FR" sz="900" dirty="0"/>
              <a:t>pour s’assurer que le </a:t>
            </a:r>
            <a:r>
              <a:rPr lang="fr-FR" sz="900" dirty="0" smtClean="0"/>
              <a:t>SIREN </a:t>
            </a:r>
            <a:r>
              <a:rPr lang="fr-FR" sz="900" dirty="0"/>
              <a:t>soit bien reconnu par l’institut national. Le référencement des fournisseurs permet d’appliquer la règlementation sur l’utilisation de la carte </a:t>
            </a:r>
            <a:r>
              <a:rPr lang="fr-FR" sz="900" dirty="0" smtClean="0"/>
              <a:t>d’achat</a:t>
            </a:r>
            <a:r>
              <a:rPr lang="fr-FR" sz="900" dirty="0"/>
              <a:t>. Cette procédure obligatoire placée sous la responsabilité du Responsable du programme de carte achat RPCA nommé au sein du rectorat doit permettre de </a:t>
            </a:r>
            <a:r>
              <a:rPr lang="fr-FR" sz="900" b="1" dirty="0"/>
              <a:t>sécuriser le processus de paiement des fournisseurs </a:t>
            </a:r>
            <a:r>
              <a:rPr lang="fr-FR" sz="900" dirty="0"/>
              <a:t>et d’avoir un contrôle sur les dépenses relevant exclusivement du domaine de la commande publique</a:t>
            </a:r>
            <a:r>
              <a:rPr lang="fr-FR" sz="900" dirty="0" smtClean="0"/>
              <a:t>.</a:t>
            </a:r>
          </a:p>
          <a:p>
            <a:pPr algn="just"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900" dirty="0"/>
          </a:p>
          <a:p>
            <a:pPr algn="just"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900" dirty="0"/>
              <a:t>Contrairement à aujourd’hui, </a:t>
            </a:r>
            <a:r>
              <a:rPr lang="fr-FR" sz="900" b="1" dirty="0"/>
              <a:t>le nouveau marché ne permettra l’utilisation des cartes achats de niveau 1 auprès des fournisseurs n’ayant pas fait l’objet d’un référencement </a:t>
            </a:r>
            <a:r>
              <a:rPr lang="fr-FR" sz="900" b="1" dirty="0" smtClean="0"/>
              <a:t>préalable</a:t>
            </a:r>
            <a:r>
              <a:rPr lang="fr-FR" sz="900" dirty="0" smtClean="0"/>
              <a:t>. La mise en œuvre de la réglementation signifie que vous devez rattacher ces différents fournisseurs au profil des cartes SNU et cela nécessite d’activer la mise </a:t>
            </a:r>
            <a:r>
              <a:rPr lang="fr-FR" sz="900" dirty="0"/>
              <a:t>en place d'une Restriction Siret / </a:t>
            </a:r>
            <a:r>
              <a:rPr lang="fr-FR" sz="900" dirty="0" err="1" smtClean="0"/>
              <a:t>Siren</a:t>
            </a:r>
            <a:r>
              <a:rPr lang="fr-FR" sz="900" dirty="0" smtClean="0"/>
              <a:t> dans le portail de la BNPP.</a:t>
            </a:r>
            <a:endParaRPr lang="fr-FR" sz="900" dirty="0"/>
          </a:p>
          <a:p>
            <a:pPr algn="just"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900" dirty="0"/>
              <a:t> </a:t>
            </a:r>
          </a:p>
        </p:txBody>
      </p:sp>
      <p:sp>
        <p:nvSpPr>
          <p:cNvPr id="2" name="Rectangle 1"/>
          <p:cNvSpPr/>
          <p:nvPr/>
        </p:nvSpPr>
        <p:spPr>
          <a:xfrm>
            <a:off x="8174308" y="4859625"/>
            <a:ext cx="662361" cy="20774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8D49A-5A7A-574D-A0ED-52B5C1EFA876}" type="datetime1">
              <a:rPr lang="fr-FR" sz="750" b="1" cap="all">
                <a:solidFill>
                  <a:srgbClr val="000000"/>
                </a:solidFill>
              </a:rPr>
              <a:pPr marL="0" marR="0" lvl="0" indent="0" algn="ctr" defTabSz="914400" rtl="0" eaLnBrk="1" fontAlgn="auto" latinLnBrk="0" hangingPunct="1">
                <a:lnSpc>
                  <a:spcPct val="100000"/>
                </a:lnSpc>
                <a:spcBef>
                  <a:spcPts val="0"/>
                </a:spcBef>
                <a:spcAft>
                  <a:spcPts val="0"/>
                </a:spcAft>
                <a:buClrTx/>
                <a:buSzTx/>
                <a:buFontTx/>
                <a:buNone/>
                <a:tabLst/>
                <a:defRPr/>
              </a:pPr>
              <a:t>18/05/2022</a:t>
            </a:fld>
            <a:endParaRPr lang="fr-FR" dirty="0"/>
          </a:p>
        </p:txBody>
      </p:sp>
      <p:sp>
        <p:nvSpPr>
          <p:cNvPr id="14" name="Espace réservé du numéro de diapositive 3"/>
          <p:cNvSpPr>
            <a:spLocks noGrp="1"/>
          </p:cNvSpPr>
          <p:nvPr>
            <p:ph type="sldNum" sz="quarter" idx="12"/>
          </p:nvPr>
        </p:nvSpPr>
        <p:spPr>
          <a:xfrm>
            <a:off x="6283704" y="4831423"/>
            <a:ext cx="1238185" cy="264151"/>
          </a:xfrm>
        </p:spPr>
        <p:txBody>
          <a:bodyPr/>
          <a:lstStyle/>
          <a:p>
            <a:fld id="{733122C9-A0B9-462F-8757-0847AD287B63}" type="slidenum">
              <a:rPr lang="fr-FR" smtClean="0"/>
              <a:pPr/>
              <a:t>34</a:t>
            </a:fld>
            <a:endParaRPr lang="fr-FR" dirty="0"/>
          </a:p>
        </p:txBody>
      </p:sp>
      <p:sp>
        <p:nvSpPr>
          <p:cNvPr id="3" name="Rectangle 2"/>
          <p:cNvSpPr/>
          <p:nvPr/>
        </p:nvSpPr>
        <p:spPr>
          <a:xfrm>
            <a:off x="4860032" y="3910296"/>
            <a:ext cx="4048645" cy="646331"/>
          </a:xfrm>
          <a:prstGeom prst="rect">
            <a:avLst/>
          </a:prstGeom>
        </p:spPr>
        <p:txBody>
          <a:bodyPr wrap="square">
            <a:spAutoFit/>
          </a:bodyPr>
          <a:lstStyle/>
          <a:p>
            <a:r>
              <a:rPr lang="fr-FR" sz="900" kern="0" dirty="0">
                <a:solidFill>
                  <a:schemeClr val="tx2">
                    <a:lumMod val="60000"/>
                    <a:lumOff val="40000"/>
                  </a:schemeClr>
                </a:solidFill>
                <a:ea typeface="SimSun"/>
              </a:rPr>
              <a:t>Avec les relevés de juin 2021 et de février 2022, vous avez la liste des fournisseurs auprès desquels les chefs de centres ont réalisé des transactions. Vous avez la possibilité d’intégrer cette liste en masse sur le portail BNP. </a:t>
            </a:r>
          </a:p>
        </p:txBody>
      </p:sp>
      <p:pic>
        <p:nvPicPr>
          <p:cNvPr id="15" name="Picture 3"/>
          <p:cNvPicPr>
            <a:picLocks noChangeAspect="1" noChangeArrowheads="1"/>
          </p:cNvPicPr>
          <p:nvPr/>
        </p:nvPicPr>
        <p:blipFill>
          <a:blip r:embed="rId3" cstate="print"/>
          <a:srcRect/>
          <a:stretch>
            <a:fillRect/>
          </a:stretch>
        </p:blipFill>
        <p:spPr bwMode="auto">
          <a:xfrm>
            <a:off x="4209562" y="3959629"/>
            <a:ext cx="506454" cy="408550"/>
          </a:xfrm>
          <a:prstGeom prst="rect">
            <a:avLst/>
          </a:prstGeom>
          <a:noFill/>
          <a:ln w="9525">
            <a:noFill/>
            <a:miter lim="800000"/>
            <a:headEnd/>
            <a:tailEnd/>
          </a:ln>
          <a:effectLst/>
        </p:spPr>
      </p:pic>
    </p:spTree>
    <p:extLst>
      <p:ext uri="{BB962C8B-B14F-4D97-AF65-F5344CB8AC3E}">
        <p14:creationId xmlns:p14="http://schemas.microsoft.com/office/powerpoint/2010/main" val="10871197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sp>
        <p:nvSpPr>
          <p:cNvPr id="23" name="Titre 6">
            <a:extLst>
              <a:ext uri="{FF2B5EF4-FFF2-40B4-BE49-F238E27FC236}">
                <a16:creationId xmlns:a16="http://schemas.microsoft.com/office/drawing/2014/main" id="{71AEE90C-F5AE-4AB4-900A-CF0001990F3D}"/>
              </a:ext>
            </a:extLst>
          </p:cNvPr>
          <p:cNvSpPr txBox="1">
            <a:spLocks/>
          </p:cNvSpPr>
          <p:nvPr/>
        </p:nvSpPr>
        <p:spPr bwMode="gray">
          <a:xfrm>
            <a:off x="1187624" y="152010"/>
            <a:ext cx="7088080"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500" dirty="0"/>
              <a:t>Service national universel</a:t>
            </a:r>
          </a:p>
          <a:p>
            <a:pPr>
              <a:buClr>
                <a:schemeClr val="tx2"/>
              </a:buClr>
            </a:pPr>
            <a:r>
              <a:rPr lang="fr-FR" sz="1300" dirty="0">
                <a:solidFill>
                  <a:schemeClr val="accent2"/>
                </a:solidFill>
              </a:rPr>
              <a:t>Règles de fonctionnement</a:t>
            </a:r>
          </a:p>
        </p:txBody>
      </p:sp>
      <p:sp>
        <p:nvSpPr>
          <p:cNvPr id="33" name="Rectangle 32"/>
          <p:cNvSpPr/>
          <p:nvPr/>
        </p:nvSpPr>
        <p:spPr>
          <a:xfrm>
            <a:off x="3770496" y="1444012"/>
            <a:ext cx="4505208" cy="3000821"/>
          </a:xfrm>
          <a:prstGeom prst="rect">
            <a:avLst/>
          </a:prstGeom>
        </p:spPr>
        <p:txBody>
          <a:bodyPr wrap="square">
            <a:spAutoFit/>
          </a:bodyPr>
          <a:lstStyle/>
          <a:p>
            <a:pPr marL="228600" indent="-228600" algn="just">
              <a:buFont typeface="+mj-lt"/>
              <a:buAutoNum type="arabicPeriod"/>
            </a:pPr>
            <a:r>
              <a:rPr lang="fr-FR" sz="900" dirty="0">
                <a:solidFill>
                  <a:srgbClr val="000000"/>
                </a:solidFill>
              </a:rPr>
              <a:t>Vous </a:t>
            </a:r>
            <a:r>
              <a:rPr lang="fr-FR" sz="900" dirty="0" smtClean="0">
                <a:solidFill>
                  <a:srgbClr val="000000"/>
                </a:solidFill>
              </a:rPr>
              <a:t>adressez </a:t>
            </a:r>
            <a:r>
              <a:rPr lang="fr-FR" sz="900" dirty="0">
                <a:solidFill>
                  <a:srgbClr val="000000"/>
                </a:solidFill>
              </a:rPr>
              <a:t>vos </a:t>
            </a:r>
            <a:r>
              <a:rPr lang="fr-FR" sz="900" b="1" dirty="0">
                <a:solidFill>
                  <a:srgbClr val="000000"/>
                </a:solidFill>
              </a:rPr>
              <a:t>demandes de création de cartes </a:t>
            </a:r>
            <a:r>
              <a:rPr lang="fr-FR" sz="900" dirty="0">
                <a:solidFill>
                  <a:srgbClr val="000000"/>
                </a:solidFill>
              </a:rPr>
              <a:t>ou de réédition du code PIN à l’adresse de contact : </a:t>
            </a:r>
            <a:r>
              <a:rPr lang="fr-FR" sz="900" b="1" dirty="0">
                <a:solidFill>
                  <a:srgbClr val="FF0000"/>
                </a:solidFill>
                <a:hlinkClick r:id="rId3"/>
              </a:rPr>
              <a:t>my2CPS@bnpparibas.com</a:t>
            </a:r>
            <a:r>
              <a:rPr lang="fr-FR" sz="900" dirty="0">
                <a:solidFill>
                  <a:srgbClr val="000000"/>
                </a:solidFill>
              </a:rPr>
              <a:t> </a:t>
            </a:r>
            <a:r>
              <a:rPr lang="fr-FR" sz="900" dirty="0" smtClean="0">
                <a:solidFill>
                  <a:srgbClr val="000000"/>
                </a:solidFill>
              </a:rPr>
              <a:t>et à </a:t>
            </a:r>
            <a:r>
              <a:rPr lang="fr-FR" sz="900" b="1" dirty="0" smtClean="0">
                <a:solidFill>
                  <a:srgbClr val="0081AE"/>
                </a:solidFill>
                <a:hlinkClick r:id="rId4"/>
              </a:rPr>
              <a:t>cartes-achat-affaires@education.gouv.fr</a:t>
            </a:r>
            <a:r>
              <a:rPr lang="fr-FR" sz="900" b="1" dirty="0" smtClean="0">
                <a:solidFill>
                  <a:srgbClr val="000000"/>
                </a:solidFill>
              </a:rPr>
              <a:t> </a:t>
            </a:r>
            <a:r>
              <a:rPr lang="fr-FR" sz="900" dirty="0" smtClean="0">
                <a:solidFill>
                  <a:srgbClr val="000000"/>
                </a:solidFill>
              </a:rPr>
              <a:t>en copie pour information ou </a:t>
            </a:r>
            <a:r>
              <a:rPr lang="fr-FR" sz="900" dirty="0">
                <a:solidFill>
                  <a:srgbClr val="000000"/>
                </a:solidFill>
              </a:rPr>
              <a:t>pour </a:t>
            </a:r>
            <a:r>
              <a:rPr lang="fr-FR" sz="900" dirty="0" smtClean="0">
                <a:solidFill>
                  <a:srgbClr val="000000"/>
                </a:solidFill>
              </a:rPr>
              <a:t>vérification.</a:t>
            </a:r>
          </a:p>
          <a:p>
            <a:pPr marL="228600" indent="-228600" algn="just">
              <a:buFont typeface="+mj-lt"/>
              <a:buAutoNum type="arabicPeriod"/>
            </a:pPr>
            <a:endParaRPr lang="fr-FR" sz="900" dirty="0" smtClean="0">
              <a:solidFill>
                <a:srgbClr val="000000"/>
              </a:solidFill>
            </a:endParaRPr>
          </a:p>
          <a:p>
            <a:pPr marL="228600" indent="-228600" algn="just">
              <a:buFont typeface="+mj-lt"/>
              <a:buAutoNum type="arabicPeriod"/>
            </a:pPr>
            <a:r>
              <a:rPr lang="fr-FR" sz="900" dirty="0" smtClean="0">
                <a:solidFill>
                  <a:srgbClr val="000000"/>
                </a:solidFill>
              </a:rPr>
              <a:t>Dans le cas d’un porteur recruté comme chef de centre</a:t>
            </a:r>
            <a:r>
              <a:rPr lang="fr-FR" sz="900" dirty="0">
                <a:solidFill>
                  <a:srgbClr val="000000"/>
                </a:solidFill>
              </a:rPr>
              <a:t>, </a:t>
            </a:r>
            <a:r>
              <a:rPr lang="fr-FR" sz="900" b="1" dirty="0" smtClean="0">
                <a:solidFill>
                  <a:srgbClr val="000000"/>
                </a:solidFill>
              </a:rPr>
              <a:t>le chef </a:t>
            </a:r>
            <a:r>
              <a:rPr lang="fr-FR" sz="900" b="1" dirty="0">
                <a:solidFill>
                  <a:srgbClr val="000000"/>
                </a:solidFill>
              </a:rPr>
              <a:t>de projet départemental</a:t>
            </a:r>
            <a:r>
              <a:rPr lang="fr-FR" sz="900" dirty="0">
                <a:solidFill>
                  <a:srgbClr val="000000"/>
                </a:solidFill>
              </a:rPr>
              <a:t> doit </a:t>
            </a:r>
            <a:r>
              <a:rPr lang="fr-FR" sz="900" dirty="0" smtClean="0">
                <a:solidFill>
                  <a:srgbClr val="000000"/>
                </a:solidFill>
              </a:rPr>
              <a:t>vous remettre une </a:t>
            </a:r>
            <a:r>
              <a:rPr lang="fr-FR" sz="900" b="1" dirty="0" smtClean="0">
                <a:solidFill>
                  <a:srgbClr val="000000"/>
                </a:solidFill>
              </a:rPr>
              <a:t>copie du contrat de travail </a:t>
            </a:r>
            <a:r>
              <a:rPr lang="fr-FR" sz="900" dirty="0" smtClean="0">
                <a:solidFill>
                  <a:srgbClr val="000000"/>
                </a:solidFill>
              </a:rPr>
              <a:t>afin d’inscrire l’adresse du centre sur la demande et vous communiquer l’adresse mail de celui-ci. Ainsi tous les items précédés d’un astérisque sont à renseigner obligatoirement.</a:t>
            </a:r>
          </a:p>
          <a:p>
            <a:pPr marL="228600" indent="-228600" algn="just">
              <a:buFont typeface="+mj-lt"/>
              <a:buAutoNum type="arabicPeriod"/>
            </a:pPr>
            <a:endParaRPr lang="fr-FR" sz="900" dirty="0" smtClean="0">
              <a:solidFill>
                <a:srgbClr val="000000"/>
              </a:solidFill>
            </a:endParaRPr>
          </a:p>
          <a:p>
            <a:pPr marL="228600" indent="-228600" algn="just">
              <a:buFont typeface="+mj-lt"/>
              <a:buAutoNum type="arabicPeriod"/>
            </a:pPr>
            <a:r>
              <a:rPr lang="fr-FR" sz="900" dirty="0" smtClean="0">
                <a:solidFill>
                  <a:srgbClr val="000000"/>
                </a:solidFill>
              </a:rPr>
              <a:t>Vous devez lui adresser </a:t>
            </a:r>
            <a:r>
              <a:rPr lang="fr-FR" sz="900" b="1" dirty="0" smtClean="0">
                <a:solidFill>
                  <a:srgbClr val="000000"/>
                </a:solidFill>
              </a:rPr>
              <a:t>la pièce d’identité </a:t>
            </a:r>
            <a:r>
              <a:rPr lang="fr-FR" sz="900" dirty="0" smtClean="0">
                <a:solidFill>
                  <a:srgbClr val="000000"/>
                </a:solidFill>
              </a:rPr>
              <a:t>car même si le back office tolérait jusqu’ici les demandes de création de cartes à l’appui des données inscrite dans le formulaire, cela ne sera plus le cas dans </a:t>
            </a:r>
            <a:r>
              <a:rPr lang="fr-FR" sz="900" dirty="0">
                <a:solidFill>
                  <a:srgbClr val="000000"/>
                </a:solidFill>
              </a:rPr>
              <a:t>le prochain </a:t>
            </a:r>
            <a:r>
              <a:rPr lang="fr-FR" sz="900" dirty="0" smtClean="0">
                <a:solidFill>
                  <a:srgbClr val="000000"/>
                </a:solidFill>
              </a:rPr>
              <a:t>marché.</a:t>
            </a:r>
          </a:p>
          <a:p>
            <a:pPr marL="228600" indent="-228600" algn="just">
              <a:buFont typeface="+mj-lt"/>
              <a:buAutoNum type="arabicPeriod"/>
            </a:pPr>
            <a:endParaRPr lang="fr-FR" sz="900" dirty="0" smtClean="0">
              <a:solidFill>
                <a:srgbClr val="000000"/>
              </a:solidFill>
            </a:endParaRPr>
          </a:p>
          <a:p>
            <a:pPr marL="228600" indent="-228600" algn="just">
              <a:buFont typeface="+mj-lt"/>
              <a:buAutoNum type="arabicPeriod"/>
            </a:pPr>
            <a:r>
              <a:rPr lang="fr-FR" sz="900" dirty="0" smtClean="0">
                <a:solidFill>
                  <a:srgbClr val="000000"/>
                </a:solidFill>
              </a:rPr>
              <a:t>Une </a:t>
            </a:r>
            <a:r>
              <a:rPr lang="fr-FR" sz="900" b="1" dirty="0">
                <a:solidFill>
                  <a:srgbClr val="000000"/>
                </a:solidFill>
              </a:rPr>
              <a:t>nouvelle plateforme de gestion et de pilotage </a:t>
            </a:r>
            <a:r>
              <a:rPr lang="fr-FR" sz="900" dirty="0">
                <a:solidFill>
                  <a:srgbClr val="000000"/>
                </a:solidFill>
              </a:rPr>
              <a:t>sera mise à disposition des utilisateurs permettant notamment aux porteurs de déposer de manière sécurisée les données confidentielles </a:t>
            </a:r>
            <a:r>
              <a:rPr lang="fr-FR" sz="900" dirty="0" smtClean="0">
                <a:solidFill>
                  <a:srgbClr val="000000"/>
                </a:solidFill>
              </a:rPr>
              <a:t>(CNI</a:t>
            </a:r>
            <a:r>
              <a:rPr lang="fr-FR" sz="900" dirty="0">
                <a:solidFill>
                  <a:srgbClr val="000000"/>
                </a:solidFill>
              </a:rPr>
              <a:t>, passeport, adresse mail</a:t>
            </a:r>
            <a:r>
              <a:rPr lang="fr-FR" sz="900" dirty="0" smtClean="0">
                <a:solidFill>
                  <a:srgbClr val="000000"/>
                </a:solidFill>
              </a:rPr>
              <a:t>).</a:t>
            </a:r>
          </a:p>
          <a:p>
            <a:pPr marL="228600" indent="-228600" algn="just">
              <a:buFont typeface="+mj-lt"/>
              <a:buAutoNum type="arabicPeriod"/>
            </a:pPr>
            <a:endParaRPr lang="fr-FR" sz="900" dirty="0">
              <a:solidFill>
                <a:srgbClr val="000000"/>
              </a:solidFill>
            </a:endParaRPr>
          </a:p>
          <a:p>
            <a:pPr marL="228600" indent="-228600" algn="just">
              <a:buFont typeface="+mj-lt"/>
              <a:buAutoNum type="arabicPeriod"/>
            </a:pPr>
            <a:r>
              <a:rPr lang="fr-FR" sz="900" dirty="0" smtClean="0">
                <a:solidFill>
                  <a:srgbClr val="000000"/>
                </a:solidFill>
              </a:rPr>
              <a:t>Ces </a:t>
            </a:r>
            <a:r>
              <a:rPr lang="fr-FR" sz="900" b="1" dirty="0" smtClean="0">
                <a:solidFill>
                  <a:srgbClr val="000000"/>
                </a:solidFill>
              </a:rPr>
              <a:t>données </a:t>
            </a:r>
            <a:r>
              <a:rPr lang="fr-FR" sz="900" b="1" dirty="0">
                <a:solidFill>
                  <a:srgbClr val="000000"/>
                </a:solidFill>
              </a:rPr>
              <a:t>seront nécessaires pour la création d’une carte</a:t>
            </a:r>
            <a:r>
              <a:rPr lang="fr-FR" sz="900" dirty="0">
                <a:solidFill>
                  <a:srgbClr val="000000"/>
                </a:solidFill>
              </a:rPr>
              <a:t>, et </a:t>
            </a:r>
            <a:r>
              <a:rPr lang="fr-FR" sz="900" dirty="0" smtClean="0">
                <a:solidFill>
                  <a:srgbClr val="000000"/>
                </a:solidFill>
              </a:rPr>
              <a:t>aux RPCA de </a:t>
            </a:r>
            <a:r>
              <a:rPr lang="fr-FR" sz="900" dirty="0">
                <a:solidFill>
                  <a:srgbClr val="000000"/>
                </a:solidFill>
              </a:rPr>
              <a:t>gérer les paramètres des programmes de cartes d’achat, des cartes d’achat, des droits des utilisateurs et de suivre l’activité des cartes en temps réel</a:t>
            </a:r>
            <a:r>
              <a:rPr lang="fr-FR" sz="900" dirty="0" smtClean="0">
                <a:solidFill>
                  <a:srgbClr val="000000"/>
                </a:solidFill>
              </a:rPr>
              <a:t>.</a:t>
            </a:r>
            <a:endParaRPr lang="fr-FR" sz="900" dirty="0">
              <a:solidFill>
                <a:srgbClr val="000000"/>
              </a:solidFill>
            </a:endParaRPr>
          </a:p>
        </p:txBody>
      </p:sp>
      <p:sp>
        <p:nvSpPr>
          <p:cNvPr id="12" name="AutoShape 3"/>
          <p:cNvSpPr>
            <a:spLocks noChangeArrowheads="1"/>
          </p:cNvSpPr>
          <p:nvPr/>
        </p:nvSpPr>
        <p:spPr bwMode="gray">
          <a:xfrm>
            <a:off x="1131162" y="2175284"/>
            <a:ext cx="1078702" cy="985222"/>
          </a:xfrm>
          <a:prstGeom prst="hexagon">
            <a:avLst>
              <a:gd name="adj" fmla="val 30489"/>
              <a:gd name="vf" fmla="val 115470"/>
            </a:avLst>
          </a:prstGeom>
          <a:solidFill>
            <a:srgbClr val="646464"/>
          </a:solidFill>
          <a:ln w="9525" algn="ctr">
            <a:solidFill>
              <a:srgbClr val="646464"/>
            </a:solidFill>
            <a:miter lim="800000"/>
            <a:headEnd/>
            <a:tailEnd/>
          </a:ln>
          <a:effectLst/>
        </p:spPr>
        <p:txBody>
          <a:bodyPr wrap="none" lIns="90000" tIns="46800" rIns="90000" bIns="46800" anchor="ctr"/>
          <a:lstStyle/>
          <a:p>
            <a:pPr marL="0" marR="0" lvl="0" indent="0" algn="ctr" defTabSz="1042988" eaLnBrk="0" fontAlgn="base" latinLnBrk="0" hangingPunct="0">
              <a:lnSpc>
                <a:spcPct val="100000"/>
              </a:lnSpc>
              <a:spcBef>
                <a:spcPct val="0"/>
              </a:spcBef>
              <a:spcAft>
                <a:spcPct val="0"/>
              </a:spcAft>
              <a:buClr>
                <a:srgbClr val="00A28A"/>
              </a:buClr>
              <a:buSzTx/>
              <a:buFont typeface="Times" pitchFamily="18" charset="0"/>
              <a:buNone/>
              <a:tabLst/>
              <a:defRPr/>
            </a:pPr>
            <a:r>
              <a:rPr kumimoji="0" lang="en-US" sz="700" b="0" i="0" u="none" strike="noStrike" kern="0" cap="none" spc="0" normalizeH="0" baseline="0" noProof="0" dirty="0" smtClean="0">
                <a:ln>
                  <a:noFill/>
                </a:ln>
                <a:solidFill>
                  <a:schemeClr val="bg1"/>
                </a:solidFill>
                <a:effectLst/>
                <a:uLnTx/>
                <a:uFillTx/>
              </a:rPr>
              <a:t>SNU</a:t>
            </a:r>
          </a:p>
        </p:txBody>
      </p:sp>
      <p:sp>
        <p:nvSpPr>
          <p:cNvPr id="13" name="AutoShape 4"/>
          <p:cNvSpPr>
            <a:spLocks noChangeArrowheads="1"/>
          </p:cNvSpPr>
          <p:nvPr/>
        </p:nvSpPr>
        <p:spPr bwMode="gray">
          <a:xfrm>
            <a:off x="1120516" y="3148763"/>
            <a:ext cx="1078702" cy="985223"/>
          </a:xfrm>
          <a:prstGeom prst="hexagon">
            <a:avLst>
              <a:gd name="adj" fmla="val 30489"/>
              <a:gd name="vf" fmla="val 115470"/>
            </a:avLst>
          </a:prstGeom>
          <a:solidFill>
            <a:srgbClr val="CCCCCC"/>
          </a:solidFill>
          <a:ln w="9525" algn="ctr">
            <a:solidFill>
              <a:srgbClr val="646464"/>
            </a:solidFill>
            <a:miter lim="800000"/>
            <a:headEnd/>
            <a:tailEnd/>
          </a:ln>
          <a:effectLst/>
        </p:spPr>
        <p:txBody>
          <a:bodyPr lIns="90000" tIns="46800" rIns="90000" bIns="46800" anchor="ctr"/>
          <a:lstStyle/>
          <a:p>
            <a:pPr algn="ctr" defTabSz="1042988" eaLnBrk="0" fontAlgn="base" hangingPunct="0">
              <a:spcBef>
                <a:spcPct val="0"/>
              </a:spcBef>
              <a:spcAft>
                <a:spcPct val="0"/>
              </a:spcAft>
              <a:buClr>
                <a:srgbClr val="00A28A"/>
              </a:buClr>
            </a:pPr>
            <a:r>
              <a:rPr lang="en-US" sz="700" kern="0" dirty="0" smtClean="0"/>
              <a:t>Dépenses éligibles</a:t>
            </a:r>
            <a:endParaRPr lang="en-US" sz="700" kern="0" dirty="0"/>
          </a:p>
        </p:txBody>
      </p:sp>
      <p:sp>
        <p:nvSpPr>
          <p:cNvPr id="14" name="AutoShape 5"/>
          <p:cNvSpPr>
            <a:spLocks noChangeArrowheads="1"/>
          </p:cNvSpPr>
          <p:nvPr/>
        </p:nvSpPr>
        <p:spPr bwMode="gray">
          <a:xfrm>
            <a:off x="1131162" y="1189117"/>
            <a:ext cx="1078702" cy="986167"/>
          </a:xfrm>
          <a:prstGeom prst="hexagon">
            <a:avLst>
              <a:gd name="adj" fmla="val 30460"/>
              <a:gd name="vf" fmla="val 115470"/>
            </a:avLst>
          </a:prstGeom>
          <a:solidFill>
            <a:srgbClr val="0081AE"/>
          </a:solidFill>
          <a:ln w="9525">
            <a:noFill/>
            <a:miter lim="800000"/>
            <a:headEnd/>
            <a:tailEnd/>
          </a:ln>
          <a:effectLst/>
        </p:spPr>
        <p:txBody>
          <a:bodyPr lIns="0" tIns="0" rIns="0" bIns="0" anchor="ctr"/>
          <a:lstStyle/>
          <a:p>
            <a:pPr algn="ctr" defTabSz="1042988" eaLnBrk="0" fontAlgn="base" hangingPunct="0">
              <a:spcBef>
                <a:spcPct val="0"/>
              </a:spcBef>
              <a:spcAft>
                <a:spcPct val="0"/>
              </a:spcAft>
              <a:buClr>
                <a:srgbClr val="00A28A"/>
              </a:buClr>
            </a:pPr>
            <a:r>
              <a:rPr lang="en-US" sz="700" kern="0" dirty="0" smtClean="0">
                <a:solidFill>
                  <a:schemeClr val="bg1"/>
                </a:solidFill>
              </a:rPr>
              <a:t>Référencement</a:t>
            </a:r>
            <a:endParaRPr lang="en-US" sz="700" kern="0" dirty="0">
              <a:solidFill>
                <a:schemeClr val="bg1"/>
              </a:solidFill>
            </a:endParaRPr>
          </a:p>
        </p:txBody>
      </p:sp>
      <p:sp>
        <p:nvSpPr>
          <p:cNvPr id="15" name="AutoShape 6"/>
          <p:cNvSpPr>
            <a:spLocks noChangeArrowheads="1"/>
          </p:cNvSpPr>
          <p:nvPr/>
        </p:nvSpPr>
        <p:spPr bwMode="gray">
          <a:xfrm>
            <a:off x="1872168" y="1683145"/>
            <a:ext cx="1078702" cy="985223"/>
          </a:xfrm>
          <a:prstGeom prst="hexagon">
            <a:avLst>
              <a:gd name="adj" fmla="val 30489"/>
              <a:gd name="vf" fmla="val 115470"/>
            </a:avLst>
          </a:prstGeom>
          <a:solidFill>
            <a:srgbClr val="91278F"/>
          </a:solidFill>
          <a:ln w="9525">
            <a:noFill/>
            <a:miter lim="800000"/>
            <a:headEnd/>
            <a:tailEnd/>
          </a:ln>
          <a:effectLst/>
        </p:spPr>
        <p:txBody>
          <a:bodyPr lIns="0" tIns="0" rIns="0" bIns="0" anchor="ctr"/>
          <a:lstStyle/>
          <a:p>
            <a:pPr algn="ctr" defTabSz="709440">
              <a:spcBef>
                <a:spcPct val="50000"/>
              </a:spcBef>
              <a:spcAft>
                <a:spcPct val="50000"/>
              </a:spcAft>
              <a:buClr>
                <a:schemeClr val="accent2"/>
              </a:buClr>
              <a:buSzPct val="80000"/>
            </a:pPr>
            <a:r>
              <a:rPr lang="en-US" sz="700" dirty="0" smtClean="0">
                <a:solidFill>
                  <a:schemeClr val="bg1"/>
                </a:solidFill>
              </a:rPr>
              <a:t>Règles</a:t>
            </a:r>
            <a:endParaRPr lang="en-US" sz="700" dirty="0">
              <a:solidFill>
                <a:schemeClr val="bg1"/>
              </a:solidFill>
            </a:endParaRPr>
          </a:p>
        </p:txBody>
      </p:sp>
      <p:sp>
        <p:nvSpPr>
          <p:cNvPr id="16" name="AutoShape 7"/>
          <p:cNvSpPr>
            <a:spLocks noChangeArrowheads="1"/>
          </p:cNvSpPr>
          <p:nvPr/>
        </p:nvSpPr>
        <p:spPr bwMode="gray">
          <a:xfrm>
            <a:off x="1872168" y="2667424"/>
            <a:ext cx="1078702" cy="984279"/>
          </a:xfrm>
          <a:prstGeom prst="hexagon">
            <a:avLst>
              <a:gd name="adj" fmla="val 30518"/>
              <a:gd name="vf" fmla="val 115470"/>
            </a:avLst>
          </a:prstGeom>
          <a:solidFill>
            <a:srgbClr val="CCCCCC"/>
          </a:solidFill>
          <a:ln w="9525" algn="ctr">
            <a:solidFill>
              <a:srgbClr val="646464"/>
            </a:solidFill>
            <a:miter lim="800000"/>
            <a:headEnd/>
            <a:tailEnd/>
          </a:ln>
          <a:effectLst/>
        </p:spPr>
        <p:txBody>
          <a:bodyPr lIns="90000" tIns="46800" rIns="90000" bIns="46800" anchor="ctr"/>
          <a:lstStyle/>
          <a:p>
            <a:pPr algn="ctr" defTabSz="1042988" eaLnBrk="0" fontAlgn="base" hangingPunct="0">
              <a:spcBef>
                <a:spcPct val="0"/>
              </a:spcBef>
              <a:spcAft>
                <a:spcPct val="0"/>
              </a:spcAft>
              <a:buClr>
                <a:srgbClr val="00A28A"/>
              </a:buClr>
            </a:pPr>
            <a:r>
              <a:rPr lang="en-US" sz="500" kern="0" dirty="0" err="1" smtClean="0"/>
              <a:t>Recommandation</a:t>
            </a:r>
            <a:endParaRPr lang="en-US" sz="500" kern="0" dirty="0"/>
          </a:p>
        </p:txBody>
      </p:sp>
      <p:sp>
        <p:nvSpPr>
          <p:cNvPr id="17" name="AutoShape 8"/>
          <p:cNvSpPr>
            <a:spLocks noChangeArrowheads="1"/>
          </p:cNvSpPr>
          <p:nvPr/>
        </p:nvSpPr>
        <p:spPr bwMode="gray">
          <a:xfrm>
            <a:off x="360000" y="1683145"/>
            <a:ext cx="1078702" cy="985223"/>
          </a:xfrm>
          <a:prstGeom prst="hexagon">
            <a:avLst>
              <a:gd name="adj" fmla="val 30489"/>
              <a:gd name="vf" fmla="val 115470"/>
            </a:avLst>
          </a:prstGeom>
          <a:solidFill>
            <a:srgbClr val="CCCCCC"/>
          </a:solidFill>
          <a:ln w="9525" algn="ctr">
            <a:solidFill>
              <a:srgbClr val="646464"/>
            </a:solidFill>
            <a:miter lim="800000"/>
            <a:headEnd/>
            <a:tailEnd/>
          </a:ln>
          <a:effectLst/>
        </p:spPr>
        <p:txBody>
          <a:bodyPr lIns="90000" tIns="46800" rIns="90000" bIns="46800" anchor="ctr"/>
          <a:lstStyle/>
          <a:p>
            <a:pPr algn="ctr" defTabSz="1042988" eaLnBrk="0" fontAlgn="base" hangingPunct="0">
              <a:spcBef>
                <a:spcPct val="0"/>
              </a:spcBef>
              <a:spcAft>
                <a:spcPct val="0"/>
              </a:spcAft>
              <a:buClr>
                <a:srgbClr val="00A28A"/>
              </a:buClr>
            </a:pPr>
            <a:r>
              <a:rPr lang="en-US" sz="700" kern="0" dirty="0" smtClean="0"/>
              <a:t>Retards de paiement</a:t>
            </a:r>
            <a:endParaRPr lang="en-US" sz="700" kern="0" dirty="0"/>
          </a:p>
        </p:txBody>
      </p:sp>
      <p:sp>
        <p:nvSpPr>
          <p:cNvPr id="18" name="AutoShape 9"/>
          <p:cNvSpPr>
            <a:spLocks noChangeArrowheads="1"/>
          </p:cNvSpPr>
          <p:nvPr/>
        </p:nvSpPr>
        <p:spPr bwMode="gray">
          <a:xfrm>
            <a:off x="360000" y="2667424"/>
            <a:ext cx="1078702" cy="984279"/>
          </a:xfrm>
          <a:prstGeom prst="hexagon">
            <a:avLst>
              <a:gd name="adj" fmla="val 30518"/>
              <a:gd name="vf" fmla="val 115470"/>
            </a:avLst>
          </a:prstGeom>
          <a:solidFill>
            <a:srgbClr val="CCCCCC"/>
          </a:solidFill>
          <a:ln w="9525" algn="ctr">
            <a:solidFill>
              <a:srgbClr val="646464"/>
            </a:solidFill>
            <a:miter lim="800000"/>
            <a:headEnd/>
            <a:tailEnd/>
          </a:ln>
          <a:effectLst/>
        </p:spPr>
        <p:txBody>
          <a:bodyPr lIns="90000" tIns="46800" rIns="90000" bIns="46800" anchor="ctr"/>
          <a:lstStyle/>
          <a:p>
            <a:pPr algn="ctr" defTabSz="1042988" eaLnBrk="0" fontAlgn="base" hangingPunct="0">
              <a:spcBef>
                <a:spcPct val="0"/>
              </a:spcBef>
              <a:spcAft>
                <a:spcPct val="0"/>
              </a:spcAft>
              <a:buClr>
                <a:srgbClr val="00A28A"/>
              </a:buClr>
            </a:pPr>
            <a:r>
              <a:rPr lang="en-US" sz="700" kern="0" dirty="0" smtClean="0"/>
              <a:t>Suivi et validation des factures</a:t>
            </a:r>
            <a:endParaRPr lang="en-US" sz="700" kern="0" dirty="0"/>
          </a:p>
        </p:txBody>
      </p:sp>
      <p:sp>
        <p:nvSpPr>
          <p:cNvPr id="20" name="Espace réservé du numéro de diapositive 3"/>
          <p:cNvSpPr>
            <a:spLocks noGrp="1"/>
          </p:cNvSpPr>
          <p:nvPr>
            <p:ph type="sldNum" sz="quarter" idx="12"/>
          </p:nvPr>
        </p:nvSpPr>
        <p:spPr>
          <a:xfrm>
            <a:off x="6264000" y="4783500"/>
            <a:ext cx="1350000" cy="36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2" name="Rectangle 1"/>
          <p:cNvSpPr/>
          <p:nvPr/>
        </p:nvSpPr>
        <p:spPr>
          <a:xfrm>
            <a:off x="8131134" y="4859625"/>
            <a:ext cx="662361" cy="20774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8D49A-5A7A-574D-A0ED-52B5C1EFA876}" type="datetime1">
              <a:rPr lang="fr-FR" sz="750" b="1" cap="all">
                <a:solidFill>
                  <a:srgbClr val="000000"/>
                </a:solidFill>
              </a:rPr>
              <a:pPr marL="0" marR="0" lvl="0" indent="0" algn="ctr" defTabSz="914400" rtl="0" eaLnBrk="1" fontAlgn="auto" latinLnBrk="0" hangingPunct="1">
                <a:lnSpc>
                  <a:spcPct val="100000"/>
                </a:lnSpc>
                <a:spcBef>
                  <a:spcPts val="0"/>
                </a:spcBef>
                <a:spcAft>
                  <a:spcPts val="0"/>
                </a:spcAft>
                <a:buClrTx/>
                <a:buSzTx/>
                <a:buFontTx/>
                <a:buNone/>
                <a:tabLst/>
                <a:defRPr/>
              </a:pPr>
              <a:t>18/05/2022</a:t>
            </a:fld>
            <a:endParaRPr lang="fr-FR" dirty="0"/>
          </a:p>
        </p:txBody>
      </p:sp>
    </p:spTree>
    <p:extLst>
      <p:ext uri="{BB962C8B-B14F-4D97-AF65-F5344CB8AC3E}">
        <p14:creationId xmlns:p14="http://schemas.microsoft.com/office/powerpoint/2010/main" val="25269002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sp>
        <p:nvSpPr>
          <p:cNvPr id="23" name="Titre 6">
            <a:extLst>
              <a:ext uri="{FF2B5EF4-FFF2-40B4-BE49-F238E27FC236}">
                <a16:creationId xmlns:a16="http://schemas.microsoft.com/office/drawing/2014/main" id="{71AEE90C-F5AE-4AB4-900A-CF0001990F3D}"/>
              </a:ext>
            </a:extLst>
          </p:cNvPr>
          <p:cNvSpPr txBox="1">
            <a:spLocks/>
          </p:cNvSpPr>
          <p:nvPr/>
        </p:nvSpPr>
        <p:spPr bwMode="gray">
          <a:xfrm>
            <a:off x="1187624" y="152010"/>
            <a:ext cx="7088080"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500" dirty="0"/>
              <a:t>Service national universel</a:t>
            </a:r>
          </a:p>
          <a:p>
            <a:pPr>
              <a:buClr>
                <a:schemeClr val="tx2"/>
              </a:buClr>
            </a:pPr>
            <a:r>
              <a:rPr lang="fr-FR" sz="1300" dirty="0">
                <a:solidFill>
                  <a:schemeClr val="accent2"/>
                </a:solidFill>
              </a:rPr>
              <a:t>Règles de fonctionnement</a:t>
            </a:r>
          </a:p>
        </p:txBody>
      </p:sp>
      <p:sp>
        <p:nvSpPr>
          <p:cNvPr id="33" name="Rectangle 32"/>
          <p:cNvSpPr/>
          <p:nvPr/>
        </p:nvSpPr>
        <p:spPr>
          <a:xfrm>
            <a:off x="3563888" y="1071233"/>
            <a:ext cx="5184576" cy="3831818"/>
          </a:xfrm>
          <a:prstGeom prst="rect">
            <a:avLst/>
          </a:prstGeom>
        </p:spPr>
        <p:txBody>
          <a:bodyPr wrap="square">
            <a:spAutoFit/>
          </a:bodyPr>
          <a:lstStyle/>
          <a:p>
            <a:pPr algn="just">
              <a:spcAft>
                <a:spcPts val="0"/>
              </a:spcAft>
            </a:pPr>
            <a:r>
              <a:rPr lang="fr-FR" sz="900" dirty="0" smtClean="0">
                <a:ea typeface="Calibri" panose="020F0502020204030204" pitchFamily="34" charset="0"/>
                <a:cs typeface="Calibri" panose="020F0502020204030204" pitchFamily="34" charset="0"/>
              </a:rPr>
              <a:t>Pour </a:t>
            </a:r>
            <a:r>
              <a:rPr lang="fr-FR" sz="900" b="1" dirty="0">
                <a:ea typeface="Calibri" panose="020F0502020204030204" pitchFamily="34" charset="0"/>
                <a:cs typeface="Calibri" panose="020F0502020204030204" pitchFamily="34" charset="0"/>
              </a:rPr>
              <a:t>la remise des cartes </a:t>
            </a:r>
            <a:r>
              <a:rPr lang="fr-FR" sz="900" dirty="0">
                <a:ea typeface="Calibri" panose="020F0502020204030204" pitchFamily="34" charset="0"/>
                <a:cs typeface="Calibri" panose="020F0502020204030204" pitchFamily="34" charset="0"/>
              </a:rPr>
              <a:t>aux porteurs </a:t>
            </a:r>
            <a:r>
              <a:rPr lang="fr-FR" sz="900" dirty="0" smtClean="0">
                <a:ea typeface="Calibri" panose="020F0502020204030204" pitchFamily="34" charset="0"/>
                <a:cs typeface="Calibri" panose="020F0502020204030204" pitchFamily="34" charset="0"/>
              </a:rPr>
              <a:t>des </a:t>
            </a:r>
            <a:r>
              <a:rPr lang="fr-FR" sz="900" dirty="0">
                <a:ea typeface="Calibri" panose="020F0502020204030204" pitchFamily="34" charset="0"/>
                <a:cs typeface="Calibri" panose="020F0502020204030204" pitchFamily="34" charset="0"/>
              </a:rPr>
              <a:t>nouveaux centres, la procédure est identique pour tous les rectorats chefs lieu de la région </a:t>
            </a:r>
            <a:r>
              <a:rPr lang="fr-FR" sz="900" dirty="0" smtClean="0">
                <a:ea typeface="Calibri" panose="020F0502020204030204" pitchFamily="34" charset="0"/>
                <a:cs typeface="Calibri" panose="020F0502020204030204" pitchFamily="34" charset="0"/>
              </a:rPr>
              <a:t>académique.</a:t>
            </a:r>
          </a:p>
          <a:p>
            <a:pPr algn="just">
              <a:spcAft>
                <a:spcPts val="0"/>
              </a:spcAft>
            </a:pPr>
            <a:endParaRPr lang="fr-FR" sz="900" dirty="0" smtClean="0">
              <a:ea typeface="Calibri" panose="020F0502020204030204" pitchFamily="34" charset="0"/>
              <a:cs typeface="Calibri" panose="020F0502020204030204" pitchFamily="34" charset="0"/>
            </a:endParaRPr>
          </a:p>
          <a:p>
            <a:pPr algn="just">
              <a:spcAft>
                <a:spcPts val="0"/>
              </a:spcAft>
            </a:pPr>
            <a:r>
              <a:rPr lang="fr-FR" sz="900" dirty="0" smtClean="0">
                <a:ea typeface="Calibri" panose="020F0502020204030204" pitchFamily="34" charset="0"/>
                <a:cs typeface="Calibri" panose="020F0502020204030204" pitchFamily="34" charset="0"/>
              </a:rPr>
              <a:t>Le </a:t>
            </a:r>
            <a:r>
              <a:rPr lang="fr-FR" sz="900" b="1" dirty="0" smtClean="0">
                <a:ea typeface="Calibri" panose="020F0502020204030204" pitchFamily="34" charset="0"/>
                <a:cs typeface="Calibri" panose="020F0502020204030204" pitchFamily="34" charset="0"/>
              </a:rPr>
              <a:t>chef </a:t>
            </a:r>
            <a:r>
              <a:rPr lang="fr-FR" sz="900" b="1" dirty="0">
                <a:ea typeface="Calibri" panose="020F0502020204030204" pitchFamily="34" charset="0"/>
                <a:cs typeface="Calibri" panose="020F0502020204030204" pitchFamily="34" charset="0"/>
              </a:rPr>
              <a:t>de projet départemental doit s’assurer </a:t>
            </a:r>
            <a:r>
              <a:rPr lang="fr-FR" sz="900" dirty="0">
                <a:ea typeface="Calibri" panose="020F0502020204030204" pitchFamily="34" charset="0"/>
                <a:cs typeface="Calibri" panose="020F0502020204030204" pitchFamily="34" charset="0"/>
              </a:rPr>
              <a:t>de :</a:t>
            </a:r>
          </a:p>
          <a:p>
            <a:pPr marL="171450" indent="-171450" algn="just">
              <a:spcAft>
                <a:spcPts val="0"/>
              </a:spcAft>
              <a:buFont typeface="Arial" panose="020B0604020202020204" pitchFamily="34" charset="0"/>
              <a:buChar char="•"/>
            </a:pPr>
            <a:r>
              <a:rPr lang="fr-FR" sz="900" dirty="0" smtClean="0">
                <a:ea typeface="Calibri" panose="020F0502020204030204" pitchFamily="34" charset="0"/>
                <a:cs typeface="Calibri" panose="020F0502020204030204" pitchFamily="34" charset="0"/>
              </a:rPr>
              <a:t>Du retour </a:t>
            </a:r>
            <a:r>
              <a:rPr lang="fr-FR" sz="900" dirty="0">
                <a:ea typeface="Calibri" panose="020F0502020204030204" pitchFamily="34" charset="0"/>
                <a:cs typeface="Calibri" panose="020F0502020204030204" pitchFamily="34" charset="0"/>
              </a:rPr>
              <a:t>au responsable du </a:t>
            </a:r>
            <a:r>
              <a:rPr lang="fr-FR" sz="900" dirty="0" smtClean="0">
                <a:ea typeface="Calibri" panose="020F0502020204030204" pitchFamily="34" charset="0"/>
                <a:cs typeface="Calibri" panose="020F0502020204030204" pitchFamily="34" charset="0"/>
              </a:rPr>
              <a:t>programme de </a:t>
            </a:r>
            <a:r>
              <a:rPr lang="fr-FR" sz="900" dirty="0">
                <a:ea typeface="Calibri" panose="020F0502020204030204" pitchFamily="34" charset="0"/>
                <a:cs typeface="Calibri" panose="020F0502020204030204" pitchFamily="34" charset="0"/>
              </a:rPr>
              <a:t>la </a:t>
            </a:r>
            <a:r>
              <a:rPr lang="fr-FR" sz="900" dirty="0" smtClean="0">
                <a:ea typeface="Calibri" panose="020F0502020204030204" pitchFamily="34" charset="0"/>
                <a:cs typeface="Calibri" panose="020F0502020204030204" pitchFamily="34" charset="0"/>
              </a:rPr>
              <a:t>charte d’engagement signée </a:t>
            </a:r>
            <a:r>
              <a:rPr lang="fr-FR" sz="900" dirty="0">
                <a:ea typeface="Calibri" panose="020F0502020204030204" pitchFamily="34" charset="0"/>
                <a:cs typeface="Calibri" panose="020F0502020204030204" pitchFamily="34" charset="0"/>
              </a:rPr>
              <a:t>par chaque porteur en vue de l’activation de la carte </a:t>
            </a:r>
            <a:r>
              <a:rPr lang="fr-FR" sz="900" dirty="0" smtClean="0">
                <a:ea typeface="Calibri" panose="020F0502020204030204" pitchFamily="34" charset="0"/>
                <a:cs typeface="Calibri" panose="020F0502020204030204" pitchFamily="34" charset="0"/>
              </a:rPr>
              <a:t>d’achat;</a:t>
            </a:r>
          </a:p>
          <a:p>
            <a:pPr marL="171450" indent="-171450" algn="just">
              <a:buFont typeface="Arial" panose="020B0604020202020204" pitchFamily="34" charset="0"/>
              <a:buChar char="•"/>
            </a:pPr>
            <a:r>
              <a:rPr lang="fr-FR" sz="900" dirty="0">
                <a:ea typeface="Calibri" panose="020F0502020204030204" pitchFamily="34" charset="0"/>
                <a:cs typeface="Calibri" panose="020F0502020204030204" pitchFamily="34" charset="0"/>
              </a:rPr>
              <a:t>L’application des bonnes pratiques en matière d’utilisation de la carte par son futur </a:t>
            </a:r>
            <a:r>
              <a:rPr lang="fr-FR" sz="900" dirty="0" smtClean="0">
                <a:ea typeface="Calibri" panose="020F0502020204030204" pitchFamily="34" charset="0"/>
                <a:cs typeface="Calibri" panose="020F0502020204030204" pitchFamily="34" charset="0"/>
              </a:rPr>
              <a:t>porteur</a:t>
            </a:r>
            <a:r>
              <a:rPr lang="fr-FR" sz="900" dirty="0">
                <a:ea typeface="Calibri" panose="020F0502020204030204" pitchFamily="34" charset="0"/>
                <a:cs typeface="Calibri" panose="020F0502020204030204" pitchFamily="34" charset="0"/>
              </a:rPr>
              <a:t>.</a:t>
            </a:r>
          </a:p>
          <a:p>
            <a:pPr algn="just">
              <a:spcAft>
                <a:spcPts val="0"/>
              </a:spcAft>
            </a:pPr>
            <a:r>
              <a:rPr lang="fr-FR" sz="900" dirty="0" smtClean="0">
                <a:ea typeface="Calibri" panose="020F0502020204030204" pitchFamily="34" charset="0"/>
                <a:cs typeface="Calibri" panose="020F0502020204030204" pitchFamily="34" charset="0"/>
              </a:rPr>
              <a:t>  </a:t>
            </a:r>
            <a:endParaRPr lang="fr-FR" sz="900" dirty="0">
              <a:ea typeface="Calibri" panose="020F0502020204030204" pitchFamily="34" charset="0"/>
              <a:cs typeface="Calibri" panose="020F0502020204030204" pitchFamily="34" charset="0"/>
            </a:endParaRPr>
          </a:p>
          <a:p>
            <a:pPr algn="just"/>
            <a:r>
              <a:rPr lang="fr-FR" sz="900" dirty="0" smtClean="0">
                <a:ea typeface="Calibri" panose="020F0502020204030204" pitchFamily="34" charset="0"/>
                <a:cs typeface="Calibri" panose="020F0502020204030204" pitchFamily="34" charset="0"/>
              </a:rPr>
              <a:t>L’idée </a:t>
            </a:r>
            <a:r>
              <a:rPr lang="fr-FR" sz="900" dirty="0">
                <a:ea typeface="Calibri" panose="020F0502020204030204" pitchFamily="34" charset="0"/>
                <a:cs typeface="Calibri" panose="020F0502020204030204" pitchFamily="34" charset="0"/>
              </a:rPr>
              <a:t>est de </a:t>
            </a:r>
            <a:r>
              <a:rPr lang="fr-FR" sz="900" b="1" dirty="0">
                <a:ea typeface="Calibri" panose="020F0502020204030204" pitchFamily="34" charset="0"/>
                <a:cs typeface="Calibri" panose="020F0502020204030204" pitchFamily="34" charset="0"/>
              </a:rPr>
              <a:t>partager les responsabilités entre vous et votre correspondant </a:t>
            </a:r>
            <a:r>
              <a:rPr lang="fr-FR" sz="900" b="1" dirty="0" smtClean="0">
                <a:ea typeface="Calibri" panose="020F0502020204030204" pitchFamily="34" charset="0"/>
                <a:cs typeface="Calibri" panose="020F0502020204030204" pitchFamily="34" charset="0"/>
              </a:rPr>
              <a:t>de la </a:t>
            </a:r>
            <a:r>
              <a:rPr lang="fr-FR" sz="900" b="1" dirty="0">
                <a:ea typeface="Calibri" panose="020F0502020204030204" pitchFamily="34" charset="0"/>
                <a:cs typeface="Calibri" panose="020F0502020204030204" pitchFamily="34" charset="0"/>
              </a:rPr>
              <a:t>Délégation Régionale Académique à la Jeunesse,</a:t>
            </a:r>
            <a:r>
              <a:rPr lang="fr-FR" sz="900" dirty="0">
                <a:ea typeface="Calibri" panose="020F0502020204030204" pitchFamily="34" charset="0"/>
                <a:cs typeface="Calibri" panose="020F0502020204030204" pitchFamily="34" charset="0"/>
              </a:rPr>
              <a:t> à l'Engagement et aux Sports pour réaliser </a:t>
            </a:r>
            <a:r>
              <a:rPr lang="fr-FR" sz="900" dirty="0" smtClean="0">
                <a:ea typeface="Calibri" panose="020F0502020204030204" pitchFamily="34" charset="0"/>
                <a:cs typeface="Calibri" panose="020F0502020204030204" pitchFamily="34" charset="0"/>
              </a:rPr>
              <a:t>dans les délais réglementaires et </a:t>
            </a:r>
            <a:r>
              <a:rPr lang="fr-FR" sz="900" dirty="0">
                <a:ea typeface="Calibri" panose="020F0502020204030204" pitchFamily="34" charset="0"/>
                <a:cs typeface="Calibri" panose="020F0502020204030204" pitchFamily="34" charset="0"/>
              </a:rPr>
              <a:t>contrôler toutes les étapes de l’achat par le porteur jusqu’au règlement par le </a:t>
            </a:r>
            <a:r>
              <a:rPr lang="fr-FR" sz="900" dirty="0" smtClean="0">
                <a:ea typeface="Calibri" panose="020F0502020204030204" pitchFamily="34" charset="0"/>
                <a:cs typeface="Calibri" panose="020F0502020204030204" pitchFamily="34" charset="0"/>
              </a:rPr>
              <a:t>comptable. </a:t>
            </a:r>
          </a:p>
          <a:p>
            <a:pPr algn="just"/>
            <a:endParaRPr lang="fr-FR" sz="900" dirty="0">
              <a:ea typeface="Calibri" panose="020F0502020204030204" pitchFamily="34" charset="0"/>
              <a:cs typeface="Calibri" panose="020F0502020204030204" pitchFamily="34" charset="0"/>
            </a:endParaRPr>
          </a:p>
          <a:p>
            <a:pPr algn="just"/>
            <a:r>
              <a:rPr lang="fr-FR" sz="900" dirty="0" smtClean="0">
                <a:ea typeface="Calibri" panose="020F0502020204030204" pitchFamily="34" charset="0"/>
                <a:cs typeface="Calibri" panose="020F0502020204030204" pitchFamily="34" charset="0"/>
              </a:rPr>
              <a:t>La </a:t>
            </a:r>
            <a:r>
              <a:rPr lang="fr-FR" sz="900" b="1" dirty="0" smtClean="0">
                <a:ea typeface="Calibri" panose="020F0502020204030204" pitchFamily="34" charset="0"/>
                <a:cs typeface="Calibri" panose="020F0502020204030204" pitchFamily="34" charset="0"/>
              </a:rPr>
              <a:t>comptabilisation et la mise en paiement de la DP </a:t>
            </a:r>
            <a:r>
              <a:rPr lang="fr-FR" sz="900" dirty="0" smtClean="0">
                <a:ea typeface="Calibri" panose="020F0502020204030204" pitchFamily="34" charset="0"/>
                <a:cs typeface="Calibri" panose="020F0502020204030204" pitchFamily="34" charset="0"/>
              </a:rPr>
              <a:t>doivent être réalisées dans les 30 jours fin de mois, correspondant au délai du débit </a:t>
            </a:r>
            <a:r>
              <a:rPr lang="fr-FR" sz="900" dirty="0">
                <a:ea typeface="Calibri" panose="020F0502020204030204" pitchFamily="34" charset="0"/>
                <a:cs typeface="Calibri" panose="020F0502020204030204" pitchFamily="34" charset="0"/>
              </a:rPr>
              <a:t>différé du  compte technique ouvert dans les livres de la banque émettrice des </a:t>
            </a:r>
            <a:r>
              <a:rPr lang="fr-FR" sz="900" dirty="0" smtClean="0">
                <a:ea typeface="Calibri" panose="020F0502020204030204" pitchFamily="34" charset="0"/>
                <a:cs typeface="Calibri" panose="020F0502020204030204" pitchFamily="34" charset="0"/>
              </a:rPr>
              <a:t>cartes.</a:t>
            </a:r>
          </a:p>
          <a:p>
            <a:pPr algn="just"/>
            <a:endParaRPr lang="fr-FR" sz="900" dirty="0">
              <a:ea typeface="Calibri" panose="020F0502020204030204" pitchFamily="34" charset="0"/>
              <a:cs typeface="Calibri" panose="020F0502020204030204" pitchFamily="34" charset="0"/>
            </a:endParaRPr>
          </a:p>
          <a:p>
            <a:pPr algn="just"/>
            <a:r>
              <a:rPr lang="fr-FR" sz="900" dirty="0" smtClean="0">
                <a:ea typeface="Calibri" panose="020F0502020204030204" pitchFamily="34" charset="0"/>
                <a:cs typeface="Calibri" panose="020F0502020204030204" pitchFamily="34" charset="0"/>
              </a:rPr>
              <a:t>Pour rappel </a:t>
            </a:r>
            <a:r>
              <a:rPr lang="fr-FR" sz="900" b="1" dirty="0" smtClean="0">
                <a:ea typeface="Calibri" panose="020F0502020204030204" pitchFamily="34" charset="0"/>
                <a:cs typeface="Calibri" panose="020F0502020204030204" pitchFamily="34" charset="0"/>
              </a:rPr>
              <a:t>le </a:t>
            </a:r>
            <a:r>
              <a:rPr lang="fr-FR" sz="900" b="1" dirty="0">
                <a:ea typeface="Calibri" panose="020F0502020204030204" pitchFamily="34" charset="0"/>
                <a:cs typeface="Calibri" panose="020F0502020204030204" pitchFamily="34" charset="0"/>
              </a:rPr>
              <a:t>passage au N1 bis permettant de ne transmettre au comptable que le ROA </a:t>
            </a:r>
            <a:r>
              <a:rPr lang="fr-FR" sz="900" dirty="0">
                <a:ea typeface="Calibri" panose="020F0502020204030204" pitchFamily="34" charset="0"/>
                <a:cs typeface="Calibri" panose="020F0502020204030204" pitchFamily="34" charset="0"/>
              </a:rPr>
              <a:t>comme pièce justificative</a:t>
            </a:r>
            <a:r>
              <a:rPr lang="fr-FR" sz="900" dirty="0" smtClean="0">
                <a:ea typeface="Calibri" panose="020F0502020204030204" pitchFamily="34" charset="0"/>
                <a:cs typeface="Calibri" panose="020F0502020204030204" pitchFamily="34" charset="0"/>
              </a:rPr>
              <a:t> est réalisable si seulement si vous possédez </a:t>
            </a:r>
            <a:r>
              <a:rPr lang="fr-FR" sz="900" dirty="0">
                <a:ea typeface="Calibri" panose="020F0502020204030204" pitchFamily="34" charset="0"/>
                <a:cs typeface="Calibri" panose="020F0502020204030204" pitchFamily="34" charset="0"/>
              </a:rPr>
              <a:t>un accès à chorus formulaire pour inscrire les comptes </a:t>
            </a:r>
            <a:r>
              <a:rPr lang="fr-FR" sz="900" dirty="0" smtClean="0">
                <a:ea typeface="Calibri" panose="020F0502020204030204" pitchFamily="34" charset="0"/>
                <a:cs typeface="Calibri" panose="020F0502020204030204" pitchFamily="34" charset="0"/>
              </a:rPr>
              <a:t>PCE. </a:t>
            </a:r>
          </a:p>
          <a:p>
            <a:pPr algn="just"/>
            <a:endParaRPr lang="fr-FR" sz="900" dirty="0">
              <a:ea typeface="Calibri" panose="020F0502020204030204" pitchFamily="34" charset="0"/>
              <a:cs typeface="Calibri" panose="020F0502020204030204" pitchFamily="34" charset="0"/>
            </a:endParaRPr>
          </a:p>
          <a:p>
            <a:pPr algn="just"/>
            <a:r>
              <a:rPr lang="fr-FR" sz="900" dirty="0" smtClean="0">
                <a:ea typeface="Calibri" panose="020F0502020204030204" pitchFamily="34" charset="0"/>
                <a:cs typeface="Calibri" panose="020F0502020204030204" pitchFamily="34" charset="0"/>
              </a:rPr>
              <a:t>Idem pour le passage </a:t>
            </a:r>
            <a:r>
              <a:rPr lang="fr-FR" sz="900" dirty="0">
                <a:ea typeface="Calibri" panose="020F0502020204030204" pitchFamily="34" charset="0"/>
                <a:cs typeface="Calibri" panose="020F0502020204030204" pitchFamily="34" charset="0"/>
              </a:rPr>
              <a:t>à l’automatisation complète du paiement </a:t>
            </a:r>
            <a:r>
              <a:rPr lang="fr-FR" sz="900" dirty="0" smtClean="0">
                <a:ea typeface="Calibri" panose="020F0502020204030204" pitchFamily="34" charset="0"/>
                <a:cs typeface="Calibri" panose="020F0502020204030204" pitchFamily="34" charset="0"/>
              </a:rPr>
              <a:t>DSOP, après avoir saisi </a:t>
            </a:r>
            <a:r>
              <a:rPr lang="fr-FR" sz="900" dirty="0">
                <a:ea typeface="Calibri" panose="020F0502020204030204" pitchFamily="34" charset="0"/>
                <a:cs typeface="Calibri" panose="020F0502020204030204" pitchFamily="34" charset="0"/>
              </a:rPr>
              <a:t>les </a:t>
            </a:r>
            <a:r>
              <a:rPr lang="fr-FR" sz="900" dirty="0" smtClean="0">
                <a:ea typeface="Calibri" panose="020F0502020204030204" pitchFamily="34" charset="0"/>
                <a:cs typeface="Calibri" panose="020F0502020204030204" pitchFamily="34" charset="0"/>
              </a:rPr>
              <a:t>mono imputations budgétaires pour chaque combinaison porteur carte fournisseur.</a:t>
            </a:r>
            <a:endParaRPr lang="fr-FR" sz="900" dirty="0">
              <a:ea typeface="Calibri" panose="020F0502020204030204" pitchFamily="34" charset="0"/>
              <a:cs typeface="Calibri" panose="020F0502020204030204" pitchFamily="34" charset="0"/>
            </a:endParaRPr>
          </a:p>
          <a:p>
            <a:pPr algn="just"/>
            <a:endParaRPr lang="fr-FR" sz="900" dirty="0">
              <a:ea typeface="Calibri" panose="020F0502020204030204" pitchFamily="34" charset="0"/>
              <a:cs typeface="Calibri" panose="020F0502020204030204" pitchFamily="34" charset="0"/>
            </a:endParaRPr>
          </a:p>
          <a:p>
            <a:pPr algn="just">
              <a:spcAft>
                <a:spcPts val="0"/>
              </a:spcAft>
            </a:pPr>
            <a:endParaRPr lang="fr-FR" sz="900" dirty="0" smtClean="0">
              <a:ea typeface="Calibri" panose="020F0502020204030204" pitchFamily="34" charset="0"/>
              <a:cs typeface="Calibri" panose="020F0502020204030204" pitchFamily="34" charset="0"/>
            </a:endParaRPr>
          </a:p>
          <a:p>
            <a:pPr algn="just">
              <a:spcAft>
                <a:spcPts val="0"/>
              </a:spcAft>
            </a:pPr>
            <a:endParaRPr lang="fr-FR" sz="900" dirty="0">
              <a:ea typeface="Calibri" panose="020F0502020204030204" pitchFamily="34" charset="0"/>
              <a:cs typeface="Calibri" panose="020F0502020204030204" pitchFamily="34" charset="0"/>
            </a:endParaRPr>
          </a:p>
          <a:p>
            <a:pPr algn="just">
              <a:spcAft>
                <a:spcPts val="0"/>
              </a:spcAft>
            </a:pPr>
            <a:endParaRPr lang="fr-FR" sz="900" dirty="0">
              <a:ea typeface="Calibri" panose="020F0502020204030204" pitchFamily="34" charset="0"/>
              <a:cs typeface="Calibri" panose="020F0502020204030204" pitchFamily="34" charset="0"/>
            </a:endParaRPr>
          </a:p>
        </p:txBody>
      </p:sp>
      <p:sp>
        <p:nvSpPr>
          <p:cNvPr id="12" name="AutoShape 3"/>
          <p:cNvSpPr>
            <a:spLocks noChangeArrowheads="1"/>
          </p:cNvSpPr>
          <p:nvPr/>
        </p:nvSpPr>
        <p:spPr bwMode="gray">
          <a:xfrm>
            <a:off x="1131162" y="2175284"/>
            <a:ext cx="1078702" cy="985222"/>
          </a:xfrm>
          <a:prstGeom prst="hexagon">
            <a:avLst>
              <a:gd name="adj" fmla="val 30489"/>
              <a:gd name="vf" fmla="val 115470"/>
            </a:avLst>
          </a:prstGeom>
          <a:solidFill>
            <a:srgbClr val="646464"/>
          </a:solidFill>
          <a:ln w="9525" algn="ctr">
            <a:solidFill>
              <a:srgbClr val="646464"/>
            </a:solidFill>
            <a:miter lim="800000"/>
            <a:headEnd/>
            <a:tailEnd/>
          </a:ln>
          <a:effectLst/>
        </p:spPr>
        <p:txBody>
          <a:bodyPr wrap="none" lIns="90000" tIns="46800" rIns="90000" bIns="46800" anchor="ctr"/>
          <a:lstStyle/>
          <a:p>
            <a:pPr marL="0" marR="0" lvl="0" indent="0" algn="ctr" defTabSz="1042988" eaLnBrk="0" fontAlgn="base" latinLnBrk="0" hangingPunct="0">
              <a:lnSpc>
                <a:spcPct val="100000"/>
              </a:lnSpc>
              <a:spcBef>
                <a:spcPct val="0"/>
              </a:spcBef>
              <a:spcAft>
                <a:spcPct val="0"/>
              </a:spcAft>
              <a:buClr>
                <a:srgbClr val="00A28A"/>
              </a:buClr>
              <a:buSzTx/>
              <a:buFont typeface="Times" pitchFamily="18" charset="0"/>
              <a:buNone/>
              <a:tabLst/>
              <a:defRPr/>
            </a:pPr>
            <a:r>
              <a:rPr kumimoji="0" lang="en-US" sz="700" b="0" i="0" u="none" strike="noStrike" kern="0" cap="none" spc="0" normalizeH="0" baseline="0" noProof="0" dirty="0" smtClean="0">
                <a:ln>
                  <a:noFill/>
                </a:ln>
                <a:solidFill>
                  <a:schemeClr val="bg1"/>
                </a:solidFill>
                <a:effectLst/>
                <a:uLnTx/>
                <a:uFillTx/>
              </a:rPr>
              <a:t>SNU</a:t>
            </a:r>
          </a:p>
        </p:txBody>
      </p:sp>
      <p:sp>
        <p:nvSpPr>
          <p:cNvPr id="13" name="AutoShape 4"/>
          <p:cNvSpPr>
            <a:spLocks noChangeArrowheads="1"/>
          </p:cNvSpPr>
          <p:nvPr/>
        </p:nvSpPr>
        <p:spPr bwMode="gray">
          <a:xfrm>
            <a:off x="1120516" y="3148763"/>
            <a:ext cx="1078702" cy="985223"/>
          </a:xfrm>
          <a:prstGeom prst="hexagon">
            <a:avLst>
              <a:gd name="adj" fmla="val 30489"/>
              <a:gd name="vf" fmla="val 115470"/>
            </a:avLst>
          </a:prstGeom>
          <a:solidFill>
            <a:srgbClr val="CCCCCC"/>
          </a:solidFill>
          <a:ln w="9525" algn="ctr">
            <a:solidFill>
              <a:srgbClr val="646464"/>
            </a:solidFill>
            <a:miter lim="800000"/>
            <a:headEnd/>
            <a:tailEnd/>
          </a:ln>
          <a:effectLst/>
        </p:spPr>
        <p:txBody>
          <a:bodyPr lIns="90000" tIns="46800" rIns="90000" bIns="46800" anchor="ctr"/>
          <a:lstStyle/>
          <a:p>
            <a:pPr algn="ctr" defTabSz="1042988" eaLnBrk="0" fontAlgn="base" hangingPunct="0">
              <a:spcBef>
                <a:spcPct val="0"/>
              </a:spcBef>
              <a:spcAft>
                <a:spcPct val="0"/>
              </a:spcAft>
              <a:buClr>
                <a:srgbClr val="00A28A"/>
              </a:buClr>
            </a:pPr>
            <a:r>
              <a:rPr lang="en-US" sz="700" kern="0" dirty="0" smtClean="0"/>
              <a:t>Dépenses éligibles</a:t>
            </a:r>
            <a:endParaRPr lang="en-US" sz="700" kern="0" dirty="0"/>
          </a:p>
        </p:txBody>
      </p:sp>
      <p:sp>
        <p:nvSpPr>
          <p:cNvPr id="14" name="AutoShape 5"/>
          <p:cNvSpPr>
            <a:spLocks noChangeArrowheads="1"/>
          </p:cNvSpPr>
          <p:nvPr/>
        </p:nvSpPr>
        <p:spPr bwMode="gray">
          <a:xfrm>
            <a:off x="1131162" y="1189117"/>
            <a:ext cx="1078702" cy="986167"/>
          </a:xfrm>
          <a:prstGeom prst="hexagon">
            <a:avLst>
              <a:gd name="adj" fmla="val 30460"/>
              <a:gd name="vf" fmla="val 115470"/>
            </a:avLst>
          </a:prstGeom>
          <a:solidFill>
            <a:srgbClr val="0081AE"/>
          </a:solidFill>
          <a:ln w="9525">
            <a:noFill/>
            <a:miter lim="800000"/>
            <a:headEnd/>
            <a:tailEnd/>
          </a:ln>
          <a:effectLst/>
        </p:spPr>
        <p:txBody>
          <a:bodyPr lIns="0" tIns="0" rIns="0" bIns="0" anchor="ctr"/>
          <a:lstStyle/>
          <a:p>
            <a:pPr algn="ctr" defTabSz="1042988" eaLnBrk="0" fontAlgn="base" hangingPunct="0">
              <a:spcBef>
                <a:spcPct val="0"/>
              </a:spcBef>
              <a:spcAft>
                <a:spcPct val="0"/>
              </a:spcAft>
              <a:buClr>
                <a:srgbClr val="00A28A"/>
              </a:buClr>
            </a:pPr>
            <a:r>
              <a:rPr lang="en-US" sz="700" kern="0" dirty="0" smtClean="0">
                <a:solidFill>
                  <a:schemeClr val="bg1"/>
                </a:solidFill>
              </a:rPr>
              <a:t>Référencement</a:t>
            </a:r>
            <a:endParaRPr lang="en-US" sz="700" kern="0" dirty="0">
              <a:solidFill>
                <a:schemeClr val="bg1"/>
              </a:solidFill>
            </a:endParaRPr>
          </a:p>
        </p:txBody>
      </p:sp>
      <p:sp>
        <p:nvSpPr>
          <p:cNvPr id="15" name="AutoShape 6"/>
          <p:cNvSpPr>
            <a:spLocks noChangeArrowheads="1"/>
          </p:cNvSpPr>
          <p:nvPr/>
        </p:nvSpPr>
        <p:spPr bwMode="gray">
          <a:xfrm>
            <a:off x="1872168" y="1683145"/>
            <a:ext cx="1078702" cy="985223"/>
          </a:xfrm>
          <a:prstGeom prst="hexagon">
            <a:avLst>
              <a:gd name="adj" fmla="val 30489"/>
              <a:gd name="vf" fmla="val 115470"/>
            </a:avLst>
          </a:prstGeom>
          <a:solidFill>
            <a:srgbClr val="91278F"/>
          </a:solidFill>
          <a:ln w="9525">
            <a:noFill/>
            <a:miter lim="800000"/>
            <a:headEnd/>
            <a:tailEnd/>
          </a:ln>
          <a:effectLst/>
        </p:spPr>
        <p:txBody>
          <a:bodyPr lIns="0" tIns="0" rIns="0" bIns="0" anchor="ctr"/>
          <a:lstStyle/>
          <a:p>
            <a:pPr algn="ctr" defTabSz="709440">
              <a:spcBef>
                <a:spcPct val="50000"/>
              </a:spcBef>
              <a:spcAft>
                <a:spcPct val="50000"/>
              </a:spcAft>
              <a:buClr>
                <a:schemeClr val="accent2"/>
              </a:buClr>
              <a:buSzPct val="80000"/>
            </a:pPr>
            <a:r>
              <a:rPr lang="en-US" sz="700" dirty="0" smtClean="0">
                <a:solidFill>
                  <a:schemeClr val="bg1"/>
                </a:solidFill>
              </a:rPr>
              <a:t>Règles</a:t>
            </a:r>
            <a:endParaRPr lang="en-US" sz="700" dirty="0">
              <a:solidFill>
                <a:schemeClr val="bg1"/>
              </a:solidFill>
            </a:endParaRPr>
          </a:p>
        </p:txBody>
      </p:sp>
      <p:sp>
        <p:nvSpPr>
          <p:cNvPr id="16" name="AutoShape 7"/>
          <p:cNvSpPr>
            <a:spLocks noChangeArrowheads="1"/>
          </p:cNvSpPr>
          <p:nvPr/>
        </p:nvSpPr>
        <p:spPr bwMode="gray">
          <a:xfrm>
            <a:off x="1872168" y="2667424"/>
            <a:ext cx="1078702" cy="984279"/>
          </a:xfrm>
          <a:prstGeom prst="hexagon">
            <a:avLst>
              <a:gd name="adj" fmla="val 30518"/>
              <a:gd name="vf" fmla="val 115470"/>
            </a:avLst>
          </a:prstGeom>
          <a:solidFill>
            <a:srgbClr val="2C973E"/>
          </a:solidFill>
          <a:ln w="9525">
            <a:noFill/>
            <a:miter lim="800000"/>
            <a:headEnd/>
            <a:tailEnd/>
          </a:ln>
          <a:effectLst/>
        </p:spPr>
        <p:txBody>
          <a:bodyPr lIns="0" tIns="0" rIns="0" bIns="0" anchor="ctr"/>
          <a:lstStyle/>
          <a:p>
            <a:pPr algn="ctr" defTabSz="709440">
              <a:spcBef>
                <a:spcPct val="50000"/>
              </a:spcBef>
              <a:spcAft>
                <a:spcPct val="50000"/>
              </a:spcAft>
              <a:buClr>
                <a:schemeClr val="accent2"/>
              </a:buClr>
              <a:buSzPct val="80000"/>
            </a:pPr>
            <a:r>
              <a:rPr lang="fr-FR" sz="600" dirty="0" smtClean="0">
                <a:solidFill>
                  <a:schemeClr val="bg1"/>
                </a:solidFill>
                <a:ea typeface="Times New Roman" panose="02020603050405020304" pitchFamily="18" charset="0"/>
                <a:cs typeface="Calibri" panose="020F0502020204030204" pitchFamily="34" charset="0"/>
              </a:rPr>
              <a:t>Recommandations</a:t>
            </a:r>
            <a:endParaRPr lang="en-US" sz="500" dirty="0">
              <a:solidFill>
                <a:schemeClr val="bg1"/>
              </a:solidFill>
            </a:endParaRPr>
          </a:p>
        </p:txBody>
      </p:sp>
      <p:sp>
        <p:nvSpPr>
          <p:cNvPr id="17" name="AutoShape 8"/>
          <p:cNvSpPr>
            <a:spLocks noChangeArrowheads="1"/>
          </p:cNvSpPr>
          <p:nvPr/>
        </p:nvSpPr>
        <p:spPr bwMode="gray">
          <a:xfrm>
            <a:off x="360000" y="1683145"/>
            <a:ext cx="1078702" cy="985223"/>
          </a:xfrm>
          <a:prstGeom prst="hexagon">
            <a:avLst>
              <a:gd name="adj" fmla="val 30489"/>
              <a:gd name="vf" fmla="val 115470"/>
            </a:avLst>
          </a:prstGeom>
          <a:solidFill>
            <a:srgbClr val="CCCCCC"/>
          </a:solidFill>
          <a:ln w="9525" algn="ctr">
            <a:solidFill>
              <a:srgbClr val="646464"/>
            </a:solidFill>
            <a:miter lim="800000"/>
            <a:headEnd/>
            <a:tailEnd/>
          </a:ln>
          <a:effectLst/>
        </p:spPr>
        <p:txBody>
          <a:bodyPr lIns="90000" tIns="46800" rIns="90000" bIns="46800" anchor="ctr"/>
          <a:lstStyle/>
          <a:p>
            <a:pPr algn="ctr" defTabSz="1042988" eaLnBrk="0" fontAlgn="base" hangingPunct="0">
              <a:spcBef>
                <a:spcPct val="0"/>
              </a:spcBef>
              <a:spcAft>
                <a:spcPct val="0"/>
              </a:spcAft>
              <a:buClr>
                <a:srgbClr val="00A28A"/>
              </a:buClr>
            </a:pPr>
            <a:r>
              <a:rPr lang="en-US" sz="700" kern="0" dirty="0" smtClean="0"/>
              <a:t>Retards de paiement</a:t>
            </a:r>
            <a:endParaRPr lang="en-US" sz="700" kern="0" dirty="0"/>
          </a:p>
        </p:txBody>
      </p:sp>
      <p:sp>
        <p:nvSpPr>
          <p:cNvPr id="18" name="AutoShape 9"/>
          <p:cNvSpPr>
            <a:spLocks noChangeArrowheads="1"/>
          </p:cNvSpPr>
          <p:nvPr/>
        </p:nvSpPr>
        <p:spPr bwMode="gray">
          <a:xfrm>
            <a:off x="360000" y="2667424"/>
            <a:ext cx="1078702" cy="984279"/>
          </a:xfrm>
          <a:prstGeom prst="hexagon">
            <a:avLst>
              <a:gd name="adj" fmla="val 30518"/>
              <a:gd name="vf" fmla="val 115470"/>
            </a:avLst>
          </a:prstGeom>
          <a:solidFill>
            <a:srgbClr val="CCCCCC"/>
          </a:solidFill>
          <a:ln w="9525" algn="ctr">
            <a:solidFill>
              <a:srgbClr val="646464"/>
            </a:solidFill>
            <a:miter lim="800000"/>
            <a:headEnd/>
            <a:tailEnd/>
          </a:ln>
          <a:effectLst/>
        </p:spPr>
        <p:txBody>
          <a:bodyPr lIns="90000" tIns="46800" rIns="90000" bIns="46800" anchor="ctr"/>
          <a:lstStyle/>
          <a:p>
            <a:pPr algn="ctr" defTabSz="1042988" eaLnBrk="0" fontAlgn="base" hangingPunct="0">
              <a:spcBef>
                <a:spcPct val="0"/>
              </a:spcBef>
              <a:spcAft>
                <a:spcPct val="0"/>
              </a:spcAft>
              <a:buClr>
                <a:srgbClr val="00A28A"/>
              </a:buClr>
            </a:pPr>
            <a:r>
              <a:rPr lang="en-US" sz="700" kern="0" dirty="0" smtClean="0"/>
              <a:t>Suivi et validation des factures</a:t>
            </a:r>
            <a:endParaRPr lang="en-US" sz="700" kern="0" dirty="0"/>
          </a:p>
        </p:txBody>
      </p:sp>
      <p:sp>
        <p:nvSpPr>
          <p:cNvPr id="2" name="Rectangle 1"/>
          <p:cNvSpPr/>
          <p:nvPr/>
        </p:nvSpPr>
        <p:spPr>
          <a:xfrm>
            <a:off x="7944523" y="4859625"/>
            <a:ext cx="662361" cy="20774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8D49A-5A7A-574D-A0ED-52B5C1EFA876}" type="datetime1">
              <a:rPr lang="fr-FR" sz="750" b="1" cap="all">
                <a:solidFill>
                  <a:srgbClr val="000000"/>
                </a:solidFill>
              </a:rPr>
              <a:pPr marL="0" marR="0" lvl="0" indent="0" algn="ctr" defTabSz="914400" rtl="0" eaLnBrk="1" fontAlgn="auto" latinLnBrk="0" hangingPunct="1">
                <a:lnSpc>
                  <a:spcPct val="100000"/>
                </a:lnSpc>
                <a:spcBef>
                  <a:spcPts val="0"/>
                </a:spcBef>
                <a:spcAft>
                  <a:spcPts val="0"/>
                </a:spcAft>
                <a:buClrTx/>
                <a:buSzTx/>
                <a:buFontTx/>
                <a:buNone/>
                <a:tabLst/>
                <a:defRPr/>
              </a:pPr>
              <a:t>18/05/2022</a:t>
            </a:fld>
            <a:endParaRPr lang="fr-FR" dirty="0"/>
          </a:p>
        </p:txBody>
      </p:sp>
      <p:sp>
        <p:nvSpPr>
          <p:cNvPr id="20" name="Espace réservé du numéro de diapositive 3"/>
          <p:cNvSpPr>
            <a:spLocks noGrp="1"/>
          </p:cNvSpPr>
          <p:nvPr>
            <p:ph type="sldNum" sz="quarter" idx="12"/>
          </p:nvPr>
        </p:nvSpPr>
        <p:spPr>
          <a:xfrm>
            <a:off x="6468815" y="4859625"/>
            <a:ext cx="1224137" cy="207749"/>
          </a:xfrm>
        </p:spPr>
        <p:txBody>
          <a:bodyPr/>
          <a:lstStyle/>
          <a:p>
            <a:fld id="{733122C9-A0B9-462F-8757-0847AD287B63}" type="slidenum">
              <a:rPr lang="fr-FR" smtClean="0"/>
              <a:pPr/>
              <a:t>36</a:t>
            </a:fld>
            <a:endParaRPr lang="fr-FR" dirty="0"/>
          </a:p>
        </p:txBody>
      </p:sp>
    </p:spTree>
    <p:extLst>
      <p:ext uri="{BB962C8B-B14F-4D97-AF65-F5344CB8AC3E}">
        <p14:creationId xmlns:p14="http://schemas.microsoft.com/office/powerpoint/2010/main" val="34543535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sp>
        <p:nvSpPr>
          <p:cNvPr id="23" name="Titre 6">
            <a:extLst>
              <a:ext uri="{FF2B5EF4-FFF2-40B4-BE49-F238E27FC236}">
                <a16:creationId xmlns:a16="http://schemas.microsoft.com/office/drawing/2014/main" id="{71AEE90C-F5AE-4AB4-900A-CF0001990F3D}"/>
              </a:ext>
            </a:extLst>
          </p:cNvPr>
          <p:cNvSpPr txBox="1">
            <a:spLocks/>
          </p:cNvSpPr>
          <p:nvPr/>
        </p:nvSpPr>
        <p:spPr bwMode="gray">
          <a:xfrm>
            <a:off x="1187624" y="152010"/>
            <a:ext cx="7088080"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500" dirty="0"/>
              <a:t>Service national universel</a:t>
            </a:r>
          </a:p>
          <a:p>
            <a:pPr>
              <a:buClr>
                <a:schemeClr val="tx2"/>
              </a:buClr>
            </a:pPr>
            <a:r>
              <a:rPr lang="fr-FR" sz="1300" dirty="0">
                <a:solidFill>
                  <a:schemeClr val="accent2"/>
                </a:solidFill>
              </a:rPr>
              <a:t>Règles de fonctionnement</a:t>
            </a:r>
          </a:p>
        </p:txBody>
      </p:sp>
      <p:sp>
        <p:nvSpPr>
          <p:cNvPr id="33" name="Rectangle 32"/>
          <p:cNvSpPr/>
          <p:nvPr/>
        </p:nvSpPr>
        <p:spPr>
          <a:xfrm>
            <a:off x="3635708" y="915566"/>
            <a:ext cx="5256584" cy="3375283"/>
          </a:xfrm>
          <a:prstGeom prst="rect">
            <a:avLst/>
          </a:prstGeom>
        </p:spPr>
        <p:txBody>
          <a:bodyPr wrap="square">
            <a:spAutoFit/>
          </a:bodyPr>
          <a:lstStyle/>
          <a:p>
            <a:pPr lvl="0">
              <a:spcAft>
                <a:spcPts val="500"/>
              </a:spcAft>
            </a:pPr>
            <a:r>
              <a:rPr lang="fr-FR" sz="900" b="1" dirty="0">
                <a:solidFill>
                  <a:srgbClr val="000000"/>
                </a:solidFill>
              </a:rPr>
              <a:t>Dépenses </a:t>
            </a:r>
            <a:r>
              <a:rPr lang="fr-FR" sz="900" b="1" dirty="0" smtClean="0">
                <a:solidFill>
                  <a:srgbClr val="000000"/>
                </a:solidFill>
              </a:rPr>
              <a:t>éligibles</a:t>
            </a:r>
          </a:p>
          <a:p>
            <a:pPr lvl="0">
              <a:spcAft>
                <a:spcPts val="500"/>
              </a:spcAft>
            </a:pPr>
            <a:endParaRPr lang="fr-FR" sz="900" b="1" dirty="0">
              <a:solidFill>
                <a:srgbClr val="000000"/>
              </a:solidFill>
            </a:endParaRPr>
          </a:p>
          <a:p>
            <a:pPr lvl="0">
              <a:spcAft>
                <a:spcPts val="500"/>
              </a:spcAft>
            </a:pPr>
            <a:r>
              <a:rPr lang="fr-FR" sz="900" dirty="0">
                <a:solidFill>
                  <a:srgbClr val="000000"/>
                </a:solidFill>
              </a:rPr>
              <a:t>Les dépenses nécessaires au déroulement du séjour de cohésion sont engagées en amont du séjour. Les </a:t>
            </a:r>
            <a:r>
              <a:rPr lang="fr-FR" sz="900" b="1" dirty="0">
                <a:solidFill>
                  <a:srgbClr val="000000"/>
                </a:solidFill>
              </a:rPr>
              <a:t>dépenses à engager pendant le séjour et sur place ne peuvent être que limitées et présenter un caractère imprévisible</a:t>
            </a:r>
            <a:r>
              <a:rPr lang="fr-FR" sz="900" dirty="0">
                <a:solidFill>
                  <a:srgbClr val="000000"/>
                </a:solidFill>
              </a:rPr>
              <a:t>. L’exécution d’un marché public non écrit (articles L2112-1 et R2112-1 du code de la commande publique) conduit le porteur de carte d'achat à notifier directement l’achat en sollicitant le fournisseur au nom de l’entité publique qu'il représente.</a:t>
            </a:r>
            <a:r>
              <a:rPr lang="fr-FR" sz="900" b="1" dirty="0">
                <a:solidFill>
                  <a:srgbClr val="000000"/>
                </a:solidFill>
              </a:rPr>
              <a:t> Les frais médicaux liés à une consultation médicale</a:t>
            </a:r>
            <a:r>
              <a:rPr lang="fr-FR" sz="900" dirty="0">
                <a:solidFill>
                  <a:srgbClr val="000000"/>
                </a:solidFill>
              </a:rPr>
              <a:t> relevant du système de prise en charge de la sécurité sociale en sont exclus.</a:t>
            </a:r>
          </a:p>
          <a:p>
            <a:pPr lvl="0">
              <a:spcAft>
                <a:spcPts val="500"/>
              </a:spcAft>
            </a:pPr>
            <a:r>
              <a:rPr lang="fr-FR" sz="900" dirty="0">
                <a:solidFill>
                  <a:srgbClr val="000000"/>
                </a:solidFill>
              </a:rPr>
              <a:t> </a:t>
            </a:r>
          </a:p>
          <a:p>
            <a:pPr lvl="0">
              <a:spcAft>
                <a:spcPts val="500"/>
              </a:spcAft>
            </a:pPr>
            <a:r>
              <a:rPr lang="fr-FR" sz="900" dirty="0" smtClean="0">
                <a:solidFill>
                  <a:srgbClr val="000000"/>
                </a:solidFill>
              </a:rPr>
              <a:t>Pour rappel, </a:t>
            </a:r>
            <a:r>
              <a:rPr lang="fr-FR" sz="900" dirty="0">
                <a:solidFill>
                  <a:srgbClr val="000000"/>
                </a:solidFill>
              </a:rPr>
              <a:t>la carte d’achat ne peut pas être utilisée pour payer des dépenses pour lesquelles il </a:t>
            </a:r>
            <a:r>
              <a:rPr lang="fr-FR" sz="900" b="1" dirty="0">
                <a:solidFill>
                  <a:srgbClr val="000000"/>
                </a:solidFill>
              </a:rPr>
              <a:t>existe déjà un marché public conclu par le Ministère</a:t>
            </a:r>
            <a:r>
              <a:rPr lang="fr-FR" sz="900" dirty="0">
                <a:solidFill>
                  <a:srgbClr val="000000"/>
                </a:solidFill>
              </a:rPr>
              <a:t> de l’Education nationale, de la jeunesse et des sports. </a:t>
            </a:r>
          </a:p>
          <a:p>
            <a:pPr lvl="0">
              <a:spcAft>
                <a:spcPts val="500"/>
              </a:spcAft>
            </a:pPr>
            <a:endParaRPr lang="fr-FR" sz="900" dirty="0">
              <a:solidFill>
                <a:srgbClr val="000000"/>
              </a:solidFill>
            </a:endParaRPr>
          </a:p>
          <a:p>
            <a:pPr lvl="0">
              <a:spcAft>
                <a:spcPts val="500"/>
              </a:spcAft>
            </a:pPr>
            <a:r>
              <a:rPr lang="fr-FR" sz="900" dirty="0">
                <a:solidFill>
                  <a:srgbClr val="000000"/>
                </a:solidFill>
              </a:rPr>
              <a:t>Le chef de projet départemental est invité à se rapprocher du rectorat en amont du séjour pour </a:t>
            </a:r>
            <a:r>
              <a:rPr lang="fr-FR" sz="900" b="1" dirty="0">
                <a:solidFill>
                  <a:srgbClr val="000000"/>
                </a:solidFill>
              </a:rPr>
              <a:t>identifier la nature des biens et prestations couverts par ces marchés </a:t>
            </a:r>
            <a:r>
              <a:rPr lang="fr-FR" sz="900" dirty="0">
                <a:solidFill>
                  <a:srgbClr val="000000"/>
                </a:solidFill>
              </a:rPr>
              <a:t>et à partager cette information avec le porteur de la carte d’achat</a:t>
            </a:r>
            <a:r>
              <a:rPr lang="fr-FR" sz="900" dirty="0" smtClean="0">
                <a:solidFill>
                  <a:srgbClr val="000000"/>
                </a:solidFill>
              </a:rPr>
              <a:t>.</a:t>
            </a:r>
          </a:p>
          <a:p>
            <a:pPr lvl="0">
              <a:spcAft>
                <a:spcPts val="500"/>
              </a:spcAft>
            </a:pPr>
            <a:endParaRPr lang="fr-FR" sz="900" dirty="0">
              <a:solidFill>
                <a:srgbClr val="000000"/>
              </a:solidFill>
            </a:endParaRPr>
          </a:p>
          <a:p>
            <a:pPr lvl="0">
              <a:spcAft>
                <a:spcPts val="500"/>
              </a:spcAft>
            </a:pPr>
            <a:r>
              <a:rPr lang="fr-FR" sz="900" b="1" dirty="0">
                <a:solidFill>
                  <a:srgbClr val="000000"/>
                </a:solidFill>
              </a:rPr>
              <a:t>L'utilisation physique de la carte et la présence du porteur </a:t>
            </a:r>
            <a:r>
              <a:rPr lang="fr-FR" sz="900" dirty="0">
                <a:solidFill>
                  <a:srgbClr val="000000"/>
                </a:solidFill>
              </a:rPr>
              <a:t>lors de la remise par le commerçant des fournitures ou des services commandés </a:t>
            </a:r>
            <a:r>
              <a:rPr lang="fr-FR" sz="900" b="1" dirty="0">
                <a:solidFill>
                  <a:srgbClr val="000000"/>
                </a:solidFill>
              </a:rPr>
              <a:t>valent constatation du service fait</a:t>
            </a:r>
            <a:r>
              <a:rPr lang="fr-FR" sz="900" dirty="0">
                <a:solidFill>
                  <a:srgbClr val="000000"/>
                </a:solidFill>
              </a:rPr>
              <a:t>. </a:t>
            </a:r>
          </a:p>
        </p:txBody>
      </p:sp>
      <p:sp>
        <p:nvSpPr>
          <p:cNvPr id="12" name="AutoShape 3"/>
          <p:cNvSpPr>
            <a:spLocks noChangeArrowheads="1"/>
          </p:cNvSpPr>
          <p:nvPr/>
        </p:nvSpPr>
        <p:spPr bwMode="gray">
          <a:xfrm>
            <a:off x="1131162" y="2175284"/>
            <a:ext cx="1078702" cy="985222"/>
          </a:xfrm>
          <a:prstGeom prst="hexagon">
            <a:avLst>
              <a:gd name="adj" fmla="val 30489"/>
              <a:gd name="vf" fmla="val 115470"/>
            </a:avLst>
          </a:prstGeom>
          <a:solidFill>
            <a:srgbClr val="646464"/>
          </a:solidFill>
          <a:ln w="9525" algn="ctr">
            <a:solidFill>
              <a:srgbClr val="646464"/>
            </a:solidFill>
            <a:miter lim="800000"/>
            <a:headEnd/>
            <a:tailEnd/>
          </a:ln>
          <a:effectLst/>
        </p:spPr>
        <p:txBody>
          <a:bodyPr wrap="none" lIns="90000" tIns="46800" rIns="90000" bIns="46800" anchor="ctr"/>
          <a:lstStyle/>
          <a:p>
            <a:pPr marL="0" marR="0" lvl="0" indent="0" algn="ctr" defTabSz="1042988" eaLnBrk="0" fontAlgn="base" latinLnBrk="0" hangingPunct="0">
              <a:lnSpc>
                <a:spcPct val="100000"/>
              </a:lnSpc>
              <a:spcBef>
                <a:spcPct val="0"/>
              </a:spcBef>
              <a:spcAft>
                <a:spcPct val="0"/>
              </a:spcAft>
              <a:buClr>
                <a:srgbClr val="00A28A"/>
              </a:buClr>
              <a:buSzTx/>
              <a:buFont typeface="Times" pitchFamily="18" charset="0"/>
              <a:buNone/>
              <a:tabLst/>
              <a:defRPr/>
            </a:pPr>
            <a:r>
              <a:rPr kumimoji="0" lang="en-US" sz="700" b="0" i="0" u="none" strike="noStrike" kern="0" cap="none" spc="0" normalizeH="0" baseline="0" noProof="0" dirty="0" smtClean="0">
                <a:ln>
                  <a:noFill/>
                </a:ln>
                <a:solidFill>
                  <a:schemeClr val="bg1"/>
                </a:solidFill>
                <a:effectLst/>
                <a:uLnTx/>
                <a:uFillTx/>
              </a:rPr>
              <a:t>SNU</a:t>
            </a:r>
          </a:p>
        </p:txBody>
      </p:sp>
      <p:sp>
        <p:nvSpPr>
          <p:cNvPr id="13" name="AutoShape 4"/>
          <p:cNvSpPr>
            <a:spLocks noChangeArrowheads="1"/>
          </p:cNvSpPr>
          <p:nvPr/>
        </p:nvSpPr>
        <p:spPr bwMode="gray">
          <a:xfrm>
            <a:off x="1120516" y="3148763"/>
            <a:ext cx="1078702" cy="985223"/>
          </a:xfrm>
          <a:prstGeom prst="hexagon">
            <a:avLst>
              <a:gd name="adj" fmla="val 30489"/>
              <a:gd name="vf" fmla="val 115470"/>
            </a:avLst>
          </a:prstGeom>
          <a:solidFill>
            <a:srgbClr val="F04C3E"/>
          </a:solidFill>
          <a:ln w="9525">
            <a:noFill/>
            <a:miter lim="800000"/>
            <a:headEnd/>
            <a:tailEnd/>
          </a:ln>
          <a:effectLst/>
        </p:spPr>
        <p:txBody>
          <a:bodyPr lIns="0" tIns="0" rIns="0" bIns="0" anchor="ctr"/>
          <a:lstStyle/>
          <a:p>
            <a:pPr algn="ctr" defTabSz="709440">
              <a:spcBef>
                <a:spcPct val="50000"/>
              </a:spcBef>
              <a:spcAft>
                <a:spcPct val="50000"/>
              </a:spcAft>
              <a:buClr>
                <a:schemeClr val="accent2"/>
              </a:buClr>
              <a:buSzPct val="80000"/>
            </a:pPr>
            <a:r>
              <a:rPr lang="en-US" sz="700" dirty="0">
                <a:solidFill>
                  <a:schemeClr val="bg1"/>
                </a:solidFill>
              </a:rPr>
              <a:t>Dépenses éligibles</a:t>
            </a:r>
          </a:p>
        </p:txBody>
      </p:sp>
      <p:sp>
        <p:nvSpPr>
          <p:cNvPr id="14" name="AutoShape 5"/>
          <p:cNvSpPr>
            <a:spLocks noChangeArrowheads="1"/>
          </p:cNvSpPr>
          <p:nvPr/>
        </p:nvSpPr>
        <p:spPr bwMode="gray">
          <a:xfrm>
            <a:off x="1131162" y="1189117"/>
            <a:ext cx="1078702" cy="986167"/>
          </a:xfrm>
          <a:prstGeom prst="hexagon">
            <a:avLst>
              <a:gd name="adj" fmla="val 30460"/>
              <a:gd name="vf" fmla="val 115470"/>
            </a:avLst>
          </a:prstGeom>
          <a:solidFill>
            <a:srgbClr val="0081AE"/>
          </a:solidFill>
          <a:ln w="9525">
            <a:noFill/>
            <a:miter lim="800000"/>
            <a:headEnd/>
            <a:tailEnd/>
          </a:ln>
          <a:effectLst/>
        </p:spPr>
        <p:txBody>
          <a:bodyPr lIns="0" tIns="0" rIns="0" bIns="0" anchor="ctr"/>
          <a:lstStyle/>
          <a:p>
            <a:pPr algn="ctr" defTabSz="1042988" eaLnBrk="0" fontAlgn="base" hangingPunct="0">
              <a:spcBef>
                <a:spcPct val="0"/>
              </a:spcBef>
              <a:spcAft>
                <a:spcPct val="0"/>
              </a:spcAft>
              <a:buClr>
                <a:srgbClr val="00A28A"/>
              </a:buClr>
            </a:pPr>
            <a:r>
              <a:rPr lang="en-US" sz="700" kern="0" dirty="0" smtClean="0">
                <a:solidFill>
                  <a:schemeClr val="bg1"/>
                </a:solidFill>
              </a:rPr>
              <a:t>Référencement</a:t>
            </a:r>
            <a:endParaRPr lang="en-US" sz="700" kern="0" dirty="0">
              <a:solidFill>
                <a:schemeClr val="bg1"/>
              </a:solidFill>
            </a:endParaRPr>
          </a:p>
        </p:txBody>
      </p:sp>
      <p:sp>
        <p:nvSpPr>
          <p:cNvPr id="15" name="AutoShape 6"/>
          <p:cNvSpPr>
            <a:spLocks noChangeArrowheads="1"/>
          </p:cNvSpPr>
          <p:nvPr/>
        </p:nvSpPr>
        <p:spPr bwMode="gray">
          <a:xfrm>
            <a:off x="1872168" y="1683145"/>
            <a:ext cx="1078702" cy="985223"/>
          </a:xfrm>
          <a:prstGeom prst="hexagon">
            <a:avLst>
              <a:gd name="adj" fmla="val 30489"/>
              <a:gd name="vf" fmla="val 115470"/>
            </a:avLst>
          </a:prstGeom>
          <a:solidFill>
            <a:srgbClr val="91278F"/>
          </a:solidFill>
          <a:ln w="9525">
            <a:noFill/>
            <a:miter lim="800000"/>
            <a:headEnd/>
            <a:tailEnd/>
          </a:ln>
          <a:effectLst/>
        </p:spPr>
        <p:txBody>
          <a:bodyPr lIns="0" tIns="0" rIns="0" bIns="0" anchor="ctr"/>
          <a:lstStyle/>
          <a:p>
            <a:pPr algn="ctr" defTabSz="709440">
              <a:spcBef>
                <a:spcPct val="50000"/>
              </a:spcBef>
              <a:spcAft>
                <a:spcPct val="50000"/>
              </a:spcAft>
              <a:buClr>
                <a:schemeClr val="accent2"/>
              </a:buClr>
              <a:buSzPct val="80000"/>
            </a:pPr>
            <a:r>
              <a:rPr lang="en-US" sz="700" dirty="0" smtClean="0">
                <a:solidFill>
                  <a:schemeClr val="bg1"/>
                </a:solidFill>
              </a:rPr>
              <a:t>Règles</a:t>
            </a:r>
            <a:endParaRPr lang="en-US" sz="700" dirty="0">
              <a:solidFill>
                <a:schemeClr val="bg1"/>
              </a:solidFill>
            </a:endParaRPr>
          </a:p>
        </p:txBody>
      </p:sp>
      <p:sp>
        <p:nvSpPr>
          <p:cNvPr id="16" name="AutoShape 7"/>
          <p:cNvSpPr>
            <a:spLocks noChangeArrowheads="1"/>
          </p:cNvSpPr>
          <p:nvPr/>
        </p:nvSpPr>
        <p:spPr bwMode="gray">
          <a:xfrm>
            <a:off x="1872168" y="2667424"/>
            <a:ext cx="1078702" cy="984279"/>
          </a:xfrm>
          <a:prstGeom prst="hexagon">
            <a:avLst>
              <a:gd name="adj" fmla="val 30518"/>
              <a:gd name="vf" fmla="val 115470"/>
            </a:avLst>
          </a:prstGeom>
          <a:solidFill>
            <a:srgbClr val="2C973E"/>
          </a:solidFill>
          <a:ln w="9525">
            <a:noFill/>
            <a:miter lim="800000"/>
            <a:headEnd/>
            <a:tailEnd/>
          </a:ln>
          <a:effectLst/>
        </p:spPr>
        <p:txBody>
          <a:bodyPr lIns="0" tIns="0" rIns="0" bIns="0" anchor="ctr"/>
          <a:lstStyle/>
          <a:p>
            <a:pPr algn="ctr" defTabSz="709440">
              <a:spcBef>
                <a:spcPct val="50000"/>
              </a:spcBef>
              <a:spcAft>
                <a:spcPct val="50000"/>
              </a:spcAft>
              <a:buClr>
                <a:schemeClr val="accent2"/>
              </a:buClr>
              <a:buSzPct val="80000"/>
            </a:pPr>
            <a:r>
              <a:rPr lang="fr-FR" sz="600" dirty="0">
                <a:solidFill>
                  <a:schemeClr val="bg1"/>
                </a:solidFill>
                <a:ea typeface="Times New Roman" panose="02020603050405020304" pitchFamily="18" charset="0"/>
                <a:cs typeface="Calibri" panose="020F0502020204030204" pitchFamily="34" charset="0"/>
              </a:rPr>
              <a:t>Recommandations</a:t>
            </a:r>
            <a:endParaRPr lang="en-US" sz="500" dirty="0">
              <a:solidFill>
                <a:schemeClr val="bg1"/>
              </a:solidFill>
            </a:endParaRPr>
          </a:p>
        </p:txBody>
      </p:sp>
      <p:sp>
        <p:nvSpPr>
          <p:cNvPr id="17" name="AutoShape 8"/>
          <p:cNvSpPr>
            <a:spLocks noChangeArrowheads="1"/>
          </p:cNvSpPr>
          <p:nvPr/>
        </p:nvSpPr>
        <p:spPr bwMode="gray">
          <a:xfrm>
            <a:off x="360000" y="1683145"/>
            <a:ext cx="1078702" cy="985223"/>
          </a:xfrm>
          <a:prstGeom prst="hexagon">
            <a:avLst>
              <a:gd name="adj" fmla="val 30489"/>
              <a:gd name="vf" fmla="val 115470"/>
            </a:avLst>
          </a:prstGeom>
          <a:solidFill>
            <a:srgbClr val="CCCCCC"/>
          </a:solidFill>
          <a:ln w="9525" algn="ctr">
            <a:solidFill>
              <a:srgbClr val="646464"/>
            </a:solidFill>
            <a:miter lim="800000"/>
            <a:headEnd/>
            <a:tailEnd/>
          </a:ln>
          <a:effectLst/>
        </p:spPr>
        <p:txBody>
          <a:bodyPr lIns="90000" tIns="46800" rIns="90000" bIns="46800" anchor="ctr"/>
          <a:lstStyle/>
          <a:p>
            <a:pPr algn="ctr" defTabSz="1042988" eaLnBrk="0" fontAlgn="base" hangingPunct="0">
              <a:spcBef>
                <a:spcPct val="0"/>
              </a:spcBef>
              <a:spcAft>
                <a:spcPct val="0"/>
              </a:spcAft>
              <a:buClr>
                <a:srgbClr val="00A28A"/>
              </a:buClr>
            </a:pPr>
            <a:r>
              <a:rPr lang="en-US" sz="700" kern="0" dirty="0" smtClean="0"/>
              <a:t>Retards de paiement</a:t>
            </a:r>
            <a:endParaRPr lang="en-US" sz="700" kern="0" dirty="0"/>
          </a:p>
        </p:txBody>
      </p:sp>
      <p:sp>
        <p:nvSpPr>
          <p:cNvPr id="18" name="AutoShape 9"/>
          <p:cNvSpPr>
            <a:spLocks noChangeArrowheads="1"/>
          </p:cNvSpPr>
          <p:nvPr/>
        </p:nvSpPr>
        <p:spPr bwMode="gray">
          <a:xfrm>
            <a:off x="360000" y="2667424"/>
            <a:ext cx="1078702" cy="984279"/>
          </a:xfrm>
          <a:prstGeom prst="hexagon">
            <a:avLst>
              <a:gd name="adj" fmla="val 30518"/>
              <a:gd name="vf" fmla="val 115470"/>
            </a:avLst>
          </a:prstGeom>
          <a:solidFill>
            <a:srgbClr val="CCCCCC"/>
          </a:solidFill>
          <a:ln w="9525" algn="ctr">
            <a:solidFill>
              <a:srgbClr val="646464"/>
            </a:solidFill>
            <a:miter lim="800000"/>
            <a:headEnd/>
            <a:tailEnd/>
          </a:ln>
          <a:effectLst/>
        </p:spPr>
        <p:txBody>
          <a:bodyPr lIns="90000" tIns="46800" rIns="90000" bIns="46800" anchor="ctr"/>
          <a:lstStyle/>
          <a:p>
            <a:pPr algn="ctr" defTabSz="1042988" eaLnBrk="0" fontAlgn="base" hangingPunct="0">
              <a:spcBef>
                <a:spcPct val="0"/>
              </a:spcBef>
              <a:spcAft>
                <a:spcPct val="0"/>
              </a:spcAft>
              <a:buClr>
                <a:srgbClr val="00A28A"/>
              </a:buClr>
            </a:pPr>
            <a:r>
              <a:rPr lang="en-US" sz="700" kern="0" dirty="0" smtClean="0"/>
              <a:t>Suivi et validation des factures</a:t>
            </a:r>
            <a:endParaRPr lang="en-US" sz="700" kern="0" dirty="0"/>
          </a:p>
        </p:txBody>
      </p:sp>
      <p:sp>
        <p:nvSpPr>
          <p:cNvPr id="20" name="Espace réservé du numéro de diapositive 3"/>
          <p:cNvSpPr>
            <a:spLocks noGrp="1"/>
          </p:cNvSpPr>
          <p:nvPr>
            <p:ph type="sldNum" sz="quarter" idx="12"/>
          </p:nvPr>
        </p:nvSpPr>
        <p:spPr>
          <a:xfrm>
            <a:off x="6804248" y="4847896"/>
            <a:ext cx="648072" cy="2233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2" name="Rectangle 1"/>
          <p:cNvSpPr/>
          <p:nvPr/>
        </p:nvSpPr>
        <p:spPr>
          <a:xfrm>
            <a:off x="7944523" y="4863522"/>
            <a:ext cx="662361" cy="20774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8D49A-5A7A-574D-A0ED-52B5C1EFA876}" type="datetime1">
              <a:rPr lang="fr-FR" sz="750" b="1" cap="all">
                <a:solidFill>
                  <a:srgbClr val="000000"/>
                </a:solidFill>
              </a:rPr>
              <a:pPr marL="0" marR="0" lvl="0" indent="0" algn="ctr" defTabSz="914400" rtl="0" eaLnBrk="1" fontAlgn="auto" latinLnBrk="0" hangingPunct="1">
                <a:lnSpc>
                  <a:spcPct val="100000"/>
                </a:lnSpc>
                <a:spcBef>
                  <a:spcPts val="0"/>
                </a:spcBef>
                <a:spcAft>
                  <a:spcPts val="0"/>
                </a:spcAft>
                <a:buClrTx/>
                <a:buSzTx/>
                <a:buFontTx/>
                <a:buNone/>
                <a:tabLst/>
                <a:defRPr/>
              </a:pPr>
              <a:t>18/05/2022</a:t>
            </a:fld>
            <a:endParaRPr lang="fr-FR" dirty="0"/>
          </a:p>
        </p:txBody>
      </p:sp>
    </p:spTree>
    <p:extLst>
      <p:ext uri="{BB962C8B-B14F-4D97-AF65-F5344CB8AC3E}">
        <p14:creationId xmlns:p14="http://schemas.microsoft.com/office/powerpoint/2010/main" val="24704130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sp>
        <p:nvSpPr>
          <p:cNvPr id="23" name="Titre 6">
            <a:extLst>
              <a:ext uri="{FF2B5EF4-FFF2-40B4-BE49-F238E27FC236}">
                <a16:creationId xmlns:a16="http://schemas.microsoft.com/office/drawing/2014/main" id="{71AEE90C-F5AE-4AB4-900A-CF0001990F3D}"/>
              </a:ext>
            </a:extLst>
          </p:cNvPr>
          <p:cNvSpPr txBox="1">
            <a:spLocks/>
          </p:cNvSpPr>
          <p:nvPr/>
        </p:nvSpPr>
        <p:spPr bwMode="gray">
          <a:xfrm>
            <a:off x="1187624" y="152010"/>
            <a:ext cx="7088080"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500" dirty="0"/>
              <a:t>Service national universel</a:t>
            </a:r>
          </a:p>
          <a:p>
            <a:pPr>
              <a:buClr>
                <a:schemeClr val="tx2"/>
              </a:buClr>
            </a:pPr>
            <a:r>
              <a:rPr lang="fr-FR" sz="1300" dirty="0">
                <a:solidFill>
                  <a:schemeClr val="accent2"/>
                </a:solidFill>
              </a:rPr>
              <a:t>Règles de fonctionnement</a:t>
            </a:r>
          </a:p>
        </p:txBody>
      </p:sp>
      <p:sp>
        <p:nvSpPr>
          <p:cNvPr id="33" name="Rectangle 32"/>
          <p:cNvSpPr/>
          <p:nvPr/>
        </p:nvSpPr>
        <p:spPr>
          <a:xfrm>
            <a:off x="3563888" y="1265512"/>
            <a:ext cx="5256584" cy="3172663"/>
          </a:xfrm>
          <a:prstGeom prst="rect">
            <a:avLst/>
          </a:prstGeom>
        </p:spPr>
        <p:txBody>
          <a:bodyPr wrap="square">
            <a:spAutoFit/>
          </a:bodyPr>
          <a:lstStyle/>
          <a:p>
            <a:pPr lvl="0" algn="just">
              <a:spcAft>
                <a:spcPts val="500"/>
              </a:spcAft>
            </a:pPr>
            <a:r>
              <a:rPr lang="fr-FR" sz="900" b="1" dirty="0">
                <a:solidFill>
                  <a:srgbClr val="000000"/>
                </a:solidFill>
              </a:rPr>
              <a:t>Un suivi des dépenses effectuées par carte d’achat </a:t>
            </a:r>
            <a:r>
              <a:rPr lang="fr-FR" sz="900" dirty="0">
                <a:solidFill>
                  <a:srgbClr val="000000"/>
                </a:solidFill>
              </a:rPr>
              <a:t>est organisé pendant le séjour de cohésion. </a:t>
            </a:r>
            <a:endParaRPr lang="fr-FR" sz="900" dirty="0" smtClean="0">
              <a:solidFill>
                <a:srgbClr val="000000"/>
              </a:solidFill>
            </a:endParaRPr>
          </a:p>
          <a:p>
            <a:pPr lvl="0" algn="just">
              <a:spcAft>
                <a:spcPts val="500"/>
              </a:spcAft>
            </a:pPr>
            <a:r>
              <a:rPr lang="fr-FR" sz="900" dirty="0" smtClean="0">
                <a:solidFill>
                  <a:srgbClr val="000000"/>
                </a:solidFill>
              </a:rPr>
              <a:t>Une </a:t>
            </a:r>
            <a:r>
              <a:rPr lang="fr-FR" sz="900" dirty="0">
                <a:solidFill>
                  <a:srgbClr val="000000"/>
                </a:solidFill>
              </a:rPr>
              <a:t>attention particulière est également portée à la </a:t>
            </a:r>
            <a:r>
              <a:rPr lang="fr-FR" sz="900" b="1" dirty="0">
                <a:solidFill>
                  <a:srgbClr val="000000"/>
                </a:solidFill>
              </a:rPr>
              <a:t>conservation de l’ensemble des factures </a:t>
            </a:r>
            <a:r>
              <a:rPr lang="fr-FR" sz="900" dirty="0">
                <a:solidFill>
                  <a:srgbClr val="000000"/>
                </a:solidFill>
              </a:rPr>
              <a:t>qui sont transmises, avec la carte d’achat, au </a:t>
            </a:r>
            <a:r>
              <a:rPr lang="fr-FR" sz="900" b="1" dirty="0">
                <a:solidFill>
                  <a:srgbClr val="000000"/>
                </a:solidFill>
              </a:rPr>
              <a:t>Chef de projet départemental</a:t>
            </a:r>
            <a:r>
              <a:rPr lang="fr-FR" sz="900" dirty="0">
                <a:solidFill>
                  <a:srgbClr val="000000"/>
                </a:solidFill>
              </a:rPr>
              <a:t>.</a:t>
            </a:r>
          </a:p>
          <a:p>
            <a:pPr lvl="0" algn="just">
              <a:spcAft>
                <a:spcPts val="500"/>
              </a:spcAft>
            </a:pPr>
            <a:r>
              <a:rPr lang="fr-FR" sz="900" dirty="0">
                <a:solidFill>
                  <a:srgbClr val="000000"/>
                </a:solidFill>
              </a:rPr>
              <a:t> </a:t>
            </a:r>
          </a:p>
          <a:p>
            <a:pPr lvl="0" algn="just">
              <a:spcAft>
                <a:spcPts val="500"/>
              </a:spcAft>
            </a:pPr>
            <a:r>
              <a:rPr lang="fr-FR" sz="900" dirty="0">
                <a:solidFill>
                  <a:srgbClr val="000000"/>
                </a:solidFill>
              </a:rPr>
              <a:t>Il appartient au porteur de la carte de vérifier et </a:t>
            </a:r>
            <a:r>
              <a:rPr lang="fr-FR" sz="900" dirty="0" smtClean="0">
                <a:solidFill>
                  <a:srgbClr val="000000"/>
                </a:solidFill>
              </a:rPr>
              <a:t>constater </a:t>
            </a:r>
            <a:r>
              <a:rPr lang="fr-FR" sz="900" dirty="0">
                <a:solidFill>
                  <a:srgbClr val="000000"/>
                </a:solidFill>
              </a:rPr>
              <a:t>le service fait de chaque transaction </a:t>
            </a:r>
            <a:r>
              <a:rPr lang="fr-FR" sz="900" dirty="0" smtClean="0">
                <a:solidFill>
                  <a:srgbClr val="000000"/>
                </a:solidFill>
              </a:rPr>
              <a:t>puis signer </a:t>
            </a:r>
            <a:r>
              <a:rPr lang="fr-FR" sz="900" dirty="0">
                <a:solidFill>
                  <a:srgbClr val="000000"/>
                </a:solidFill>
              </a:rPr>
              <a:t>les relevés d’opération transmis mensuellement par la banque. Il s’assure en particulier de la concordance entre le relevé et les factures. Une </a:t>
            </a:r>
            <a:r>
              <a:rPr lang="fr-FR" sz="900" b="1" dirty="0">
                <a:solidFill>
                  <a:srgbClr val="000000"/>
                </a:solidFill>
              </a:rPr>
              <a:t>fois signé, le relevé d’opérations vaudra attestation du service fait</a:t>
            </a:r>
            <a:r>
              <a:rPr lang="fr-FR" sz="900" dirty="0">
                <a:solidFill>
                  <a:srgbClr val="000000"/>
                </a:solidFill>
              </a:rPr>
              <a:t>. Le chef de projet départemental s’assure de la signature du relevé par le porteur de la carte dans des délais rapprochés.      </a:t>
            </a:r>
          </a:p>
          <a:p>
            <a:pPr lvl="0" algn="just">
              <a:spcAft>
                <a:spcPts val="500"/>
              </a:spcAft>
            </a:pPr>
            <a:r>
              <a:rPr lang="fr-FR" sz="900" dirty="0">
                <a:solidFill>
                  <a:srgbClr val="000000"/>
                </a:solidFill>
              </a:rPr>
              <a:t> </a:t>
            </a:r>
          </a:p>
          <a:p>
            <a:pPr lvl="0" algn="just">
              <a:spcAft>
                <a:spcPts val="500"/>
              </a:spcAft>
            </a:pPr>
            <a:r>
              <a:rPr lang="fr-FR" sz="900" b="1" dirty="0">
                <a:solidFill>
                  <a:srgbClr val="000000"/>
                </a:solidFill>
              </a:rPr>
              <a:t>Le relevé d’opérations, ainsi que les pièces justificatives du dossier de paiement</a:t>
            </a:r>
            <a:r>
              <a:rPr lang="fr-FR" sz="900" dirty="0">
                <a:solidFill>
                  <a:srgbClr val="000000"/>
                </a:solidFill>
              </a:rPr>
              <a:t>, devront être adressés au </a:t>
            </a:r>
            <a:r>
              <a:rPr lang="fr-FR" sz="900" b="1" dirty="0">
                <a:solidFill>
                  <a:srgbClr val="000000"/>
                </a:solidFill>
              </a:rPr>
              <a:t>responsable du programme de carte d’achat</a:t>
            </a:r>
            <a:r>
              <a:rPr lang="fr-FR" sz="900" dirty="0">
                <a:solidFill>
                  <a:srgbClr val="000000"/>
                </a:solidFill>
              </a:rPr>
              <a:t> pour vérification et suivi, avant transmission au comptable (selon les cas, centre de gestion financière ou centre de services partagés de la préfecture) </a:t>
            </a:r>
            <a:r>
              <a:rPr lang="fr-FR" sz="900" b="1" dirty="0">
                <a:solidFill>
                  <a:srgbClr val="000000"/>
                </a:solidFill>
              </a:rPr>
              <a:t>pour la mise en paiement des demandes de paiement </a:t>
            </a:r>
            <a:r>
              <a:rPr lang="fr-FR" sz="900" dirty="0">
                <a:solidFill>
                  <a:srgbClr val="000000"/>
                </a:solidFill>
              </a:rPr>
              <a:t>(DP) Chorus correspondantes.</a:t>
            </a:r>
          </a:p>
          <a:p>
            <a:pPr lvl="0" algn="just">
              <a:spcAft>
                <a:spcPts val="500"/>
              </a:spcAft>
            </a:pPr>
            <a:r>
              <a:rPr lang="fr-FR" sz="900" dirty="0">
                <a:solidFill>
                  <a:srgbClr val="000000"/>
                </a:solidFill>
              </a:rPr>
              <a:t> </a:t>
            </a:r>
          </a:p>
          <a:p>
            <a:pPr lvl="0" algn="just">
              <a:spcAft>
                <a:spcPts val="500"/>
              </a:spcAft>
            </a:pPr>
            <a:r>
              <a:rPr lang="fr-FR" sz="900" b="1" dirty="0">
                <a:solidFill>
                  <a:srgbClr val="000000"/>
                </a:solidFill>
              </a:rPr>
              <a:t>La carte d’achat est désactivée à l’issue du séjour </a:t>
            </a:r>
            <a:r>
              <a:rPr lang="fr-FR" sz="900" dirty="0">
                <a:solidFill>
                  <a:srgbClr val="000000"/>
                </a:solidFill>
              </a:rPr>
              <a:t>par le responsable du programme. Elle est conservée, selon des modalités définies localement par le rectorat, en vue de d’une utilisation ultérieure. </a:t>
            </a:r>
          </a:p>
        </p:txBody>
      </p:sp>
      <p:sp>
        <p:nvSpPr>
          <p:cNvPr id="12" name="AutoShape 3"/>
          <p:cNvSpPr>
            <a:spLocks noChangeArrowheads="1"/>
          </p:cNvSpPr>
          <p:nvPr/>
        </p:nvSpPr>
        <p:spPr bwMode="gray">
          <a:xfrm>
            <a:off x="1131162" y="2175284"/>
            <a:ext cx="1078702" cy="985222"/>
          </a:xfrm>
          <a:prstGeom prst="hexagon">
            <a:avLst>
              <a:gd name="adj" fmla="val 30489"/>
              <a:gd name="vf" fmla="val 115470"/>
            </a:avLst>
          </a:prstGeom>
          <a:solidFill>
            <a:srgbClr val="646464"/>
          </a:solidFill>
          <a:ln w="9525" algn="ctr">
            <a:solidFill>
              <a:srgbClr val="646464"/>
            </a:solidFill>
            <a:miter lim="800000"/>
            <a:headEnd/>
            <a:tailEnd/>
          </a:ln>
          <a:effectLst/>
        </p:spPr>
        <p:txBody>
          <a:bodyPr wrap="none" lIns="90000" tIns="46800" rIns="90000" bIns="46800" anchor="ctr"/>
          <a:lstStyle/>
          <a:p>
            <a:pPr marL="0" marR="0" lvl="0" indent="0" algn="ctr" defTabSz="1042988" eaLnBrk="0" fontAlgn="base" latinLnBrk="0" hangingPunct="0">
              <a:lnSpc>
                <a:spcPct val="100000"/>
              </a:lnSpc>
              <a:spcBef>
                <a:spcPct val="0"/>
              </a:spcBef>
              <a:spcAft>
                <a:spcPct val="0"/>
              </a:spcAft>
              <a:buClr>
                <a:srgbClr val="00A28A"/>
              </a:buClr>
              <a:buSzTx/>
              <a:buFont typeface="Times" pitchFamily="18" charset="0"/>
              <a:buNone/>
              <a:tabLst/>
              <a:defRPr/>
            </a:pPr>
            <a:r>
              <a:rPr kumimoji="0" lang="en-US" sz="700" b="0" i="0" u="none" strike="noStrike" kern="0" cap="none" spc="0" normalizeH="0" baseline="0" noProof="0" dirty="0" smtClean="0">
                <a:ln>
                  <a:noFill/>
                </a:ln>
                <a:solidFill>
                  <a:schemeClr val="bg1"/>
                </a:solidFill>
                <a:effectLst/>
                <a:uLnTx/>
                <a:uFillTx/>
              </a:rPr>
              <a:t>SNU</a:t>
            </a:r>
          </a:p>
        </p:txBody>
      </p:sp>
      <p:sp>
        <p:nvSpPr>
          <p:cNvPr id="13" name="AutoShape 4"/>
          <p:cNvSpPr>
            <a:spLocks noChangeArrowheads="1"/>
          </p:cNvSpPr>
          <p:nvPr/>
        </p:nvSpPr>
        <p:spPr bwMode="gray">
          <a:xfrm>
            <a:off x="1120516" y="3148763"/>
            <a:ext cx="1078702" cy="985223"/>
          </a:xfrm>
          <a:prstGeom prst="hexagon">
            <a:avLst>
              <a:gd name="adj" fmla="val 30489"/>
              <a:gd name="vf" fmla="val 115470"/>
            </a:avLst>
          </a:prstGeom>
          <a:solidFill>
            <a:srgbClr val="F04C3E"/>
          </a:solidFill>
          <a:ln w="9525">
            <a:noFill/>
            <a:miter lim="800000"/>
            <a:headEnd/>
            <a:tailEnd/>
          </a:ln>
          <a:effectLst/>
        </p:spPr>
        <p:txBody>
          <a:bodyPr lIns="0" tIns="0" rIns="0" bIns="0" anchor="ctr"/>
          <a:lstStyle/>
          <a:p>
            <a:pPr algn="ctr" defTabSz="709440">
              <a:spcBef>
                <a:spcPct val="50000"/>
              </a:spcBef>
              <a:spcAft>
                <a:spcPct val="50000"/>
              </a:spcAft>
              <a:buClr>
                <a:schemeClr val="accent2"/>
              </a:buClr>
              <a:buSzPct val="80000"/>
            </a:pPr>
            <a:r>
              <a:rPr lang="en-US" sz="700" dirty="0">
                <a:solidFill>
                  <a:schemeClr val="bg1"/>
                </a:solidFill>
              </a:rPr>
              <a:t>Dépenses éligibles</a:t>
            </a:r>
          </a:p>
        </p:txBody>
      </p:sp>
      <p:sp>
        <p:nvSpPr>
          <p:cNvPr id="14" name="AutoShape 5"/>
          <p:cNvSpPr>
            <a:spLocks noChangeArrowheads="1"/>
          </p:cNvSpPr>
          <p:nvPr/>
        </p:nvSpPr>
        <p:spPr bwMode="gray">
          <a:xfrm>
            <a:off x="1131162" y="1189117"/>
            <a:ext cx="1078702" cy="986167"/>
          </a:xfrm>
          <a:prstGeom prst="hexagon">
            <a:avLst>
              <a:gd name="adj" fmla="val 30460"/>
              <a:gd name="vf" fmla="val 115470"/>
            </a:avLst>
          </a:prstGeom>
          <a:solidFill>
            <a:srgbClr val="0081AE"/>
          </a:solidFill>
          <a:ln w="9525">
            <a:noFill/>
            <a:miter lim="800000"/>
            <a:headEnd/>
            <a:tailEnd/>
          </a:ln>
          <a:effectLst/>
        </p:spPr>
        <p:txBody>
          <a:bodyPr lIns="0" tIns="0" rIns="0" bIns="0" anchor="ctr"/>
          <a:lstStyle/>
          <a:p>
            <a:pPr algn="ctr" defTabSz="1042988" eaLnBrk="0" fontAlgn="base" hangingPunct="0">
              <a:spcBef>
                <a:spcPct val="0"/>
              </a:spcBef>
              <a:spcAft>
                <a:spcPct val="0"/>
              </a:spcAft>
              <a:buClr>
                <a:srgbClr val="00A28A"/>
              </a:buClr>
            </a:pPr>
            <a:r>
              <a:rPr lang="en-US" sz="700" kern="0" dirty="0" smtClean="0">
                <a:solidFill>
                  <a:schemeClr val="bg1"/>
                </a:solidFill>
              </a:rPr>
              <a:t>Référencement</a:t>
            </a:r>
            <a:endParaRPr lang="en-US" sz="700" kern="0" dirty="0">
              <a:solidFill>
                <a:schemeClr val="bg1"/>
              </a:solidFill>
            </a:endParaRPr>
          </a:p>
        </p:txBody>
      </p:sp>
      <p:sp>
        <p:nvSpPr>
          <p:cNvPr id="15" name="AutoShape 6"/>
          <p:cNvSpPr>
            <a:spLocks noChangeArrowheads="1"/>
          </p:cNvSpPr>
          <p:nvPr/>
        </p:nvSpPr>
        <p:spPr bwMode="gray">
          <a:xfrm>
            <a:off x="1872168" y="1683145"/>
            <a:ext cx="1078702" cy="985223"/>
          </a:xfrm>
          <a:prstGeom prst="hexagon">
            <a:avLst>
              <a:gd name="adj" fmla="val 30489"/>
              <a:gd name="vf" fmla="val 115470"/>
            </a:avLst>
          </a:prstGeom>
          <a:solidFill>
            <a:srgbClr val="91278F"/>
          </a:solidFill>
          <a:ln w="9525">
            <a:noFill/>
            <a:miter lim="800000"/>
            <a:headEnd/>
            <a:tailEnd/>
          </a:ln>
          <a:effectLst/>
        </p:spPr>
        <p:txBody>
          <a:bodyPr lIns="0" tIns="0" rIns="0" bIns="0" anchor="ctr"/>
          <a:lstStyle/>
          <a:p>
            <a:pPr algn="ctr" defTabSz="709440">
              <a:spcBef>
                <a:spcPct val="50000"/>
              </a:spcBef>
              <a:spcAft>
                <a:spcPct val="50000"/>
              </a:spcAft>
              <a:buClr>
                <a:schemeClr val="accent2"/>
              </a:buClr>
              <a:buSzPct val="80000"/>
            </a:pPr>
            <a:r>
              <a:rPr lang="en-US" sz="700" dirty="0" smtClean="0">
                <a:solidFill>
                  <a:schemeClr val="bg1"/>
                </a:solidFill>
              </a:rPr>
              <a:t>Règles</a:t>
            </a:r>
            <a:endParaRPr lang="en-US" sz="700" dirty="0">
              <a:solidFill>
                <a:schemeClr val="bg1"/>
              </a:solidFill>
            </a:endParaRPr>
          </a:p>
        </p:txBody>
      </p:sp>
      <p:sp>
        <p:nvSpPr>
          <p:cNvPr id="16" name="AutoShape 7"/>
          <p:cNvSpPr>
            <a:spLocks noChangeArrowheads="1"/>
          </p:cNvSpPr>
          <p:nvPr/>
        </p:nvSpPr>
        <p:spPr bwMode="gray">
          <a:xfrm>
            <a:off x="1872168" y="2667424"/>
            <a:ext cx="1078702" cy="984279"/>
          </a:xfrm>
          <a:prstGeom prst="hexagon">
            <a:avLst>
              <a:gd name="adj" fmla="val 30518"/>
              <a:gd name="vf" fmla="val 115470"/>
            </a:avLst>
          </a:prstGeom>
          <a:solidFill>
            <a:srgbClr val="2C973E"/>
          </a:solidFill>
          <a:ln w="9525">
            <a:noFill/>
            <a:miter lim="800000"/>
            <a:headEnd/>
            <a:tailEnd/>
          </a:ln>
          <a:effectLst/>
        </p:spPr>
        <p:txBody>
          <a:bodyPr lIns="0" tIns="0" rIns="0" bIns="0" anchor="ctr"/>
          <a:lstStyle/>
          <a:p>
            <a:pPr algn="ctr" defTabSz="709440">
              <a:spcBef>
                <a:spcPct val="50000"/>
              </a:spcBef>
              <a:spcAft>
                <a:spcPct val="50000"/>
              </a:spcAft>
              <a:buClr>
                <a:schemeClr val="accent2"/>
              </a:buClr>
              <a:buSzPct val="80000"/>
            </a:pPr>
            <a:r>
              <a:rPr lang="en-US" sz="600" dirty="0" err="1" smtClean="0">
                <a:solidFill>
                  <a:schemeClr val="bg1"/>
                </a:solidFill>
              </a:rPr>
              <a:t>Recommandation</a:t>
            </a:r>
            <a:endParaRPr lang="en-US" sz="600" dirty="0">
              <a:solidFill>
                <a:schemeClr val="bg1"/>
              </a:solidFill>
            </a:endParaRPr>
          </a:p>
        </p:txBody>
      </p:sp>
      <p:sp>
        <p:nvSpPr>
          <p:cNvPr id="17" name="AutoShape 8"/>
          <p:cNvSpPr>
            <a:spLocks noChangeArrowheads="1"/>
          </p:cNvSpPr>
          <p:nvPr/>
        </p:nvSpPr>
        <p:spPr bwMode="gray">
          <a:xfrm>
            <a:off x="360000" y="1683145"/>
            <a:ext cx="1078702" cy="985223"/>
          </a:xfrm>
          <a:prstGeom prst="hexagon">
            <a:avLst>
              <a:gd name="adj" fmla="val 30489"/>
              <a:gd name="vf" fmla="val 115470"/>
            </a:avLst>
          </a:prstGeom>
          <a:solidFill>
            <a:srgbClr val="CCCCCC"/>
          </a:solidFill>
          <a:ln w="9525" algn="ctr">
            <a:solidFill>
              <a:srgbClr val="646464"/>
            </a:solidFill>
            <a:miter lim="800000"/>
            <a:headEnd/>
            <a:tailEnd/>
          </a:ln>
          <a:effectLst/>
        </p:spPr>
        <p:txBody>
          <a:bodyPr lIns="90000" tIns="46800" rIns="90000" bIns="46800" anchor="ctr"/>
          <a:lstStyle/>
          <a:p>
            <a:pPr algn="ctr" defTabSz="1042988" eaLnBrk="0" fontAlgn="base" hangingPunct="0">
              <a:spcBef>
                <a:spcPct val="0"/>
              </a:spcBef>
              <a:spcAft>
                <a:spcPct val="0"/>
              </a:spcAft>
              <a:buClr>
                <a:srgbClr val="00A28A"/>
              </a:buClr>
            </a:pPr>
            <a:r>
              <a:rPr lang="en-US" sz="700" kern="0" dirty="0" smtClean="0"/>
              <a:t>Retards de paiement</a:t>
            </a:r>
            <a:endParaRPr lang="en-US" sz="700" kern="0" dirty="0"/>
          </a:p>
        </p:txBody>
      </p:sp>
      <p:sp>
        <p:nvSpPr>
          <p:cNvPr id="18" name="AutoShape 9"/>
          <p:cNvSpPr>
            <a:spLocks noChangeArrowheads="1"/>
          </p:cNvSpPr>
          <p:nvPr/>
        </p:nvSpPr>
        <p:spPr bwMode="gray">
          <a:xfrm>
            <a:off x="360000" y="2667424"/>
            <a:ext cx="1078702" cy="984279"/>
          </a:xfrm>
          <a:prstGeom prst="hexagon">
            <a:avLst>
              <a:gd name="adj" fmla="val 30518"/>
              <a:gd name="vf" fmla="val 115470"/>
            </a:avLst>
          </a:prstGeom>
          <a:solidFill>
            <a:srgbClr val="7FC0D6"/>
          </a:solidFill>
          <a:ln w="9525">
            <a:noFill/>
            <a:miter lim="800000"/>
            <a:headEnd/>
            <a:tailEnd/>
          </a:ln>
          <a:effectLst/>
        </p:spPr>
        <p:txBody>
          <a:bodyPr lIns="0" tIns="0" rIns="0" bIns="0" anchor="ctr"/>
          <a:lstStyle/>
          <a:p>
            <a:pPr algn="ctr" defTabSz="709440">
              <a:spcBef>
                <a:spcPct val="50000"/>
              </a:spcBef>
              <a:spcAft>
                <a:spcPct val="50000"/>
              </a:spcAft>
              <a:buClr>
                <a:schemeClr val="accent2"/>
              </a:buClr>
              <a:buSzPct val="80000"/>
            </a:pPr>
            <a:r>
              <a:rPr lang="en-US" sz="700" dirty="0">
                <a:solidFill>
                  <a:schemeClr val="bg1"/>
                </a:solidFill>
              </a:rPr>
              <a:t>Suivi et validation des factures</a:t>
            </a:r>
          </a:p>
        </p:txBody>
      </p:sp>
      <p:sp>
        <p:nvSpPr>
          <p:cNvPr id="20" name="Espace réservé du numéro de diapositive 3"/>
          <p:cNvSpPr>
            <a:spLocks noGrp="1"/>
          </p:cNvSpPr>
          <p:nvPr>
            <p:ph type="sldNum" sz="quarter" idx="12"/>
          </p:nvPr>
        </p:nvSpPr>
        <p:spPr>
          <a:xfrm>
            <a:off x="6264000" y="4783500"/>
            <a:ext cx="1350000" cy="36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2" name="Rectangle 1"/>
          <p:cNvSpPr/>
          <p:nvPr/>
        </p:nvSpPr>
        <p:spPr>
          <a:xfrm>
            <a:off x="8193972" y="4859625"/>
            <a:ext cx="662361" cy="20774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8D49A-5A7A-574D-A0ED-52B5C1EFA876}" type="datetime1">
              <a:rPr lang="fr-FR" sz="750" b="1" cap="all">
                <a:solidFill>
                  <a:srgbClr val="000000"/>
                </a:solidFill>
              </a:rPr>
              <a:pPr marL="0" marR="0" lvl="0" indent="0" algn="ctr" defTabSz="914400" rtl="0" eaLnBrk="1" fontAlgn="auto" latinLnBrk="0" hangingPunct="1">
                <a:lnSpc>
                  <a:spcPct val="100000"/>
                </a:lnSpc>
                <a:spcBef>
                  <a:spcPts val="0"/>
                </a:spcBef>
                <a:spcAft>
                  <a:spcPts val="0"/>
                </a:spcAft>
                <a:buClrTx/>
                <a:buSzTx/>
                <a:buFontTx/>
                <a:buNone/>
                <a:tabLst/>
                <a:defRPr/>
              </a:pPr>
              <a:t>18/05/2022</a:t>
            </a:fld>
            <a:endParaRPr lang="fr-FR" dirty="0"/>
          </a:p>
        </p:txBody>
      </p:sp>
    </p:spTree>
    <p:extLst>
      <p:ext uri="{BB962C8B-B14F-4D97-AF65-F5344CB8AC3E}">
        <p14:creationId xmlns:p14="http://schemas.microsoft.com/office/powerpoint/2010/main" val="10777909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sp>
        <p:nvSpPr>
          <p:cNvPr id="23" name="Titre 6">
            <a:extLst>
              <a:ext uri="{FF2B5EF4-FFF2-40B4-BE49-F238E27FC236}">
                <a16:creationId xmlns:a16="http://schemas.microsoft.com/office/drawing/2014/main" id="{71AEE90C-F5AE-4AB4-900A-CF0001990F3D}"/>
              </a:ext>
            </a:extLst>
          </p:cNvPr>
          <p:cNvSpPr txBox="1">
            <a:spLocks/>
          </p:cNvSpPr>
          <p:nvPr/>
        </p:nvSpPr>
        <p:spPr bwMode="gray">
          <a:xfrm>
            <a:off x="1187624" y="152010"/>
            <a:ext cx="7088080"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500" dirty="0"/>
              <a:t>Service national universel</a:t>
            </a:r>
          </a:p>
          <a:p>
            <a:pPr>
              <a:buClr>
                <a:schemeClr val="tx2"/>
              </a:buClr>
            </a:pPr>
            <a:r>
              <a:rPr lang="fr-FR" sz="1300" dirty="0">
                <a:solidFill>
                  <a:schemeClr val="accent2"/>
                </a:solidFill>
              </a:rPr>
              <a:t>Règles de fonctionnement</a:t>
            </a:r>
          </a:p>
        </p:txBody>
      </p:sp>
      <p:sp>
        <p:nvSpPr>
          <p:cNvPr id="33" name="Rectangle 32"/>
          <p:cNvSpPr/>
          <p:nvPr/>
        </p:nvSpPr>
        <p:spPr>
          <a:xfrm>
            <a:off x="3384336" y="836153"/>
            <a:ext cx="5436136" cy="3385542"/>
          </a:xfrm>
          <a:prstGeom prst="rect">
            <a:avLst/>
          </a:prstGeom>
        </p:spPr>
        <p:txBody>
          <a:bodyPr wrap="square">
            <a:spAutoFit/>
          </a:bodyPr>
          <a:lstStyle/>
          <a:p>
            <a:pPr lvl="0" algn="just">
              <a:spcAft>
                <a:spcPts val="500"/>
              </a:spcAft>
            </a:pPr>
            <a:r>
              <a:rPr lang="fr-FR" sz="900" dirty="0" smtClean="0">
                <a:solidFill>
                  <a:srgbClr val="000000"/>
                </a:solidFill>
              </a:rPr>
              <a:t>La </a:t>
            </a:r>
            <a:r>
              <a:rPr lang="fr-FR" sz="900" dirty="0">
                <a:solidFill>
                  <a:srgbClr val="000000"/>
                </a:solidFill>
              </a:rPr>
              <a:t>vérification des pièces (factures, relevés cartes, ...) </a:t>
            </a:r>
            <a:r>
              <a:rPr lang="fr-FR" sz="900" dirty="0" smtClean="0">
                <a:solidFill>
                  <a:srgbClr val="000000"/>
                </a:solidFill>
              </a:rPr>
              <a:t>est à faire </a:t>
            </a:r>
            <a:r>
              <a:rPr lang="fr-FR" sz="900" dirty="0">
                <a:solidFill>
                  <a:srgbClr val="000000"/>
                </a:solidFill>
              </a:rPr>
              <a:t>par </a:t>
            </a:r>
            <a:r>
              <a:rPr lang="fr-FR" sz="900" b="1" dirty="0">
                <a:solidFill>
                  <a:srgbClr val="000000"/>
                </a:solidFill>
              </a:rPr>
              <a:t>la DRAJES</a:t>
            </a:r>
            <a:r>
              <a:rPr lang="fr-FR" sz="900" dirty="0">
                <a:solidFill>
                  <a:srgbClr val="000000"/>
                </a:solidFill>
              </a:rPr>
              <a:t>, et notamment des personnes </a:t>
            </a:r>
            <a:r>
              <a:rPr lang="fr-FR" sz="900" dirty="0" smtClean="0">
                <a:solidFill>
                  <a:srgbClr val="000000"/>
                </a:solidFill>
              </a:rPr>
              <a:t>chargées </a:t>
            </a:r>
            <a:r>
              <a:rPr lang="fr-FR" sz="900" dirty="0">
                <a:solidFill>
                  <a:srgbClr val="000000"/>
                </a:solidFill>
              </a:rPr>
              <a:t>de la mise en paiement sur le BOP163</a:t>
            </a:r>
            <a:r>
              <a:rPr lang="fr-FR" sz="900" dirty="0" smtClean="0">
                <a:solidFill>
                  <a:srgbClr val="000000"/>
                </a:solidFill>
              </a:rPr>
              <a:t>.</a:t>
            </a:r>
          </a:p>
          <a:p>
            <a:pPr lvl="0" algn="just">
              <a:spcAft>
                <a:spcPts val="500"/>
              </a:spcAft>
            </a:pPr>
            <a:endParaRPr lang="fr-FR" sz="900" dirty="0">
              <a:solidFill>
                <a:srgbClr val="000000"/>
              </a:solidFill>
            </a:endParaRPr>
          </a:p>
          <a:p>
            <a:pPr lvl="0" algn="just">
              <a:spcAft>
                <a:spcPts val="500"/>
              </a:spcAft>
            </a:pPr>
            <a:r>
              <a:rPr lang="fr-FR" sz="900" dirty="0">
                <a:solidFill>
                  <a:srgbClr val="000000"/>
                </a:solidFill>
              </a:rPr>
              <a:t>Le </a:t>
            </a:r>
            <a:r>
              <a:rPr lang="fr-FR" sz="900" b="1" dirty="0">
                <a:solidFill>
                  <a:srgbClr val="000000"/>
                </a:solidFill>
              </a:rPr>
              <a:t>responsable de programme </a:t>
            </a:r>
            <a:r>
              <a:rPr lang="fr-FR" sz="900" dirty="0">
                <a:solidFill>
                  <a:srgbClr val="000000"/>
                </a:solidFill>
              </a:rPr>
              <a:t>de carte d’achat doit suivre la bonne exécution financière des dépenses réalisées par les porteurs de cartes par le paiement des relevés d’opérations de la BNPP, transférés et comptabilisés dans Chorus le mois suivant. </a:t>
            </a:r>
            <a:r>
              <a:rPr lang="fr-FR" sz="900" dirty="0" smtClean="0">
                <a:solidFill>
                  <a:srgbClr val="000000"/>
                </a:solidFill>
              </a:rPr>
              <a:t>Les </a:t>
            </a:r>
            <a:r>
              <a:rPr lang="fr-FR" sz="900" dirty="0">
                <a:solidFill>
                  <a:srgbClr val="000000"/>
                </a:solidFill>
              </a:rPr>
              <a:t>contrôles à réaliser par les RPCA sont de : </a:t>
            </a:r>
          </a:p>
          <a:p>
            <a:pPr marL="171450" lvl="0" indent="-171450" algn="just">
              <a:spcAft>
                <a:spcPts val="500"/>
              </a:spcAft>
              <a:buFont typeface="Wingdings" panose="05000000000000000000" pitchFamily="2" charset="2"/>
              <a:buChar char="§"/>
            </a:pPr>
            <a:r>
              <a:rPr lang="fr-FR" sz="900" b="1" dirty="0">
                <a:solidFill>
                  <a:srgbClr val="000000"/>
                </a:solidFill>
              </a:rPr>
              <a:t>Recenser toutes les dépenses réalisées </a:t>
            </a:r>
            <a:r>
              <a:rPr lang="fr-FR" sz="900" dirty="0">
                <a:solidFill>
                  <a:srgbClr val="000000"/>
                </a:solidFill>
              </a:rPr>
              <a:t>par tous les porteurs de cartes désignés dans les centres de cohésion le dernier jour de chaque mois durant lequel un séjour a eu lieu. Pour ce faire, il faut télécharger les relevés mensuels  dans l’outil de gestion de la BNPP dans suivi d’activité puis Relevés ; de sélectionner la colonne Q le « Libellé du centre de facturation » ; et de filtrer cette colonne pour les libellés commençant par CGFXXXXX ou PRFPLTFXXX.</a:t>
            </a:r>
          </a:p>
          <a:p>
            <a:pPr marL="171450" lvl="0" indent="-171450" algn="just">
              <a:spcAft>
                <a:spcPts val="500"/>
              </a:spcAft>
              <a:buFont typeface="Wingdings" panose="05000000000000000000" pitchFamily="2" charset="2"/>
              <a:buChar char="§"/>
            </a:pPr>
            <a:r>
              <a:rPr lang="fr-FR" sz="900" b="1" dirty="0">
                <a:solidFill>
                  <a:srgbClr val="000000"/>
                </a:solidFill>
              </a:rPr>
              <a:t>Transmettre la liste de dépenses par porteur </a:t>
            </a:r>
            <a:r>
              <a:rPr lang="fr-FR" sz="900" dirty="0">
                <a:solidFill>
                  <a:srgbClr val="000000"/>
                </a:solidFill>
              </a:rPr>
              <a:t>au Délégué régional académique à la jeunesse, à l'engagement et aux sports afin de récupérer </a:t>
            </a:r>
            <a:r>
              <a:rPr lang="fr-FR" sz="900" dirty="0" smtClean="0">
                <a:solidFill>
                  <a:srgbClr val="000000"/>
                </a:solidFill>
              </a:rPr>
              <a:t>plus facilement les </a:t>
            </a:r>
            <a:r>
              <a:rPr lang="fr-FR" sz="900" dirty="0">
                <a:solidFill>
                  <a:srgbClr val="000000"/>
                </a:solidFill>
              </a:rPr>
              <a:t>factures de chaque chef de centre ; de </a:t>
            </a:r>
            <a:r>
              <a:rPr lang="fr-FR" sz="900" dirty="0" smtClean="0">
                <a:solidFill>
                  <a:srgbClr val="000000"/>
                </a:solidFill>
              </a:rPr>
              <a:t>les lui faire </a:t>
            </a:r>
            <a:r>
              <a:rPr lang="fr-FR" sz="900" dirty="0">
                <a:solidFill>
                  <a:srgbClr val="000000"/>
                </a:solidFill>
              </a:rPr>
              <a:t>justifier par un certificat administratif si besoin ; et </a:t>
            </a:r>
            <a:r>
              <a:rPr lang="fr-FR" sz="900" dirty="0" smtClean="0">
                <a:solidFill>
                  <a:srgbClr val="000000"/>
                </a:solidFill>
              </a:rPr>
              <a:t>de récupérer le </a:t>
            </a:r>
            <a:r>
              <a:rPr lang="fr-FR" sz="900" dirty="0">
                <a:solidFill>
                  <a:srgbClr val="000000"/>
                </a:solidFill>
              </a:rPr>
              <a:t>relevé d’opérations du porteur </a:t>
            </a:r>
            <a:r>
              <a:rPr lang="fr-FR" sz="900" dirty="0" smtClean="0">
                <a:solidFill>
                  <a:srgbClr val="000000"/>
                </a:solidFill>
              </a:rPr>
              <a:t>envoyé par </a:t>
            </a:r>
            <a:r>
              <a:rPr lang="fr-FR" sz="900" dirty="0">
                <a:solidFill>
                  <a:srgbClr val="000000"/>
                </a:solidFill>
              </a:rPr>
              <a:t>la BNP sur son adresse mail </a:t>
            </a:r>
            <a:r>
              <a:rPr lang="fr-FR" sz="900" dirty="0" smtClean="0">
                <a:solidFill>
                  <a:srgbClr val="000000"/>
                </a:solidFill>
              </a:rPr>
              <a:t>qu’il a fournie pour la </a:t>
            </a:r>
            <a:r>
              <a:rPr lang="fr-FR" sz="900" dirty="0">
                <a:solidFill>
                  <a:srgbClr val="000000"/>
                </a:solidFill>
              </a:rPr>
              <a:t>création de sa carte. </a:t>
            </a:r>
            <a:endParaRPr lang="fr-FR" sz="900" dirty="0" smtClean="0">
              <a:solidFill>
                <a:srgbClr val="000000"/>
              </a:solidFill>
            </a:endParaRPr>
          </a:p>
          <a:p>
            <a:pPr marL="171450" lvl="0" indent="-171450" algn="just">
              <a:spcAft>
                <a:spcPts val="500"/>
              </a:spcAft>
              <a:buFont typeface="Wingdings" panose="05000000000000000000" pitchFamily="2" charset="2"/>
              <a:buChar char="§"/>
            </a:pPr>
            <a:endParaRPr lang="fr-FR" sz="900" dirty="0">
              <a:solidFill>
                <a:srgbClr val="000000"/>
              </a:solidFill>
            </a:endParaRPr>
          </a:p>
          <a:p>
            <a:pPr lvl="0" algn="just">
              <a:spcAft>
                <a:spcPts val="500"/>
              </a:spcAft>
            </a:pPr>
            <a:r>
              <a:rPr lang="fr-FR" sz="900" dirty="0">
                <a:solidFill>
                  <a:srgbClr val="000000"/>
                </a:solidFill>
              </a:rPr>
              <a:t>Ces </a:t>
            </a:r>
            <a:r>
              <a:rPr lang="fr-FR" sz="900" b="1" dirty="0">
                <a:solidFill>
                  <a:srgbClr val="000000"/>
                </a:solidFill>
              </a:rPr>
              <a:t>démarches préparatoires </a:t>
            </a:r>
            <a:r>
              <a:rPr lang="fr-FR" sz="900" dirty="0">
                <a:solidFill>
                  <a:srgbClr val="000000"/>
                </a:solidFill>
              </a:rPr>
              <a:t>visent à établir un état des lieux des sommes dépensées pour chaque session de stage et à anticiper le règlement des transactions de niveau 1 qui nécessitent un retour des factures originales de la part des porteurs. Ensuite la procédure sera le suivi des retards de paiement par le biais des rapports d’anomalies. </a:t>
            </a:r>
          </a:p>
        </p:txBody>
      </p:sp>
      <p:sp>
        <p:nvSpPr>
          <p:cNvPr id="12" name="AutoShape 3"/>
          <p:cNvSpPr>
            <a:spLocks noChangeArrowheads="1"/>
          </p:cNvSpPr>
          <p:nvPr/>
        </p:nvSpPr>
        <p:spPr bwMode="gray">
          <a:xfrm>
            <a:off x="1131162" y="2175284"/>
            <a:ext cx="1078702" cy="985222"/>
          </a:xfrm>
          <a:prstGeom prst="hexagon">
            <a:avLst>
              <a:gd name="adj" fmla="val 30489"/>
              <a:gd name="vf" fmla="val 115470"/>
            </a:avLst>
          </a:prstGeom>
          <a:solidFill>
            <a:srgbClr val="646464"/>
          </a:solidFill>
          <a:ln w="9525" algn="ctr">
            <a:solidFill>
              <a:srgbClr val="646464"/>
            </a:solidFill>
            <a:miter lim="800000"/>
            <a:headEnd/>
            <a:tailEnd/>
          </a:ln>
          <a:effectLst/>
        </p:spPr>
        <p:txBody>
          <a:bodyPr wrap="none" lIns="90000" tIns="46800" rIns="90000" bIns="46800" anchor="ctr"/>
          <a:lstStyle/>
          <a:p>
            <a:pPr marL="0" marR="0" lvl="0" indent="0" algn="ctr" defTabSz="1042988" eaLnBrk="0" fontAlgn="base" latinLnBrk="0" hangingPunct="0">
              <a:lnSpc>
                <a:spcPct val="100000"/>
              </a:lnSpc>
              <a:spcBef>
                <a:spcPct val="0"/>
              </a:spcBef>
              <a:spcAft>
                <a:spcPct val="0"/>
              </a:spcAft>
              <a:buClr>
                <a:srgbClr val="00A28A"/>
              </a:buClr>
              <a:buSzTx/>
              <a:buFont typeface="Times" pitchFamily="18" charset="0"/>
              <a:buNone/>
              <a:tabLst/>
              <a:defRPr/>
            </a:pPr>
            <a:r>
              <a:rPr kumimoji="0" lang="en-US" sz="700" b="0" i="0" u="none" strike="noStrike" kern="0" cap="none" spc="0" normalizeH="0" baseline="0" noProof="0" dirty="0" smtClean="0">
                <a:ln>
                  <a:noFill/>
                </a:ln>
                <a:solidFill>
                  <a:schemeClr val="bg1"/>
                </a:solidFill>
                <a:effectLst/>
                <a:uLnTx/>
                <a:uFillTx/>
              </a:rPr>
              <a:t>SNU</a:t>
            </a:r>
          </a:p>
        </p:txBody>
      </p:sp>
      <p:sp>
        <p:nvSpPr>
          <p:cNvPr id="13" name="AutoShape 4"/>
          <p:cNvSpPr>
            <a:spLocks noChangeArrowheads="1"/>
          </p:cNvSpPr>
          <p:nvPr/>
        </p:nvSpPr>
        <p:spPr bwMode="gray">
          <a:xfrm>
            <a:off x="1120516" y="3148763"/>
            <a:ext cx="1078702" cy="985223"/>
          </a:xfrm>
          <a:prstGeom prst="hexagon">
            <a:avLst>
              <a:gd name="adj" fmla="val 30489"/>
              <a:gd name="vf" fmla="val 115470"/>
            </a:avLst>
          </a:prstGeom>
          <a:solidFill>
            <a:srgbClr val="F04C3E"/>
          </a:solidFill>
          <a:ln w="9525">
            <a:noFill/>
            <a:miter lim="800000"/>
            <a:headEnd/>
            <a:tailEnd/>
          </a:ln>
          <a:effectLst/>
        </p:spPr>
        <p:txBody>
          <a:bodyPr lIns="0" tIns="0" rIns="0" bIns="0" anchor="ctr"/>
          <a:lstStyle/>
          <a:p>
            <a:pPr algn="ctr" defTabSz="709440">
              <a:spcBef>
                <a:spcPct val="50000"/>
              </a:spcBef>
              <a:spcAft>
                <a:spcPct val="50000"/>
              </a:spcAft>
              <a:buClr>
                <a:schemeClr val="accent2"/>
              </a:buClr>
              <a:buSzPct val="80000"/>
            </a:pPr>
            <a:r>
              <a:rPr lang="en-US" sz="700" dirty="0">
                <a:solidFill>
                  <a:schemeClr val="bg1"/>
                </a:solidFill>
              </a:rPr>
              <a:t>Dépenses éligibles</a:t>
            </a:r>
          </a:p>
        </p:txBody>
      </p:sp>
      <p:sp>
        <p:nvSpPr>
          <p:cNvPr id="14" name="AutoShape 5"/>
          <p:cNvSpPr>
            <a:spLocks noChangeArrowheads="1"/>
          </p:cNvSpPr>
          <p:nvPr/>
        </p:nvSpPr>
        <p:spPr bwMode="gray">
          <a:xfrm>
            <a:off x="1131162" y="1189117"/>
            <a:ext cx="1078702" cy="986167"/>
          </a:xfrm>
          <a:prstGeom prst="hexagon">
            <a:avLst>
              <a:gd name="adj" fmla="val 30460"/>
              <a:gd name="vf" fmla="val 115470"/>
            </a:avLst>
          </a:prstGeom>
          <a:solidFill>
            <a:srgbClr val="0081AE"/>
          </a:solidFill>
          <a:ln w="9525">
            <a:noFill/>
            <a:miter lim="800000"/>
            <a:headEnd/>
            <a:tailEnd/>
          </a:ln>
          <a:effectLst/>
        </p:spPr>
        <p:txBody>
          <a:bodyPr lIns="0" tIns="0" rIns="0" bIns="0" anchor="ctr"/>
          <a:lstStyle/>
          <a:p>
            <a:pPr algn="ctr" defTabSz="1042988" eaLnBrk="0" fontAlgn="base" hangingPunct="0">
              <a:spcBef>
                <a:spcPct val="0"/>
              </a:spcBef>
              <a:spcAft>
                <a:spcPct val="0"/>
              </a:spcAft>
              <a:buClr>
                <a:srgbClr val="00A28A"/>
              </a:buClr>
            </a:pPr>
            <a:r>
              <a:rPr lang="en-US" sz="700" kern="0" dirty="0" smtClean="0">
                <a:solidFill>
                  <a:schemeClr val="bg1"/>
                </a:solidFill>
              </a:rPr>
              <a:t>Référencement</a:t>
            </a:r>
            <a:endParaRPr lang="en-US" sz="700" kern="0" dirty="0">
              <a:solidFill>
                <a:schemeClr val="bg1"/>
              </a:solidFill>
            </a:endParaRPr>
          </a:p>
        </p:txBody>
      </p:sp>
      <p:sp>
        <p:nvSpPr>
          <p:cNvPr id="15" name="AutoShape 6"/>
          <p:cNvSpPr>
            <a:spLocks noChangeArrowheads="1"/>
          </p:cNvSpPr>
          <p:nvPr/>
        </p:nvSpPr>
        <p:spPr bwMode="gray">
          <a:xfrm>
            <a:off x="1872168" y="1683145"/>
            <a:ext cx="1078702" cy="985223"/>
          </a:xfrm>
          <a:prstGeom prst="hexagon">
            <a:avLst>
              <a:gd name="adj" fmla="val 30489"/>
              <a:gd name="vf" fmla="val 115470"/>
            </a:avLst>
          </a:prstGeom>
          <a:solidFill>
            <a:srgbClr val="91278F"/>
          </a:solidFill>
          <a:ln w="9525">
            <a:noFill/>
            <a:miter lim="800000"/>
            <a:headEnd/>
            <a:tailEnd/>
          </a:ln>
          <a:effectLst/>
        </p:spPr>
        <p:txBody>
          <a:bodyPr lIns="0" tIns="0" rIns="0" bIns="0" anchor="ctr"/>
          <a:lstStyle/>
          <a:p>
            <a:pPr algn="ctr" defTabSz="709440">
              <a:spcBef>
                <a:spcPct val="50000"/>
              </a:spcBef>
              <a:spcAft>
                <a:spcPct val="50000"/>
              </a:spcAft>
              <a:buClr>
                <a:schemeClr val="accent2"/>
              </a:buClr>
              <a:buSzPct val="80000"/>
            </a:pPr>
            <a:r>
              <a:rPr lang="en-US" sz="700" dirty="0" smtClean="0">
                <a:solidFill>
                  <a:schemeClr val="bg1"/>
                </a:solidFill>
              </a:rPr>
              <a:t>Règles</a:t>
            </a:r>
            <a:endParaRPr lang="en-US" sz="700" dirty="0">
              <a:solidFill>
                <a:schemeClr val="bg1"/>
              </a:solidFill>
            </a:endParaRPr>
          </a:p>
        </p:txBody>
      </p:sp>
      <p:sp>
        <p:nvSpPr>
          <p:cNvPr id="16" name="AutoShape 7"/>
          <p:cNvSpPr>
            <a:spLocks noChangeArrowheads="1"/>
          </p:cNvSpPr>
          <p:nvPr/>
        </p:nvSpPr>
        <p:spPr bwMode="gray">
          <a:xfrm>
            <a:off x="1872168" y="2667424"/>
            <a:ext cx="1078702" cy="984279"/>
          </a:xfrm>
          <a:prstGeom prst="hexagon">
            <a:avLst>
              <a:gd name="adj" fmla="val 30518"/>
              <a:gd name="vf" fmla="val 115470"/>
            </a:avLst>
          </a:prstGeom>
          <a:solidFill>
            <a:srgbClr val="2C973E"/>
          </a:solidFill>
          <a:ln w="9525">
            <a:noFill/>
            <a:miter lim="800000"/>
            <a:headEnd/>
            <a:tailEnd/>
          </a:ln>
          <a:effectLst/>
        </p:spPr>
        <p:txBody>
          <a:bodyPr lIns="0" tIns="0" rIns="0" bIns="0" anchor="ctr"/>
          <a:lstStyle/>
          <a:p>
            <a:pPr algn="ctr" defTabSz="709440">
              <a:spcBef>
                <a:spcPct val="50000"/>
              </a:spcBef>
              <a:spcAft>
                <a:spcPct val="50000"/>
              </a:spcAft>
              <a:buClr>
                <a:schemeClr val="accent2"/>
              </a:buClr>
              <a:buSzPct val="80000"/>
            </a:pPr>
            <a:r>
              <a:rPr lang="en-US" sz="600" dirty="0" err="1" smtClean="0">
                <a:solidFill>
                  <a:schemeClr val="bg1"/>
                </a:solidFill>
              </a:rPr>
              <a:t>Recommandation</a:t>
            </a:r>
            <a:endParaRPr lang="en-US" sz="600" dirty="0">
              <a:solidFill>
                <a:schemeClr val="bg1"/>
              </a:solidFill>
            </a:endParaRPr>
          </a:p>
        </p:txBody>
      </p:sp>
      <p:sp>
        <p:nvSpPr>
          <p:cNvPr id="17" name="AutoShape 8"/>
          <p:cNvSpPr>
            <a:spLocks noChangeArrowheads="1"/>
          </p:cNvSpPr>
          <p:nvPr/>
        </p:nvSpPr>
        <p:spPr bwMode="gray">
          <a:xfrm>
            <a:off x="360000" y="1683145"/>
            <a:ext cx="1078702" cy="985223"/>
          </a:xfrm>
          <a:prstGeom prst="hexagon">
            <a:avLst>
              <a:gd name="adj" fmla="val 30489"/>
              <a:gd name="vf" fmla="val 115470"/>
            </a:avLst>
          </a:prstGeom>
          <a:solidFill>
            <a:srgbClr val="C893C7"/>
          </a:solidFill>
          <a:ln w="9525">
            <a:noFill/>
            <a:miter lim="800000"/>
            <a:headEnd/>
            <a:tailEnd/>
          </a:ln>
          <a:effectLst/>
        </p:spPr>
        <p:txBody>
          <a:bodyPr lIns="0" tIns="0" rIns="0" bIns="0" anchor="ctr"/>
          <a:lstStyle/>
          <a:p>
            <a:pPr algn="ctr" defTabSz="709440">
              <a:spcBef>
                <a:spcPct val="50000"/>
              </a:spcBef>
              <a:spcAft>
                <a:spcPct val="50000"/>
              </a:spcAft>
              <a:buClr>
                <a:schemeClr val="accent2"/>
              </a:buClr>
              <a:buSzPct val="80000"/>
            </a:pPr>
            <a:r>
              <a:rPr lang="en-US" sz="700" dirty="0">
                <a:solidFill>
                  <a:schemeClr val="bg1"/>
                </a:solidFill>
              </a:rPr>
              <a:t>Retards de paiement</a:t>
            </a:r>
          </a:p>
        </p:txBody>
      </p:sp>
      <p:sp>
        <p:nvSpPr>
          <p:cNvPr id="18" name="AutoShape 9"/>
          <p:cNvSpPr>
            <a:spLocks noChangeArrowheads="1"/>
          </p:cNvSpPr>
          <p:nvPr/>
        </p:nvSpPr>
        <p:spPr bwMode="gray">
          <a:xfrm>
            <a:off x="360000" y="2667424"/>
            <a:ext cx="1078702" cy="984279"/>
          </a:xfrm>
          <a:prstGeom prst="hexagon">
            <a:avLst>
              <a:gd name="adj" fmla="val 30518"/>
              <a:gd name="vf" fmla="val 115470"/>
            </a:avLst>
          </a:prstGeom>
          <a:solidFill>
            <a:srgbClr val="7FC0D6"/>
          </a:solidFill>
          <a:ln w="9525">
            <a:noFill/>
            <a:miter lim="800000"/>
            <a:headEnd/>
            <a:tailEnd/>
          </a:ln>
          <a:effectLst/>
        </p:spPr>
        <p:txBody>
          <a:bodyPr lIns="0" tIns="0" rIns="0" bIns="0" anchor="ctr"/>
          <a:lstStyle/>
          <a:p>
            <a:pPr algn="ctr" defTabSz="709440">
              <a:spcBef>
                <a:spcPct val="50000"/>
              </a:spcBef>
              <a:spcAft>
                <a:spcPct val="50000"/>
              </a:spcAft>
              <a:buClr>
                <a:schemeClr val="accent2"/>
              </a:buClr>
              <a:buSzPct val="80000"/>
            </a:pPr>
            <a:r>
              <a:rPr lang="en-US" sz="700" dirty="0">
                <a:solidFill>
                  <a:schemeClr val="bg1"/>
                </a:solidFill>
              </a:rPr>
              <a:t>Suivi et validation des factures</a:t>
            </a:r>
          </a:p>
        </p:txBody>
      </p:sp>
      <p:sp>
        <p:nvSpPr>
          <p:cNvPr id="20" name="Espace réservé du numéro de diapositive 3"/>
          <p:cNvSpPr>
            <a:spLocks noGrp="1"/>
          </p:cNvSpPr>
          <p:nvPr>
            <p:ph type="sldNum" sz="quarter" idx="12"/>
          </p:nvPr>
        </p:nvSpPr>
        <p:spPr>
          <a:xfrm>
            <a:off x="6264000" y="4783500"/>
            <a:ext cx="1350000" cy="36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2" name="Rectangle 1"/>
          <p:cNvSpPr/>
          <p:nvPr/>
        </p:nvSpPr>
        <p:spPr>
          <a:xfrm>
            <a:off x="8115684" y="4859625"/>
            <a:ext cx="662361" cy="20774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8D49A-5A7A-574D-A0ED-52B5C1EFA876}" type="datetime1">
              <a:rPr lang="fr-FR" sz="750" b="1" cap="all">
                <a:solidFill>
                  <a:srgbClr val="000000"/>
                </a:solidFill>
              </a:rPr>
              <a:pPr marL="0" marR="0" lvl="0" indent="0" algn="ctr" defTabSz="914400" rtl="0" eaLnBrk="1" fontAlgn="auto" latinLnBrk="0" hangingPunct="1">
                <a:lnSpc>
                  <a:spcPct val="100000"/>
                </a:lnSpc>
                <a:spcBef>
                  <a:spcPts val="0"/>
                </a:spcBef>
                <a:spcAft>
                  <a:spcPts val="0"/>
                </a:spcAft>
                <a:buClrTx/>
                <a:buSzTx/>
                <a:buFontTx/>
                <a:buNone/>
                <a:tabLst/>
                <a:defRPr/>
              </a:pPr>
              <a:t>18/05/2022</a:t>
            </a:fld>
            <a:endParaRPr lang="fr-FR" dirty="0"/>
          </a:p>
        </p:txBody>
      </p:sp>
    </p:spTree>
    <p:extLst>
      <p:ext uri="{BB962C8B-B14F-4D97-AF65-F5344CB8AC3E}">
        <p14:creationId xmlns:p14="http://schemas.microsoft.com/office/powerpoint/2010/main" val="1366463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sz="quarter" idx="14"/>
          </p:nvPr>
        </p:nvSpPr>
        <p:spPr>
          <a:xfrm>
            <a:off x="359998" y="1059582"/>
            <a:ext cx="8316458" cy="3903918"/>
          </a:xfrm>
        </p:spPr>
        <p:txBody>
          <a:bodyPr/>
          <a:lstStyle/>
          <a:p>
            <a:pPr algn="just"/>
            <a:endParaRPr lang="fr-FR" sz="600" dirty="0">
              <a:latin typeface="Times New Roman" panose="02020603050405020304" pitchFamily="18" charset="0"/>
              <a:cs typeface="Times New Roman" panose="02020603050405020304" pitchFamily="18" charset="0"/>
            </a:endParaRPr>
          </a:p>
          <a:p>
            <a:pPr algn="just"/>
            <a:endParaRPr lang="fr-FR" sz="1600" dirty="0">
              <a:latin typeface="Times New Roman" panose="02020603050405020304" pitchFamily="18" charset="0"/>
              <a:cs typeface="Times New Roman" panose="02020603050405020304" pitchFamily="18" charset="0"/>
            </a:endParaRPr>
          </a:p>
          <a:p>
            <a:pPr algn="just"/>
            <a:endParaRPr lang="fr-FR" sz="1600" dirty="0">
              <a:latin typeface="Times New Roman" panose="02020603050405020304" pitchFamily="18" charset="0"/>
              <a:cs typeface="Times New Roman" panose="02020603050405020304" pitchFamily="18" charset="0"/>
            </a:endParaRPr>
          </a:p>
          <a:p>
            <a:pPr algn="just"/>
            <a:endParaRPr lang="fr-FR" sz="1600" dirty="0">
              <a:latin typeface="Times New Roman" panose="02020603050405020304" pitchFamily="18" charset="0"/>
              <a:cs typeface="Times New Roman" panose="02020603050405020304" pitchFamily="18" charset="0"/>
            </a:endParaRPr>
          </a:p>
          <a:p>
            <a:pPr algn="just"/>
            <a:endParaRPr lang="fr-FR" sz="1600" dirty="0">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sp>
        <p:nvSpPr>
          <p:cNvPr id="21" name="ZoneTexte 20">
            <a:extLst>
              <a:ext uri="{FF2B5EF4-FFF2-40B4-BE49-F238E27FC236}">
                <a16:creationId xmlns:a16="http://schemas.microsoft.com/office/drawing/2014/main" id="{4C267DF0-196D-4A33-B0AC-D10772BCA146}"/>
              </a:ext>
            </a:extLst>
          </p:cNvPr>
          <p:cNvSpPr txBox="1"/>
          <p:nvPr/>
        </p:nvSpPr>
        <p:spPr>
          <a:xfrm>
            <a:off x="1031883" y="3220243"/>
            <a:ext cx="2533651" cy="400108"/>
          </a:xfrm>
          <a:prstGeom prst="rect">
            <a:avLst/>
          </a:prstGeom>
          <a:noFill/>
        </p:spPr>
        <p:txBody>
          <a:bodyPr wrap="square" lIns="91438" tIns="45719" rIns="91438" bIns="45719" rtlCol="0">
            <a:spAutoFit/>
          </a:bodyPr>
          <a:lstStyle/>
          <a:p>
            <a:pPr marL="0" marR="0" lvl="0" indent="0" algn="ctr" defTabSz="914400" rtl="0" eaLnBrk="1" fontAlgn="auto" latinLnBrk="0" hangingPunct="1">
              <a:lnSpc>
                <a:spcPct val="100000"/>
              </a:lnSpc>
              <a:spcBef>
                <a:spcPts val="0"/>
              </a:spcBef>
              <a:spcAft>
                <a:spcPts val="0"/>
              </a:spcAft>
              <a:buClr>
                <a:srgbClr val="21A969"/>
              </a:buClr>
              <a:buSzTx/>
              <a:buFontTx/>
              <a:buNone/>
              <a:tabLst/>
              <a:defRPr/>
            </a:pPr>
            <a:r>
              <a:rPr kumimoji="0" lang="fr-FR" sz="1000" b="0" i="0" u="none" strike="noStrike" kern="1200" cap="none" spc="0" normalizeH="0" baseline="0" noProof="0" dirty="0" smtClean="0">
                <a:ln>
                  <a:noFill/>
                </a:ln>
                <a:solidFill>
                  <a:srgbClr val="5F605F"/>
                </a:solidFill>
                <a:effectLst/>
                <a:uLnTx/>
                <a:uFillTx/>
                <a:ea typeface="Open Sans" panose="020B0606030504020204" pitchFamily="34" charset="0"/>
                <a:cs typeface="Open Sans" panose="020B0606030504020204" pitchFamily="34" charset="0"/>
              </a:rPr>
              <a:t>Une carte destinée </a:t>
            </a:r>
          </a:p>
          <a:p>
            <a:pPr marL="0" marR="0" lvl="0" indent="0" algn="ctr" defTabSz="914400" rtl="0" eaLnBrk="1" fontAlgn="auto" latinLnBrk="0" hangingPunct="1">
              <a:lnSpc>
                <a:spcPct val="100000"/>
              </a:lnSpc>
              <a:spcBef>
                <a:spcPts val="0"/>
              </a:spcBef>
              <a:spcAft>
                <a:spcPts val="0"/>
              </a:spcAft>
              <a:buClr>
                <a:srgbClr val="21A969"/>
              </a:buClr>
              <a:buSzTx/>
              <a:buFontTx/>
              <a:buNone/>
              <a:tabLst/>
              <a:defRPr/>
            </a:pPr>
            <a:r>
              <a:rPr kumimoji="0" lang="fr-FR" sz="1000" b="0" i="0" u="none" strike="noStrike" kern="1200" cap="none" spc="0" normalizeH="0" baseline="0" noProof="0" dirty="0" smtClean="0">
                <a:ln>
                  <a:noFill/>
                </a:ln>
                <a:solidFill>
                  <a:srgbClr val="5F605F"/>
                </a:solidFill>
                <a:effectLst/>
                <a:uLnTx/>
                <a:uFillTx/>
                <a:ea typeface="Open Sans" panose="020B0606030504020204" pitchFamily="34" charset="0"/>
                <a:cs typeface="Open Sans" panose="020B0606030504020204" pitchFamily="34" charset="0"/>
              </a:rPr>
              <a:t>aux achats généraux</a:t>
            </a:r>
            <a:endParaRPr kumimoji="0" lang="fr-FR" sz="1000" b="0" i="0" u="none" strike="noStrike" kern="1200" cap="none" spc="0" normalizeH="0" baseline="0" noProof="0" dirty="0">
              <a:ln>
                <a:noFill/>
              </a:ln>
              <a:solidFill>
                <a:srgbClr val="5F605F"/>
              </a:solidFill>
              <a:effectLst/>
              <a:uLnTx/>
              <a:uFillTx/>
              <a:ea typeface="Open Sans" panose="020B0606030504020204" pitchFamily="34" charset="0"/>
              <a:cs typeface="Open Sans" panose="020B0606030504020204" pitchFamily="34" charset="0"/>
            </a:endParaRPr>
          </a:p>
        </p:txBody>
      </p:sp>
      <p:sp>
        <p:nvSpPr>
          <p:cNvPr id="25" name="ZoneTexte 24">
            <a:extLst>
              <a:ext uri="{FF2B5EF4-FFF2-40B4-BE49-F238E27FC236}">
                <a16:creationId xmlns:a16="http://schemas.microsoft.com/office/drawing/2014/main" id="{7BD49F89-75AB-41E0-8178-193E5387CCFA}"/>
              </a:ext>
            </a:extLst>
          </p:cNvPr>
          <p:cNvSpPr txBox="1"/>
          <p:nvPr/>
        </p:nvSpPr>
        <p:spPr>
          <a:xfrm>
            <a:off x="5695183" y="3110615"/>
            <a:ext cx="2311173" cy="400108"/>
          </a:xfrm>
          <a:prstGeom prst="rect">
            <a:avLst/>
          </a:prstGeom>
          <a:noFill/>
        </p:spPr>
        <p:txBody>
          <a:bodyPr wrap="square" lIns="91438" tIns="45719" rIns="91438" bIns="45719" rtlCol="0">
            <a:spAutoFit/>
          </a:bodyPr>
          <a:lstStyle/>
          <a:p>
            <a:pPr marL="0" marR="0" lvl="0" indent="0" algn="ctr" defTabSz="914400" rtl="0" eaLnBrk="1" fontAlgn="auto" latinLnBrk="0" hangingPunct="1">
              <a:lnSpc>
                <a:spcPct val="100000"/>
              </a:lnSpc>
              <a:spcBef>
                <a:spcPts val="0"/>
              </a:spcBef>
              <a:spcAft>
                <a:spcPts val="0"/>
              </a:spcAft>
              <a:buClr>
                <a:srgbClr val="21A969"/>
              </a:buClr>
              <a:buSzTx/>
              <a:buFontTx/>
              <a:buNone/>
              <a:tabLst/>
              <a:defRPr/>
            </a:pPr>
            <a:r>
              <a:rPr kumimoji="0" lang="fr-FR" sz="1000" b="0" i="0" u="none" strike="noStrike" kern="1200" cap="none" spc="0" normalizeH="0" baseline="0" noProof="0" dirty="0">
                <a:ln>
                  <a:noFill/>
                </a:ln>
                <a:solidFill>
                  <a:srgbClr val="5F605F"/>
                </a:solidFill>
                <a:effectLst/>
                <a:uLnTx/>
                <a:uFillTx/>
                <a:ea typeface="Open Sans" panose="020B0606030504020204" pitchFamily="34" charset="0"/>
                <a:cs typeface="Open Sans" panose="020B0606030504020204" pitchFamily="34" charset="0"/>
              </a:rPr>
              <a:t>Une carte pour toutes</a:t>
            </a:r>
          </a:p>
          <a:p>
            <a:pPr marL="0" marR="0" lvl="0" indent="0" algn="ctr" defTabSz="914400" rtl="0" eaLnBrk="1" fontAlgn="auto" latinLnBrk="0" hangingPunct="1">
              <a:lnSpc>
                <a:spcPct val="100000"/>
              </a:lnSpc>
              <a:spcBef>
                <a:spcPts val="0"/>
              </a:spcBef>
              <a:spcAft>
                <a:spcPts val="0"/>
              </a:spcAft>
              <a:buClr>
                <a:srgbClr val="21A969"/>
              </a:buClr>
              <a:buSzTx/>
              <a:buFontTx/>
              <a:buNone/>
              <a:tabLst/>
              <a:defRPr/>
            </a:pPr>
            <a:r>
              <a:rPr kumimoji="0" lang="fr-FR" sz="1000" b="0" i="0" u="none" strike="noStrike" kern="1200" cap="none" spc="0" normalizeH="0" baseline="0" noProof="0" dirty="0">
                <a:ln>
                  <a:noFill/>
                </a:ln>
                <a:solidFill>
                  <a:srgbClr val="5F605F"/>
                </a:solidFill>
                <a:effectLst/>
                <a:uLnTx/>
                <a:uFillTx/>
                <a:ea typeface="Open Sans" panose="020B0606030504020204" pitchFamily="34" charset="0"/>
                <a:cs typeface="Open Sans" panose="020B0606030504020204" pitchFamily="34" charset="0"/>
              </a:rPr>
              <a:t>les dépenses </a:t>
            </a:r>
            <a:r>
              <a:rPr kumimoji="0" lang="fr-FR" sz="1000" b="0" i="0" u="none" strike="noStrike" kern="1200" cap="none" spc="0" normalizeH="0" baseline="0" noProof="0" dirty="0" smtClean="0">
                <a:ln>
                  <a:noFill/>
                </a:ln>
                <a:solidFill>
                  <a:srgbClr val="5F605F"/>
                </a:solidFill>
                <a:effectLst/>
                <a:uLnTx/>
                <a:uFillTx/>
                <a:ea typeface="Open Sans" panose="020B0606030504020204" pitchFamily="34" charset="0"/>
                <a:cs typeface="Open Sans" panose="020B0606030504020204" pitchFamily="34" charset="0"/>
              </a:rPr>
              <a:t>des</a:t>
            </a:r>
            <a:r>
              <a:rPr kumimoji="0" lang="fr-FR" sz="1000" b="0" i="0" u="none" strike="noStrike" kern="1200" cap="none" spc="0" normalizeH="0" noProof="0" dirty="0" smtClean="0">
                <a:ln>
                  <a:noFill/>
                </a:ln>
                <a:solidFill>
                  <a:srgbClr val="5F605F"/>
                </a:solidFill>
                <a:effectLst/>
                <a:uLnTx/>
                <a:uFillTx/>
                <a:ea typeface="Open Sans" panose="020B0606030504020204" pitchFamily="34" charset="0"/>
                <a:cs typeface="Open Sans" panose="020B0606030504020204" pitchFamily="34" charset="0"/>
              </a:rPr>
              <a:t> agents</a:t>
            </a:r>
            <a:endParaRPr kumimoji="0" lang="fr-FR" sz="1000" b="0" i="0" u="none" strike="noStrike" kern="1200" cap="none" spc="0" normalizeH="0" baseline="0" noProof="0" dirty="0">
              <a:ln>
                <a:noFill/>
              </a:ln>
              <a:solidFill>
                <a:srgbClr val="5F605F"/>
              </a:solidFill>
              <a:effectLst/>
              <a:uLnTx/>
              <a:uFillTx/>
              <a:ea typeface="Open Sans" panose="020B0606030504020204" pitchFamily="34" charset="0"/>
              <a:cs typeface="Open Sans" panose="020B0606030504020204" pitchFamily="34" charset="0"/>
            </a:endParaRPr>
          </a:p>
        </p:txBody>
      </p:sp>
      <p:cxnSp>
        <p:nvCxnSpPr>
          <p:cNvPr id="30" name="Connecteur droit 29">
            <a:extLst>
              <a:ext uri="{FF2B5EF4-FFF2-40B4-BE49-F238E27FC236}">
                <a16:creationId xmlns:a16="http://schemas.microsoft.com/office/drawing/2014/main" id="{B5CBB3A8-4949-43F9-AE5F-7D71FBF5339D}"/>
              </a:ext>
            </a:extLst>
          </p:cNvPr>
          <p:cNvCxnSpPr/>
          <p:nvPr/>
        </p:nvCxnSpPr>
        <p:spPr>
          <a:xfrm>
            <a:off x="6472163" y="3053384"/>
            <a:ext cx="46652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0" name="Groupe 9"/>
          <p:cNvGrpSpPr/>
          <p:nvPr/>
        </p:nvGrpSpPr>
        <p:grpSpPr>
          <a:xfrm>
            <a:off x="5676080" y="935819"/>
            <a:ext cx="2136281" cy="1974483"/>
            <a:chOff x="5676079" y="935818"/>
            <a:chExt cx="2689765" cy="2730901"/>
          </a:xfrm>
        </p:grpSpPr>
        <p:sp>
          <p:nvSpPr>
            <p:cNvPr id="13" name="Ellipse 12">
              <a:extLst>
                <a:ext uri="{FF2B5EF4-FFF2-40B4-BE49-F238E27FC236}">
                  <a16:creationId xmlns:a16="http://schemas.microsoft.com/office/drawing/2014/main" id="{0E91EAC1-7C87-46A2-A8CA-527FEEE84E86}"/>
                </a:ext>
              </a:extLst>
            </p:cNvPr>
            <p:cNvSpPr/>
            <p:nvPr/>
          </p:nvSpPr>
          <p:spPr>
            <a:xfrm>
              <a:off x="5764733" y="935818"/>
              <a:ext cx="2097431" cy="2097428"/>
            </a:xfrm>
            <a:prstGeom prst="ellipse">
              <a:avLst/>
            </a:prstGeom>
            <a:solidFill>
              <a:srgbClr val="21A969">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ZoneTexte 25">
              <a:extLst>
                <a:ext uri="{FF2B5EF4-FFF2-40B4-BE49-F238E27FC236}">
                  <a16:creationId xmlns:a16="http://schemas.microsoft.com/office/drawing/2014/main" id="{DF7CA300-B8C3-4FA6-B327-8E365E1EF749}"/>
                </a:ext>
              </a:extLst>
            </p:cNvPr>
            <p:cNvSpPr txBox="1"/>
            <p:nvPr/>
          </p:nvSpPr>
          <p:spPr>
            <a:xfrm>
              <a:off x="5700131" y="3198469"/>
              <a:ext cx="2665713" cy="468250"/>
            </a:xfrm>
            <a:prstGeom prst="rect">
              <a:avLst/>
            </a:prstGeom>
            <a:noFill/>
          </p:spPr>
          <p:txBody>
            <a:bodyPr wrap="square" lIns="91438" tIns="45719" rIns="91438" bIns="45719" rtlCol="0">
              <a:spAutoFit/>
            </a:bodyPr>
            <a:lstStyle/>
            <a:p>
              <a:pPr marL="0" marR="0" lvl="0" indent="0" algn="ctr" defTabSz="914400" rtl="0" eaLnBrk="1" fontAlgn="auto" latinLnBrk="0" hangingPunct="1">
                <a:lnSpc>
                  <a:spcPct val="100000"/>
                </a:lnSpc>
                <a:spcBef>
                  <a:spcPts val="0"/>
                </a:spcBef>
                <a:spcAft>
                  <a:spcPts val="0"/>
                </a:spcAft>
                <a:buClr>
                  <a:srgbClr val="21A969"/>
                </a:buClr>
                <a:buSzTx/>
                <a:buFontTx/>
                <a:buNone/>
                <a:tabLst/>
                <a:defRPr/>
              </a:pPr>
              <a:r>
                <a:rPr kumimoji="0" lang="fr-FR" sz="1600" b="0" i="0" u="none" strike="noStrike" kern="1200" cap="none" spc="0" normalizeH="0" baseline="0" noProof="0" dirty="0">
                  <a:ln>
                    <a:noFill/>
                  </a:ln>
                  <a:solidFill>
                    <a:srgbClr val="21A969"/>
                  </a:solidFill>
                  <a:effectLst/>
                  <a:uLnTx/>
                  <a:uFillTx/>
                  <a:ea typeface="Open Sans" panose="020B0606030504020204" pitchFamily="34" charset="0"/>
                  <a:cs typeface="Open Sans" panose="020B0606030504020204" pitchFamily="34" charset="0"/>
                </a:rPr>
                <a:t>LA CARTE </a:t>
              </a:r>
              <a:r>
                <a:rPr kumimoji="0" lang="fr-FR" sz="1600" b="0" i="0" u="none" strike="noStrike" kern="1200" cap="none" spc="0" normalizeH="0" baseline="0" noProof="0" dirty="0" smtClean="0">
                  <a:ln>
                    <a:noFill/>
                  </a:ln>
                  <a:solidFill>
                    <a:srgbClr val="21A969"/>
                  </a:solidFill>
                  <a:effectLst/>
                  <a:uLnTx/>
                  <a:uFillTx/>
                  <a:ea typeface="Open Sans" panose="020B0606030504020204" pitchFamily="34" charset="0"/>
                  <a:cs typeface="Open Sans" panose="020B0606030504020204" pitchFamily="34" charset="0"/>
                </a:rPr>
                <a:t>AFFAIRE</a:t>
              </a:r>
              <a:endParaRPr kumimoji="0" lang="fr-FR" sz="1600" b="0" i="0" u="none" strike="noStrike" kern="1200" cap="none" spc="0" normalizeH="0" baseline="0" noProof="0" dirty="0">
                <a:ln>
                  <a:noFill/>
                </a:ln>
                <a:solidFill>
                  <a:srgbClr val="21A969"/>
                </a:solidFill>
                <a:effectLst/>
                <a:uLnTx/>
                <a:uFillTx/>
                <a:ea typeface="Open Sans" panose="020B0606030504020204" pitchFamily="34" charset="0"/>
                <a:cs typeface="Open Sans" panose="020B0606030504020204" pitchFamily="34" charset="0"/>
              </a:endParaRPr>
            </a:p>
          </p:txBody>
        </p:sp>
        <p:pic>
          <p:nvPicPr>
            <p:cNvPr id="31" name="Picture 5"/>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0" b="100000" l="0" r="100000">
                          <a14:foregroundMark x1="57015" y1="26540" x2="56418" y2="53081"/>
                          <a14:foregroundMark x1="79104" y1="35545" x2="80000" y2="52607"/>
                          <a14:foregroundMark x1="92836" y1="94313" x2="92836" y2="79147"/>
                          <a14:foregroundMark x1="75224" y1="85782" x2="93731" y2="88626"/>
                          <a14:foregroundMark x1="896" y1="93839" x2="896" y2="6635"/>
                          <a14:foregroundMark x1="17910" y1="48341" x2="17910" y2="48341"/>
                          <a14:foregroundMark x1="2985" y1="97630" x2="98806" y2="4265"/>
                          <a14:foregroundMark x1="3881" y1="3791" x2="97313" y2="95261"/>
                          <a14:foregroundMark x1="50448" y1="3318" x2="52239" y2="97156"/>
                          <a14:foregroundMark x1="6567" y1="59716" x2="99403" y2="62085"/>
                          <a14:foregroundMark x1="99701" y1="59716" x2="99701" y2="66351"/>
                        </a14:backgroundRemoval>
                      </a14:imgEffect>
                    </a14:imgLayer>
                  </a14:imgProps>
                </a:ext>
                <a:ext uri="{28A0092B-C50C-407E-A947-70E740481C1C}">
                  <a14:useLocalDpi xmlns:a14="http://schemas.microsoft.com/office/drawing/2010/main"/>
                </a:ext>
              </a:extLst>
            </a:blip>
            <a:srcRect/>
            <a:stretch/>
          </p:blipFill>
          <p:spPr bwMode="auto">
            <a:xfrm>
              <a:off x="6529783" y="1892968"/>
              <a:ext cx="1396800" cy="87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backgroundRemoval t="0" b="100000" l="0" r="100000">
                          <a14:foregroundMark x1="55952" y1="31925" x2="55952" y2="31925"/>
                          <a14:foregroundMark x1="56250" y1="41315" x2="56250" y2="41315"/>
                          <a14:foregroundMark x1="77381" y1="88732" x2="77381" y2="88732"/>
                          <a14:foregroundMark x1="83036" y1="90610" x2="83036" y2="90610"/>
                          <a14:foregroundMark x1="88095" y1="90610" x2="88095" y2="90610"/>
                          <a14:foregroundMark x1="87500" y1="87793" x2="87500" y2="87793"/>
                          <a14:foregroundMark x1="93155" y1="86385" x2="93155" y2="86385"/>
                        </a14:backgroundRemoval>
                      </a14:imgEffect>
                    </a14:imgLayer>
                  </a14:imgProps>
                </a:ext>
                <a:ext uri="{28A0092B-C50C-407E-A947-70E740481C1C}">
                  <a14:useLocalDpi xmlns:a14="http://schemas.microsoft.com/office/drawing/2010/main"/>
                </a:ext>
              </a:extLst>
            </a:blip>
            <a:srcRect/>
            <a:stretch/>
          </p:blipFill>
          <p:spPr bwMode="auto">
            <a:xfrm>
              <a:off x="6097740" y="1532930"/>
              <a:ext cx="1394943" cy="885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4"/>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backgroundRemoval t="0" b="100000" l="0" r="100000">
                          <a14:foregroundMark x1="49702" y1="51869" x2="49702" y2="51869"/>
                          <a14:foregroundMark x1="50595" y1="42056" x2="51190" y2="60280"/>
                          <a14:foregroundMark x1="55655" y1="27570" x2="61012" y2="56542"/>
                          <a14:foregroundMark x1="56548" y1="36449" x2="56845" y2="53271"/>
                          <a14:foregroundMark x1="78869" y1="34579" x2="79167" y2="41589"/>
                          <a14:foregroundMark x1="77083" y1="85047" x2="79464" y2="91589"/>
                          <a14:foregroundMark x1="84524" y1="84579" x2="83036" y2="92991"/>
                          <a14:foregroundMark x1="88393" y1="84579" x2="88393" y2="90187"/>
                          <a14:foregroundMark x1="94940" y1="85047" x2="96429" y2="94393"/>
                          <a14:foregroundMark x1="0" y1="84112" x2="0" y2="92523"/>
                          <a14:foregroundMark x1="298" y1="5140" x2="0" y2="59813"/>
                          <a14:foregroundMark x1="40476" y1="74299" x2="40476" y2="74299"/>
                          <a14:foregroundMark x1="98214" y1="4673" x2="1786" y2="95327"/>
                          <a14:foregroundMark x1="1488" y1="3271" x2="99107" y2="97196"/>
                          <a14:foregroundMark x1="52976" y1="32243" x2="52976" y2="32243"/>
                          <a14:foregroundMark x1="10119" y1="7009" x2="91964" y2="5607"/>
                          <a14:foregroundMark x1="95536" y1="19626" x2="96131" y2="83178"/>
                          <a14:foregroundMark x1="13988" y1="95794" x2="86012" y2="93925"/>
                          <a14:foregroundMark x1="5060" y1="86449" x2="1488" y2="2804"/>
                          <a14:foregroundMark x1="13095" y1="20561" x2="13095" y2="20561"/>
                        </a14:backgroundRemoval>
                      </a14:imgEffect>
                    </a14:imgLayer>
                  </a14:imgProps>
                </a:ext>
                <a:ext uri="{28A0092B-C50C-407E-A947-70E740481C1C}">
                  <a14:useLocalDpi xmlns:a14="http://schemas.microsoft.com/office/drawing/2010/main"/>
                </a:ext>
              </a:extLst>
            </a:blip>
            <a:srcRect/>
            <a:stretch/>
          </p:blipFill>
          <p:spPr bwMode="auto">
            <a:xfrm>
              <a:off x="5676079" y="1158686"/>
              <a:ext cx="1396800" cy="887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Groupe 6"/>
          <p:cNvGrpSpPr/>
          <p:nvPr/>
        </p:nvGrpSpPr>
        <p:grpSpPr>
          <a:xfrm>
            <a:off x="1266575" y="908805"/>
            <a:ext cx="2098310" cy="2190511"/>
            <a:chOff x="1270105" y="908805"/>
            <a:chExt cx="2533651" cy="2708802"/>
          </a:xfrm>
        </p:grpSpPr>
        <p:sp>
          <p:nvSpPr>
            <p:cNvPr id="14" name="Ellipse 13">
              <a:extLst>
                <a:ext uri="{FF2B5EF4-FFF2-40B4-BE49-F238E27FC236}">
                  <a16:creationId xmlns:a16="http://schemas.microsoft.com/office/drawing/2014/main" id="{F328F35C-A984-4003-9214-6F3695D2C3DD}"/>
                </a:ext>
              </a:extLst>
            </p:cNvPr>
            <p:cNvSpPr/>
            <p:nvPr/>
          </p:nvSpPr>
          <p:spPr>
            <a:xfrm>
              <a:off x="1547664" y="908805"/>
              <a:ext cx="2097431" cy="2097428"/>
            </a:xfrm>
            <a:prstGeom prst="ellipse">
              <a:avLst/>
            </a:prstGeom>
            <a:solidFill>
              <a:srgbClr val="0B9CB4">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8" name="Image 17">
              <a:extLst>
                <a:ext uri="{FF2B5EF4-FFF2-40B4-BE49-F238E27FC236}">
                  <a16:creationId xmlns:a16="http://schemas.microsoft.com/office/drawing/2014/main" id="{D2BFE126-BCF1-4BA5-B49E-62617B08DF6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18375" y="1420176"/>
              <a:ext cx="1396008" cy="891557"/>
            </a:xfrm>
            <a:prstGeom prst="rect">
              <a:avLst/>
            </a:prstGeom>
            <a:effectLst>
              <a:outerShdw blurRad="215900" sx="101000" sy="101000" algn="ctr" rotWithShape="0">
                <a:prstClr val="black">
                  <a:alpha val="10000"/>
                </a:prstClr>
              </a:outerShdw>
            </a:effectLst>
          </p:spPr>
        </p:pic>
        <p:sp>
          <p:nvSpPr>
            <p:cNvPr id="22" name="ZoneTexte 21">
              <a:extLst>
                <a:ext uri="{FF2B5EF4-FFF2-40B4-BE49-F238E27FC236}">
                  <a16:creationId xmlns:a16="http://schemas.microsoft.com/office/drawing/2014/main" id="{6F3BE830-F00D-4DF5-B359-ABB103C7A9EF}"/>
                </a:ext>
              </a:extLst>
            </p:cNvPr>
            <p:cNvSpPr txBox="1"/>
            <p:nvPr/>
          </p:nvSpPr>
          <p:spPr>
            <a:xfrm>
              <a:off x="1270105" y="2934828"/>
              <a:ext cx="2533651" cy="418656"/>
            </a:xfrm>
            <a:prstGeom prst="rect">
              <a:avLst/>
            </a:prstGeom>
            <a:noFill/>
          </p:spPr>
          <p:txBody>
            <a:bodyPr wrap="square" lIns="91438" tIns="45719" rIns="91438" bIns="45719" rtlCol="0">
              <a:spAutoFit/>
            </a:bodyPr>
            <a:lstStyle/>
            <a:p>
              <a:pPr marL="0" marR="0" lvl="0" indent="0" algn="ctr" defTabSz="914400" rtl="0" eaLnBrk="1" fontAlgn="auto" latinLnBrk="0" hangingPunct="1">
                <a:lnSpc>
                  <a:spcPct val="100000"/>
                </a:lnSpc>
                <a:spcBef>
                  <a:spcPts val="0"/>
                </a:spcBef>
                <a:spcAft>
                  <a:spcPts val="0"/>
                </a:spcAft>
                <a:buClr>
                  <a:srgbClr val="21A969"/>
                </a:buClr>
                <a:buSzTx/>
                <a:buFontTx/>
                <a:buNone/>
                <a:tabLst/>
                <a:defRPr/>
              </a:pPr>
              <a:r>
                <a:rPr kumimoji="0" lang="fr-FR" sz="1600" b="0" i="0" u="none" strike="noStrike" kern="1200" cap="none" spc="0" normalizeH="0" baseline="0" noProof="0" dirty="0">
                  <a:ln>
                    <a:noFill/>
                  </a:ln>
                  <a:solidFill>
                    <a:srgbClr val="0B9CB4"/>
                  </a:solidFill>
                  <a:effectLst/>
                  <a:uLnTx/>
                  <a:uFillTx/>
                  <a:ea typeface="Open Sans" panose="020B0606030504020204" pitchFamily="34" charset="0"/>
                  <a:cs typeface="Open Sans" panose="020B0606030504020204" pitchFamily="34" charset="0"/>
                </a:rPr>
                <a:t>LA CARTE </a:t>
              </a:r>
              <a:r>
                <a:rPr kumimoji="0" lang="fr-FR" sz="1600" b="0" i="0" u="none" strike="noStrike" kern="1200" cap="none" spc="0" normalizeH="0" baseline="0" noProof="0" dirty="0" smtClean="0">
                  <a:ln>
                    <a:noFill/>
                  </a:ln>
                  <a:solidFill>
                    <a:srgbClr val="0B9CB4"/>
                  </a:solidFill>
                  <a:effectLst/>
                  <a:uLnTx/>
                  <a:uFillTx/>
                  <a:ea typeface="Open Sans" panose="020B0606030504020204" pitchFamily="34" charset="0"/>
                  <a:cs typeface="Open Sans" panose="020B0606030504020204" pitchFamily="34" charset="0"/>
                </a:rPr>
                <a:t>D’ACHAT</a:t>
              </a:r>
              <a:endParaRPr kumimoji="0" lang="fr-FR" sz="1600" b="0" i="0" u="none" strike="noStrike" kern="1200" cap="none" spc="0" normalizeH="0" baseline="0" noProof="0" dirty="0">
                <a:ln>
                  <a:noFill/>
                </a:ln>
                <a:solidFill>
                  <a:srgbClr val="0B9CB4"/>
                </a:solidFill>
                <a:effectLst/>
                <a:uLnTx/>
                <a:uFillTx/>
                <a:ea typeface="Open Sans" panose="020B0606030504020204" pitchFamily="34" charset="0"/>
                <a:cs typeface="Open Sans" panose="020B0606030504020204" pitchFamily="34" charset="0"/>
              </a:endParaRPr>
            </a:p>
          </p:txBody>
        </p:sp>
        <p:cxnSp>
          <p:nvCxnSpPr>
            <p:cNvPr id="28" name="Connecteur droit 27">
              <a:extLst>
                <a:ext uri="{FF2B5EF4-FFF2-40B4-BE49-F238E27FC236}">
                  <a16:creationId xmlns:a16="http://schemas.microsoft.com/office/drawing/2014/main" id="{6190A77C-7F70-47EA-ADA9-17D98CB2E682}"/>
                </a:ext>
              </a:extLst>
            </p:cNvPr>
            <p:cNvCxnSpPr/>
            <p:nvPr/>
          </p:nvCxnSpPr>
          <p:spPr>
            <a:xfrm>
              <a:off x="2303670" y="3617607"/>
              <a:ext cx="46652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34"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1943" t="3699" r="2611" b="2660"/>
            <a:stretch/>
          </p:blipFill>
          <p:spPr bwMode="auto">
            <a:xfrm>
              <a:off x="2209169" y="1673436"/>
              <a:ext cx="1266872" cy="811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3" name="Titre 6">
            <a:extLst>
              <a:ext uri="{FF2B5EF4-FFF2-40B4-BE49-F238E27FC236}">
                <a16:creationId xmlns:a16="http://schemas.microsoft.com/office/drawing/2014/main" id="{71AEE90C-F5AE-4AB4-900A-CF0001990F3D}"/>
              </a:ext>
            </a:extLst>
          </p:cNvPr>
          <p:cNvSpPr txBox="1">
            <a:spLocks/>
          </p:cNvSpPr>
          <p:nvPr/>
        </p:nvSpPr>
        <p:spPr bwMode="gray">
          <a:xfrm>
            <a:off x="1187624" y="152010"/>
            <a:ext cx="7088080"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500" dirty="0"/>
              <a:t>Introduction</a:t>
            </a:r>
          </a:p>
          <a:p>
            <a:pPr>
              <a:buClr>
                <a:schemeClr val="tx2"/>
              </a:buClr>
            </a:pPr>
            <a:r>
              <a:rPr lang="fr-FR" sz="1300" dirty="0" smtClean="0">
                <a:solidFill>
                  <a:schemeClr val="accent2"/>
                </a:solidFill>
              </a:rPr>
              <a:t>Types de carte</a:t>
            </a:r>
            <a:endParaRPr lang="fr-FR" sz="1300" dirty="0">
              <a:solidFill>
                <a:schemeClr val="accent2"/>
              </a:solidFill>
            </a:endParaRPr>
          </a:p>
        </p:txBody>
      </p:sp>
      <p:sp>
        <p:nvSpPr>
          <p:cNvPr id="5" name="Rectangle 4"/>
          <p:cNvSpPr/>
          <p:nvPr/>
        </p:nvSpPr>
        <p:spPr>
          <a:xfrm>
            <a:off x="564045" y="3662022"/>
            <a:ext cx="3600400" cy="584775"/>
          </a:xfrm>
          <a:prstGeom prst="rect">
            <a:avLst/>
          </a:prstGeom>
        </p:spPr>
        <p:txBody>
          <a:bodyPr wrap="square">
            <a:spAutoFit/>
          </a:bodyPr>
          <a:lstStyle/>
          <a:p>
            <a:r>
              <a:rPr lang="fr-FR" sz="800" dirty="0" smtClean="0"/>
              <a:t>C’est </a:t>
            </a:r>
            <a:r>
              <a:rPr lang="fr-FR" sz="800" dirty="0"/>
              <a:t>un moyen </a:t>
            </a:r>
            <a:r>
              <a:rPr lang="fr-FR" sz="800" dirty="0" smtClean="0"/>
              <a:t>de </a:t>
            </a:r>
            <a:r>
              <a:rPr lang="fr-FR" sz="800" dirty="0"/>
              <a:t>paiement dématérialisé </a:t>
            </a:r>
            <a:r>
              <a:rPr lang="fr-FR" sz="800" dirty="0" smtClean="0"/>
              <a:t>qui </a:t>
            </a:r>
            <a:r>
              <a:rPr lang="fr-FR" sz="800" dirty="0"/>
              <a:t>permet de réduire les délais de paiement des fournisseurs et de simplifier la chaîne de </a:t>
            </a:r>
            <a:r>
              <a:rPr lang="fr-FR" sz="800" dirty="0" smtClean="0"/>
              <a:t>la dépense, </a:t>
            </a:r>
            <a:r>
              <a:rPr lang="fr-FR" sz="800" dirty="0"/>
              <a:t>pour des achats de fournitures et de services </a:t>
            </a:r>
            <a:r>
              <a:rPr lang="fr-FR" sz="800" dirty="0" smtClean="0"/>
              <a:t>courants, </a:t>
            </a:r>
            <a:r>
              <a:rPr lang="fr-FR" sz="800" dirty="0"/>
              <a:t>par dématérialisation des données de facturation notamment dans Chorus. </a:t>
            </a:r>
          </a:p>
        </p:txBody>
      </p:sp>
      <p:sp>
        <p:nvSpPr>
          <p:cNvPr id="6" name="Rectangle 5"/>
          <p:cNvSpPr/>
          <p:nvPr/>
        </p:nvSpPr>
        <p:spPr>
          <a:xfrm>
            <a:off x="4834545" y="3664611"/>
            <a:ext cx="4032448" cy="1077218"/>
          </a:xfrm>
          <a:prstGeom prst="rect">
            <a:avLst/>
          </a:prstGeom>
        </p:spPr>
        <p:txBody>
          <a:bodyPr wrap="square">
            <a:spAutoFit/>
          </a:bodyPr>
          <a:lstStyle/>
          <a:p>
            <a:pPr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800" dirty="0" smtClean="0"/>
              <a:t>C’est </a:t>
            </a:r>
            <a:r>
              <a:rPr lang="fr-FR" sz="800" dirty="0"/>
              <a:t>une carte bancaire nominative adossée à un compte bancaire personnel ouvert par son titulaire auprès d’une banque de son choix (située en France) ; il ne s'agit en aucun cas d'un compte bancaire rattaché à l’entité publique. La carte </a:t>
            </a:r>
            <a:r>
              <a:rPr lang="fr-FR" sz="800" dirty="0" smtClean="0"/>
              <a:t>affaire </a:t>
            </a:r>
            <a:r>
              <a:rPr lang="fr-FR" sz="800" dirty="0"/>
              <a:t>peut être utilisée pour le paiement de frais de mission, de déplacement, de réception (non couverts par un marché public), de représentation inhérente à la fonction ou à l’emploi du porteur, en application des réglementations en vigueur. Dès lors la carte affaire est destinée aux agents dont le besoin est inhérent à leurs fonctions ou leur niveau </a:t>
            </a:r>
            <a:r>
              <a:rPr lang="fr-FR" sz="800" dirty="0" smtClean="0"/>
              <a:t>hiérarchique.</a:t>
            </a:r>
            <a:endParaRPr lang="fr-FR" sz="800" dirty="0"/>
          </a:p>
        </p:txBody>
      </p:sp>
      <p:sp>
        <p:nvSpPr>
          <p:cNvPr id="2" name="Rectangle 1"/>
          <p:cNvSpPr/>
          <p:nvPr/>
        </p:nvSpPr>
        <p:spPr>
          <a:xfrm>
            <a:off x="8204632" y="4859625"/>
            <a:ext cx="759856" cy="20774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8D49A-5A7A-574D-A0ED-52B5C1EFA876}" type="datetime1">
              <a:rPr lang="fr-FR" sz="750" b="1" cap="all">
                <a:solidFill>
                  <a:srgbClr val="000000"/>
                </a:solidFill>
              </a:rPr>
              <a:pPr marL="0" marR="0" lvl="0" indent="0" algn="ctr" defTabSz="914400" rtl="0" eaLnBrk="1" fontAlgn="auto" latinLnBrk="0" hangingPunct="1">
                <a:lnSpc>
                  <a:spcPct val="100000"/>
                </a:lnSpc>
                <a:spcBef>
                  <a:spcPts val="0"/>
                </a:spcBef>
                <a:spcAft>
                  <a:spcPts val="0"/>
                </a:spcAft>
                <a:buClrTx/>
                <a:buSzTx/>
                <a:buFontTx/>
                <a:buNone/>
                <a:tabLst/>
                <a:defRPr/>
              </a:pPr>
              <a:t>18/05/2022</a:t>
            </a:fld>
            <a:endParaRPr lang="fr-FR" dirty="0"/>
          </a:p>
        </p:txBody>
      </p:sp>
    </p:spTree>
    <p:extLst>
      <p:ext uri="{BB962C8B-B14F-4D97-AF65-F5344CB8AC3E}">
        <p14:creationId xmlns:p14="http://schemas.microsoft.com/office/powerpoint/2010/main" val="3710674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CD088A48-D3EE-4AAE-9487-6784B075474C}"/>
              </a:ext>
            </a:extLst>
          </p:cNvPr>
          <p:cNvSpPr>
            <a:spLocks noGrp="1"/>
          </p:cNvSpPr>
          <p:nvPr>
            <p:ph type="pic" sz="quarter" idx="13"/>
          </p:nvPr>
        </p:nvSpPr>
        <p:spPr/>
      </p:sp>
      <p:sp>
        <p:nvSpPr>
          <p:cNvPr id="3" name="Titre 2">
            <a:extLst>
              <a:ext uri="{FF2B5EF4-FFF2-40B4-BE49-F238E27FC236}">
                <a16:creationId xmlns:a16="http://schemas.microsoft.com/office/drawing/2014/main" id="{D3A3230F-EE6B-4D1E-BC6E-C36D5A68F1DF}"/>
              </a:ext>
            </a:extLst>
          </p:cNvPr>
          <p:cNvSpPr>
            <a:spLocks noGrp="1"/>
          </p:cNvSpPr>
          <p:nvPr>
            <p:ph type="title"/>
          </p:nvPr>
        </p:nvSpPr>
        <p:spPr/>
        <p:txBody>
          <a:bodyPr/>
          <a:lstStyle/>
          <a:p>
            <a:pPr marL="0" indent="0">
              <a:buNone/>
            </a:pPr>
            <a:r>
              <a:rPr lang="fr-FR" dirty="0" smtClean="0"/>
              <a:t>5. Cartes affaires</a:t>
            </a:r>
            <a:endParaRPr lang="fr-FR" dirty="0"/>
          </a:p>
        </p:txBody>
      </p:sp>
      <p:sp>
        <p:nvSpPr>
          <p:cNvPr id="4" name="Espace réservé du pied de page 3">
            <a:extLst>
              <a:ext uri="{FF2B5EF4-FFF2-40B4-BE49-F238E27FC236}">
                <a16:creationId xmlns:a16="http://schemas.microsoft.com/office/drawing/2014/main" id="{C3B2F4E8-244C-4D3F-B092-7ED5E75F6F2B}"/>
              </a:ext>
            </a:extLst>
          </p:cNvPr>
          <p:cNvSpPr>
            <a:spLocks noGrp="1"/>
          </p:cNvSpPr>
          <p:nvPr>
            <p:ph type="ftr" sz="quarter" idx="11"/>
          </p:nvPr>
        </p:nvSpPr>
        <p:spPr/>
        <p:txBody>
          <a:bodyPr/>
          <a:lstStyle/>
          <a:p>
            <a:r>
              <a:rPr lang="fr-FR" dirty="0"/>
              <a:t>Département du contrôle interne et des systèmes d’information financière - DCISIF</a:t>
            </a:r>
          </a:p>
        </p:txBody>
      </p:sp>
      <p:sp>
        <p:nvSpPr>
          <p:cNvPr id="5" name="Espace réservé du numéro de diapositive 4">
            <a:extLst>
              <a:ext uri="{FF2B5EF4-FFF2-40B4-BE49-F238E27FC236}">
                <a16:creationId xmlns:a16="http://schemas.microsoft.com/office/drawing/2014/main" id="{D4340985-DA18-4EE8-8688-E6CDB5E128AF}"/>
              </a:ext>
            </a:extLst>
          </p:cNvPr>
          <p:cNvSpPr>
            <a:spLocks noGrp="1"/>
          </p:cNvSpPr>
          <p:nvPr>
            <p:ph type="sldNum" sz="quarter" idx="12"/>
          </p:nvPr>
        </p:nvSpPr>
        <p:spPr/>
        <p:txBody>
          <a:bodyPr/>
          <a:lstStyle/>
          <a:p>
            <a:fld id="{733122C9-A0B9-462F-8757-0847AD287B63}" type="slidenum">
              <a:rPr lang="fr-FR" smtClean="0"/>
              <a:pPr/>
              <a:t>40</a:t>
            </a:fld>
            <a:endParaRPr lang="fr-FR"/>
          </a:p>
        </p:txBody>
      </p:sp>
      <p:sp>
        <p:nvSpPr>
          <p:cNvPr id="6" name="Espace réservé de la date 5">
            <a:extLst>
              <a:ext uri="{FF2B5EF4-FFF2-40B4-BE49-F238E27FC236}">
                <a16:creationId xmlns:a16="http://schemas.microsoft.com/office/drawing/2014/main" id="{41AF9C77-3A33-4BFA-AC97-6AF9586222BE}"/>
              </a:ext>
            </a:extLst>
          </p:cNvPr>
          <p:cNvSpPr>
            <a:spLocks noGrp="1"/>
          </p:cNvSpPr>
          <p:nvPr>
            <p:ph type="dt" sz="half" idx="4294967295"/>
          </p:nvPr>
        </p:nvSpPr>
        <p:spPr/>
        <p:txBody>
          <a:bodyPr/>
          <a:lstStyle/>
          <a:p>
            <a:pPr algn="r"/>
            <a:fld id="{B858D49A-5A7A-574D-A0ED-52B5C1EFA876}" type="datetime1">
              <a:rPr lang="fr-FR" cap="all">
                <a:solidFill>
                  <a:srgbClr val="000000"/>
                </a:solidFill>
              </a:rPr>
              <a:pPr algn="r"/>
              <a:t>18/05/2022</a:t>
            </a:fld>
            <a:endParaRPr lang="fr-FR" cap="all" dirty="0"/>
          </a:p>
        </p:txBody>
      </p:sp>
    </p:spTree>
    <p:extLst>
      <p:ext uri="{BB962C8B-B14F-4D97-AF65-F5344CB8AC3E}">
        <p14:creationId xmlns:p14="http://schemas.microsoft.com/office/powerpoint/2010/main" val="6200292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sp>
        <p:nvSpPr>
          <p:cNvPr id="10" name="Titre 6">
            <a:extLst>
              <a:ext uri="{FF2B5EF4-FFF2-40B4-BE49-F238E27FC236}">
                <a16:creationId xmlns:a16="http://schemas.microsoft.com/office/drawing/2014/main" id="{71AEE90C-F5AE-4AB4-900A-CF0001990F3D}"/>
              </a:ext>
            </a:extLst>
          </p:cNvPr>
          <p:cNvSpPr txBox="1">
            <a:spLocks/>
          </p:cNvSpPr>
          <p:nvPr/>
        </p:nvSpPr>
        <p:spPr bwMode="gray">
          <a:xfrm>
            <a:off x="1043608" y="152010"/>
            <a:ext cx="7704856"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500" dirty="0"/>
              <a:t>Cartes affaires</a:t>
            </a:r>
          </a:p>
          <a:p>
            <a:pPr>
              <a:buClr>
                <a:schemeClr val="tx2"/>
              </a:buClr>
            </a:pPr>
            <a:r>
              <a:rPr lang="fr-FR" sz="1300" dirty="0" smtClean="0">
                <a:solidFill>
                  <a:schemeClr val="accent2"/>
                </a:solidFill>
              </a:rPr>
              <a:t>Plateforme BNP des </a:t>
            </a:r>
            <a:r>
              <a:rPr lang="fr-FR" sz="1300" dirty="0">
                <a:solidFill>
                  <a:schemeClr val="accent2"/>
                </a:solidFill>
              </a:rPr>
              <a:t>cartes d’affaires</a:t>
            </a:r>
          </a:p>
        </p:txBody>
      </p:sp>
      <p:pic>
        <p:nvPicPr>
          <p:cNvPr id="2" name="Image 1"/>
          <p:cNvPicPr>
            <a:picLocks noChangeAspect="1"/>
          </p:cNvPicPr>
          <p:nvPr/>
        </p:nvPicPr>
        <p:blipFill>
          <a:blip r:embed="rId2"/>
          <a:stretch>
            <a:fillRect/>
          </a:stretch>
        </p:blipFill>
        <p:spPr>
          <a:xfrm>
            <a:off x="611560" y="1275606"/>
            <a:ext cx="8483852" cy="3096344"/>
          </a:xfrm>
          <a:prstGeom prst="rect">
            <a:avLst/>
          </a:prstGeom>
        </p:spPr>
      </p:pic>
      <p:cxnSp>
        <p:nvCxnSpPr>
          <p:cNvPr id="5" name="Connecteur droit avec flèche 4"/>
          <p:cNvCxnSpPr/>
          <p:nvPr/>
        </p:nvCxnSpPr>
        <p:spPr>
          <a:xfrm flipH="1">
            <a:off x="5436096" y="2571750"/>
            <a:ext cx="1296144"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660232" y="2283718"/>
            <a:ext cx="1728192" cy="57606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smtClean="0">
                <a:solidFill>
                  <a:schemeClr val="tx1"/>
                </a:solidFill>
              </a:rPr>
              <a:t>La création de l’entité de l’académie doit être demandée auprès du référent ministériel</a:t>
            </a:r>
            <a:endParaRPr lang="fr-FR" sz="800" dirty="0">
              <a:solidFill>
                <a:schemeClr val="tx1"/>
              </a:solidFill>
            </a:endParaRPr>
          </a:p>
        </p:txBody>
      </p:sp>
      <p:sp>
        <p:nvSpPr>
          <p:cNvPr id="3" name="Rectangle 2"/>
          <p:cNvSpPr/>
          <p:nvPr/>
        </p:nvSpPr>
        <p:spPr>
          <a:xfrm>
            <a:off x="8172400" y="4859625"/>
            <a:ext cx="662361" cy="20774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8D49A-5A7A-574D-A0ED-52B5C1EFA876}" type="datetime1">
              <a:rPr lang="fr-FR" sz="750" b="1" cap="all">
                <a:solidFill>
                  <a:srgbClr val="000000"/>
                </a:solidFill>
              </a:rPr>
              <a:pPr marL="0" marR="0" lvl="0" indent="0" algn="ctr" defTabSz="914400" rtl="0" eaLnBrk="1" fontAlgn="auto" latinLnBrk="0" hangingPunct="1">
                <a:lnSpc>
                  <a:spcPct val="100000"/>
                </a:lnSpc>
                <a:spcBef>
                  <a:spcPts val="0"/>
                </a:spcBef>
                <a:spcAft>
                  <a:spcPts val="0"/>
                </a:spcAft>
                <a:buClrTx/>
                <a:buSzTx/>
                <a:buFontTx/>
                <a:buNone/>
                <a:tabLst/>
                <a:defRPr/>
              </a:pPr>
              <a:t>18/05/2022</a:t>
            </a:fld>
            <a:endParaRPr lang="fr-FR" dirty="0"/>
          </a:p>
        </p:txBody>
      </p:sp>
    </p:spTree>
    <p:extLst>
      <p:ext uri="{BB962C8B-B14F-4D97-AF65-F5344CB8AC3E}">
        <p14:creationId xmlns:p14="http://schemas.microsoft.com/office/powerpoint/2010/main" val="22962091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sp>
        <p:nvSpPr>
          <p:cNvPr id="10" name="Titre 6">
            <a:extLst>
              <a:ext uri="{FF2B5EF4-FFF2-40B4-BE49-F238E27FC236}">
                <a16:creationId xmlns:a16="http://schemas.microsoft.com/office/drawing/2014/main" id="{71AEE90C-F5AE-4AB4-900A-CF0001990F3D}"/>
              </a:ext>
            </a:extLst>
          </p:cNvPr>
          <p:cNvSpPr txBox="1">
            <a:spLocks/>
          </p:cNvSpPr>
          <p:nvPr/>
        </p:nvSpPr>
        <p:spPr bwMode="gray">
          <a:xfrm>
            <a:off x="1043608" y="152010"/>
            <a:ext cx="7704856"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500" dirty="0"/>
              <a:t>Cartes affaires</a:t>
            </a:r>
          </a:p>
          <a:p>
            <a:pPr>
              <a:buClr>
                <a:schemeClr val="tx2"/>
              </a:buClr>
            </a:pPr>
            <a:r>
              <a:rPr lang="fr-FR" sz="1300" dirty="0" smtClean="0">
                <a:solidFill>
                  <a:schemeClr val="accent2"/>
                </a:solidFill>
              </a:rPr>
              <a:t>Souscription de cartes en ligne</a:t>
            </a:r>
            <a:endParaRPr lang="fr-FR" sz="1300" dirty="0">
              <a:solidFill>
                <a:schemeClr val="accent2"/>
              </a:solidFill>
            </a:endParaRPr>
          </a:p>
        </p:txBody>
      </p:sp>
      <p:pic>
        <p:nvPicPr>
          <p:cNvPr id="2" name="Image 1"/>
          <p:cNvPicPr>
            <a:picLocks noChangeAspect="1"/>
          </p:cNvPicPr>
          <p:nvPr/>
        </p:nvPicPr>
        <p:blipFill>
          <a:blip r:embed="rId2"/>
          <a:stretch>
            <a:fillRect/>
          </a:stretch>
        </p:blipFill>
        <p:spPr>
          <a:xfrm>
            <a:off x="485775" y="843558"/>
            <a:ext cx="7128225" cy="3888123"/>
          </a:xfrm>
          <a:prstGeom prst="rect">
            <a:avLst/>
          </a:prstGeom>
        </p:spPr>
      </p:pic>
      <p:sp>
        <p:nvSpPr>
          <p:cNvPr id="3" name="Rectangle 2"/>
          <p:cNvSpPr/>
          <p:nvPr/>
        </p:nvSpPr>
        <p:spPr>
          <a:xfrm>
            <a:off x="8062971" y="4859625"/>
            <a:ext cx="662361" cy="20774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8D49A-5A7A-574D-A0ED-52B5C1EFA876}" type="datetime1">
              <a:rPr lang="fr-FR" sz="750" b="1" cap="all">
                <a:solidFill>
                  <a:srgbClr val="000000"/>
                </a:solidFill>
              </a:rPr>
              <a:pPr marL="0" marR="0" lvl="0" indent="0" algn="ctr" defTabSz="914400" rtl="0" eaLnBrk="1" fontAlgn="auto" latinLnBrk="0" hangingPunct="1">
                <a:lnSpc>
                  <a:spcPct val="100000"/>
                </a:lnSpc>
                <a:spcBef>
                  <a:spcPts val="0"/>
                </a:spcBef>
                <a:spcAft>
                  <a:spcPts val="0"/>
                </a:spcAft>
                <a:buClrTx/>
                <a:buSzTx/>
                <a:buFontTx/>
                <a:buNone/>
                <a:tabLst/>
                <a:defRPr/>
              </a:pPr>
              <a:t>18/05/2022</a:t>
            </a:fld>
            <a:endParaRPr lang="fr-FR" dirty="0"/>
          </a:p>
        </p:txBody>
      </p:sp>
    </p:spTree>
    <p:extLst>
      <p:ext uri="{BB962C8B-B14F-4D97-AF65-F5344CB8AC3E}">
        <p14:creationId xmlns:p14="http://schemas.microsoft.com/office/powerpoint/2010/main" val="20953149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sp>
        <p:nvSpPr>
          <p:cNvPr id="10" name="Titre 6">
            <a:extLst>
              <a:ext uri="{FF2B5EF4-FFF2-40B4-BE49-F238E27FC236}">
                <a16:creationId xmlns:a16="http://schemas.microsoft.com/office/drawing/2014/main" id="{71AEE90C-F5AE-4AB4-900A-CF0001990F3D}"/>
              </a:ext>
            </a:extLst>
          </p:cNvPr>
          <p:cNvSpPr txBox="1">
            <a:spLocks/>
          </p:cNvSpPr>
          <p:nvPr/>
        </p:nvSpPr>
        <p:spPr bwMode="gray">
          <a:xfrm>
            <a:off x="1043608" y="152010"/>
            <a:ext cx="7704856"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500" dirty="0"/>
              <a:t>Cartes affaires</a:t>
            </a:r>
          </a:p>
          <a:p>
            <a:pPr>
              <a:buClr>
                <a:schemeClr val="tx2"/>
              </a:buClr>
            </a:pPr>
            <a:r>
              <a:rPr lang="fr-FR" sz="1300" dirty="0" smtClean="0">
                <a:solidFill>
                  <a:schemeClr val="accent2"/>
                </a:solidFill>
              </a:rPr>
              <a:t>Périmètre </a:t>
            </a:r>
            <a:r>
              <a:rPr lang="fr-FR" sz="1300" dirty="0">
                <a:solidFill>
                  <a:schemeClr val="accent2"/>
                </a:solidFill>
              </a:rPr>
              <a:t>des dépenses autorisées </a:t>
            </a:r>
          </a:p>
        </p:txBody>
      </p:sp>
      <p:graphicFrame>
        <p:nvGraphicFramePr>
          <p:cNvPr id="5" name="Tableau 4"/>
          <p:cNvGraphicFramePr>
            <a:graphicFrameLocks noGrp="1"/>
          </p:cNvGraphicFramePr>
          <p:nvPr>
            <p:extLst>
              <p:ext uri="{D42A27DB-BD31-4B8C-83A1-F6EECF244321}">
                <p14:modId xmlns:p14="http://schemas.microsoft.com/office/powerpoint/2010/main" val="772391398"/>
              </p:ext>
            </p:extLst>
          </p:nvPr>
        </p:nvGraphicFramePr>
        <p:xfrm>
          <a:off x="391676" y="987574"/>
          <a:ext cx="8356788" cy="3450398"/>
        </p:xfrm>
        <a:graphic>
          <a:graphicData uri="http://schemas.openxmlformats.org/drawingml/2006/table">
            <a:tbl>
              <a:tblPr firstRow="1" firstCol="1" bandRow="1">
                <a:tableStyleId>{5C22544A-7EE6-4342-B048-85BDC9FD1C3A}</a:tableStyleId>
              </a:tblPr>
              <a:tblGrid>
                <a:gridCol w="1588036">
                  <a:extLst>
                    <a:ext uri="{9D8B030D-6E8A-4147-A177-3AD203B41FA5}">
                      <a16:colId xmlns:a16="http://schemas.microsoft.com/office/drawing/2014/main" val="1422375672"/>
                    </a:ext>
                  </a:extLst>
                </a:gridCol>
                <a:gridCol w="6768752">
                  <a:extLst>
                    <a:ext uri="{9D8B030D-6E8A-4147-A177-3AD203B41FA5}">
                      <a16:colId xmlns:a16="http://schemas.microsoft.com/office/drawing/2014/main" val="42439770"/>
                    </a:ext>
                  </a:extLst>
                </a:gridCol>
              </a:tblGrid>
              <a:tr h="226612">
                <a:tc>
                  <a:txBody>
                    <a:bodyPr/>
                    <a:lstStyle/>
                    <a:p>
                      <a:pPr algn="ctr">
                        <a:spcAft>
                          <a:spcPts val="0"/>
                        </a:spcAft>
                      </a:pPr>
                      <a:r>
                        <a:rPr lang="fr-FR" sz="800">
                          <a:effectLst/>
                        </a:rPr>
                        <a:t>Nature des dépenses</a:t>
                      </a:r>
                      <a:endParaRPr lang="fr-FR" sz="1050">
                        <a:effectLst/>
                        <a:latin typeface="Times New Roman" panose="02020603050405020304" pitchFamily="18" charset="0"/>
                        <a:ea typeface="Times New Roman" panose="02020603050405020304" pitchFamily="18" charset="0"/>
                      </a:endParaRPr>
                    </a:p>
                  </a:txBody>
                  <a:tcPr marL="52978" marR="52978" marT="0" marB="0" anchor="ctr">
                    <a:solidFill>
                      <a:srgbClr val="0081AE"/>
                    </a:solidFill>
                  </a:tcPr>
                </a:tc>
                <a:tc>
                  <a:txBody>
                    <a:bodyPr/>
                    <a:lstStyle/>
                    <a:p>
                      <a:pPr algn="ctr">
                        <a:spcAft>
                          <a:spcPts val="0"/>
                        </a:spcAft>
                      </a:pPr>
                      <a:r>
                        <a:rPr lang="fr-FR" sz="800" dirty="0">
                          <a:effectLst/>
                        </a:rPr>
                        <a:t>Utilisation de la carte </a:t>
                      </a:r>
                      <a:r>
                        <a:rPr lang="fr-FR" sz="800" dirty="0" smtClean="0">
                          <a:effectLst/>
                        </a:rPr>
                        <a:t>affaires</a:t>
                      </a:r>
                      <a:endParaRPr lang="fr-FR" sz="1050" dirty="0">
                        <a:effectLst/>
                        <a:latin typeface="Times New Roman" panose="02020603050405020304" pitchFamily="18" charset="0"/>
                        <a:ea typeface="Times New Roman" panose="02020603050405020304" pitchFamily="18" charset="0"/>
                      </a:endParaRPr>
                    </a:p>
                  </a:txBody>
                  <a:tcPr marL="52978" marR="52978" marT="0" marB="0" anchor="ctr">
                    <a:solidFill>
                      <a:srgbClr val="0081AE"/>
                    </a:solidFill>
                  </a:tcPr>
                </a:tc>
                <a:extLst>
                  <a:ext uri="{0D108BD9-81ED-4DB2-BD59-A6C34878D82A}">
                    <a16:rowId xmlns:a16="http://schemas.microsoft.com/office/drawing/2014/main" val="299231763"/>
                  </a:ext>
                </a:extLst>
              </a:tr>
              <a:tr h="1382173">
                <a:tc>
                  <a:txBody>
                    <a:bodyPr/>
                    <a:lstStyle/>
                    <a:p>
                      <a:pPr algn="l">
                        <a:spcAft>
                          <a:spcPts val="0"/>
                        </a:spcAft>
                      </a:pPr>
                      <a:r>
                        <a:rPr lang="fr-FR" sz="800" dirty="0">
                          <a:effectLst/>
                          <a:latin typeface="+mn-lt"/>
                        </a:rPr>
                        <a:t>Frais de mission non couverts par un marché public </a:t>
                      </a:r>
                    </a:p>
                    <a:p>
                      <a:pPr algn="l">
                        <a:spcAft>
                          <a:spcPts val="0"/>
                        </a:spcAft>
                      </a:pPr>
                      <a:r>
                        <a:rPr lang="fr-FR" sz="800" dirty="0">
                          <a:effectLst/>
                          <a:latin typeface="+mn-lt"/>
                        </a:rPr>
                        <a:t>(hébergement, restauration)</a:t>
                      </a:r>
                      <a:endParaRPr lang="fr-FR" sz="800" dirty="0">
                        <a:effectLst/>
                        <a:latin typeface="+mn-lt"/>
                        <a:ea typeface="Times New Roman" panose="02020603050405020304" pitchFamily="18" charset="0"/>
                      </a:endParaRPr>
                    </a:p>
                  </a:txBody>
                  <a:tcPr marL="52978" marR="52978" marT="0" marB="0" anchor="ctr">
                    <a:solidFill>
                      <a:srgbClr val="0081AE"/>
                    </a:solidFill>
                  </a:tcPr>
                </a:tc>
                <a:tc>
                  <a:txBody>
                    <a:bodyPr/>
                    <a:lstStyle/>
                    <a:p>
                      <a:pPr algn="just">
                        <a:spcAft>
                          <a:spcPts val="0"/>
                        </a:spcAft>
                      </a:pPr>
                      <a:r>
                        <a:rPr lang="fr-FR" sz="800" dirty="0">
                          <a:effectLst/>
                          <a:latin typeface="+mn-lt"/>
                        </a:rPr>
                        <a:t> </a:t>
                      </a:r>
                    </a:p>
                    <a:p>
                      <a:pPr algn="just">
                        <a:spcAft>
                          <a:spcPts val="0"/>
                        </a:spcAft>
                      </a:pPr>
                      <a:r>
                        <a:rPr lang="fr-FR" sz="800" dirty="0">
                          <a:effectLst/>
                          <a:latin typeface="+mn-lt"/>
                        </a:rPr>
                        <a:t>Utilisation de la carte </a:t>
                      </a:r>
                      <a:r>
                        <a:rPr lang="fr-FR" sz="800" dirty="0" smtClean="0">
                          <a:effectLst/>
                          <a:latin typeface="+mn-lt"/>
                        </a:rPr>
                        <a:t>affaires </a:t>
                      </a:r>
                      <a:r>
                        <a:rPr lang="fr-FR" sz="800" dirty="0">
                          <a:effectLst/>
                          <a:latin typeface="+mn-lt"/>
                        </a:rPr>
                        <a:t>possible conformément à la règlementation relative aux déplacements </a:t>
                      </a:r>
                      <a:r>
                        <a:rPr lang="fr-FR" sz="800" dirty="0" smtClean="0">
                          <a:effectLst/>
                          <a:latin typeface="+mn-lt"/>
                        </a:rPr>
                        <a:t>temporaires</a:t>
                      </a:r>
                      <a:endParaRPr lang="fr-FR" sz="800" dirty="0">
                        <a:effectLst/>
                        <a:latin typeface="+mn-lt"/>
                      </a:endParaRPr>
                    </a:p>
                    <a:p>
                      <a:pPr algn="just">
                        <a:spcAft>
                          <a:spcPts val="0"/>
                        </a:spcAft>
                      </a:pPr>
                      <a:r>
                        <a:rPr lang="fr-FR" sz="800" dirty="0">
                          <a:effectLst/>
                          <a:latin typeface="+mn-lt"/>
                        </a:rPr>
                        <a:t>  </a:t>
                      </a:r>
                    </a:p>
                    <a:p>
                      <a:pPr marL="342900" lvl="0" indent="-342900">
                        <a:spcAft>
                          <a:spcPts val="1000"/>
                        </a:spcAft>
                        <a:buFont typeface="Wingdings" panose="05000000000000000000" pitchFamily="2" charset="2"/>
                        <a:buChar char=""/>
                        <a:tabLst>
                          <a:tab pos="158750" algn="l"/>
                        </a:tabLst>
                      </a:pPr>
                      <a:r>
                        <a:rPr lang="fr-FR" sz="800" dirty="0" smtClean="0">
                          <a:solidFill>
                            <a:srgbClr val="1F1F1F"/>
                          </a:solidFill>
                          <a:effectLst/>
                          <a:latin typeface="+mn-lt"/>
                          <a:ea typeface="Times New Roman" panose="02020603050405020304" pitchFamily="18" charset="0"/>
                          <a:cs typeface="Segoe UI" panose="020B0502040204020203" pitchFamily="34" charset="0"/>
                        </a:rPr>
                        <a:t>Les frais de mission non couverts par un marché public liés aux déplacements professionnels (hébergement, restauration…) ;</a:t>
                      </a:r>
                      <a:endParaRPr lang="fr-FR" sz="800" dirty="0" smtClean="0">
                        <a:effectLst/>
                        <a:latin typeface="+mn-lt"/>
                        <a:ea typeface="Times New Roman" panose="02020603050405020304" pitchFamily="18" charset="0"/>
                      </a:endParaRPr>
                    </a:p>
                    <a:p>
                      <a:pPr marL="342900" lvl="0" indent="-342900">
                        <a:spcAft>
                          <a:spcPts val="1000"/>
                        </a:spcAft>
                        <a:buFont typeface="Wingdings" panose="05000000000000000000" pitchFamily="2" charset="2"/>
                        <a:buChar char=""/>
                      </a:pPr>
                      <a:r>
                        <a:rPr lang="fr-FR" sz="800" dirty="0" smtClean="0">
                          <a:solidFill>
                            <a:srgbClr val="1F1F1F"/>
                          </a:solidFill>
                          <a:effectLst/>
                          <a:latin typeface="+mn-lt"/>
                          <a:ea typeface="Times New Roman" panose="02020603050405020304" pitchFamily="18" charset="0"/>
                          <a:cs typeface="Segoe UI" panose="020B0502040204020203" pitchFamily="34" charset="0"/>
                        </a:rPr>
                        <a:t>Les frais annexes occasionnés par les déplacements : stationnement, parking, péage…</a:t>
                      </a:r>
                      <a:endParaRPr lang="fr-FR" sz="800" dirty="0" smtClean="0">
                        <a:effectLst/>
                        <a:latin typeface="+mn-lt"/>
                        <a:ea typeface="Times New Roman" panose="02020603050405020304" pitchFamily="18" charset="0"/>
                      </a:endParaRPr>
                    </a:p>
                    <a:p>
                      <a:r>
                        <a:rPr lang="fr-FR" sz="800" dirty="0" smtClean="0">
                          <a:solidFill>
                            <a:srgbClr val="1F1F1F"/>
                          </a:solidFill>
                          <a:effectLst/>
                          <a:latin typeface="+mn-lt"/>
                          <a:ea typeface="Calibri" panose="020F0502020204030204" pitchFamily="34" charset="0"/>
                          <a:cs typeface="Segoe UI" panose="020B0502040204020203" pitchFamily="34" charset="0"/>
                        </a:rPr>
                        <a:t>Le porteur doit veiller à avoir un ordre de mission avant l’utilisation de la carte pour tout déplacement professionnel.</a:t>
                      </a:r>
                      <a:endParaRPr lang="fr-FR" sz="800" dirty="0">
                        <a:effectLst/>
                        <a:latin typeface="+mn-lt"/>
                        <a:ea typeface="Times New Roman" panose="02020603050405020304" pitchFamily="18" charset="0"/>
                      </a:endParaRPr>
                    </a:p>
                  </a:txBody>
                  <a:tcPr marL="52978" marR="52978" marT="0" marB="0"/>
                </a:tc>
                <a:extLst>
                  <a:ext uri="{0D108BD9-81ED-4DB2-BD59-A6C34878D82A}">
                    <a16:rowId xmlns:a16="http://schemas.microsoft.com/office/drawing/2014/main" val="4279370941"/>
                  </a:ext>
                </a:extLst>
              </a:tr>
              <a:tr h="1301280">
                <a:tc>
                  <a:txBody>
                    <a:bodyPr/>
                    <a:lstStyle/>
                    <a:p>
                      <a:pPr algn="l">
                        <a:spcAft>
                          <a:spcPts val="0"/>
                        </a:spcAft>
                      </a:pPr>
                      <a:r>
                        <a:rPr lang="fr-FR" sz="800" dirty="0">
                          <a:effectLst/>
                          <a:latin typeface="+mn-lt"/>
                        </a:rPr>
                        <a:t>Frais de réception et de représentation</a:t>
                      </a:r>
                    </a:p>
                    <a:p>
                      <a:pPr algn="l">
                        <a:spcAft>
                          <a:spcPts val="0"/>
                        </a:spcAft>
                      </a:pPr>
                      <a:endParaRPr lang="fr-FR" sz="800" dirty="0">
                        <a:effectLst/>
                        <a:latin typeface="+mn-lt"/>
                        <a:ea typeface="Times New Roman" panose="02020603050405020304" pitchFamily="18" charset="0"/>
                      </a:endParaRPr>
                    </a:p>
                  </a:txBody>
                  <a:tcPr marL="52978" marR="52978" marT="0" marB="0" anchor="ctr">
                    <a:solidFill>
                      <a:srgbClr val="0081AE"/>
                    </a:solidFill>
                  </a:tcPr>
                </a:tc>
                <a:tc>
                  <a:txBody>
                    <a:bodyPr/>
                    <a:lstStyle/>
                    <a:p>
                      <a:pPr algn="just">
                        <a:spcAft>
                          <a:spcPts val="0"/>
                        </a:spcAft>
                      </a:pPr>
                      <a:r>
                        <a:rPr lang="fr-FR" sz="800" dirty="0">
                          <a:effectLst/>
                          <a:latin typeface="+mn-lt"/>
                        </a:rPr>
                        <a:t> </a:t>
                      </a:r>
                    </a:p>
                    <a:p>
                      <a:pPr algn="just">
                        <a:spcAft>
                          <a:spcPts val="0"/>
                        </a:spcAft>
                      </a:pPr>
                      <a:r>
                        <a:rPr lang="fr-FR" sz="800" dirty="0">
                          <a:effectLst/>
                          <a:latin typeface="+mn-lt"/>
                        </a:rPr>
                        <a:t>Utilisation de la carte </a:t>
                      </a:r>
                      <a:r>
                        <a:rPr lang="fr-FR" sz="800" dirty="0" smtClean="0">
                          <a:effectLst/>
                          <a:latin typeface="+mn-lt"/>
                        </a:rPr>
                        <a:t>affaires </a:t>
                      </a:r>
                      <a:r>
                        <a:rPr lang="fr-FR" sz="800" dirty="0">
                          <a:effectLst/>
                          <a:latin typeface="+mn-lt"/>
                        </a:rPr>
                        <a:t>possible mais réservée aux seuls frais « de bouche », c’est-à-dire les repas professionnels au restaurant. Ces frais doivent être engagés pour l’accueil de personnalités étrangères à l’administration ou pour des manifestations au profit d’agents de l’Etat justifiées par un motif de service </a:t>
                      </a:r>
                      <a:r>
                        <a:rPr lang="fr-FR" sz="800" dirty="0" smtClean="0">
                          <a:effectLst/>
                          <a:latin typeface="+mn-lt"/>
                        </a:rPr>
                        <a:t>avéré.</a:t>
                      </a:r>
                      <a:endParaRPr lang="fr-FR" sz="800" dirty="0">
                        <a:effectLst/>
                        <a:latin typeface="+mn-lt"/>
                      </a:endParaRPr>
                    </a:p>
                    <a:p>
                      <a:pPr algn="just">
                        <a:spcAft>
                          <a:spcPts val="0"/>
                        </a:spcAft>
                      </a:pPr>
                      <a:r>
                        <a:rPr lang="fr-FR" sz="800" dirty="0">
                          <a:effectLst/>
                          <a:latin typeface="+mn-lt"/>
                        </a:rPr>
                        <a:t> </a:t>
                      </a:r>
                    </a:p>
                    <a:p>
                      <a:pPr algn="just">
                        <a:spcAft>
                          <a:spcPts val="0"/>
                        </a:spcAft>
                      </a:pPr>
                      <a:r>
                        <a:rPr lang="fr-FR" sz="800" u="sng" dirty="0">
                          <a:effectLst/>
                          <a:latin typeface="+mn-lt"/>
                        </a:rPr>
                        <a:t>NOTA</a:t>
                      </a:r>
                      <a:r>
                        <a:rPr lang="fr-FR" sz="800" dirty="0">
                          <a:effectLst/>
                          <a:latin typeface="+mn-lt"/>
                        </a:rPr>
                        <a:t> : Le recours à un traiteur n’est pas pris en compte, ni les factures de fournisseur d’alimentation (exemple : « Métro »). Enfin, les frais liés au fonctionnement du service comme les repas de cohésion ne rentrent pas dans le périmètre des dépenses autorisées par la carte </a:t>
                      </a:r>
                      <a:r>
                        <a:rPr lang="fr-FR" sz="800" dirty="0" smtClean="0">
                          <a:effectLst/>
                          <a:latin typeface="+mn-lt"/>
                        </a:rPr>
                        <a:t>affaires.</a:t>
                      </a:r>
                    </a:p>
                    <a:p>
                      <a:pPr algn="just">
                        <a:spcAft>
                          <a:spcPts val="0"/>
                        </a:spcAft>
                      </a:pPr>
                      <a:endParaRPr lang="fr-FR" sz="800" dirty="0" smtClean="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dirty="0" smtClean="0">
                          <a:effectLst/>
                          <a:latin typeface="+mn-lt"/>
                        </a:rPr>
                        <a:t> </a:t>
                      </a:r>
                      <a:r>
                        <a:rPr kumimoji="0" lang="fr-FR" sz="800" b="0" i="0" u="none" strike="noStrike" kern="1200" cap="none" spc="0" normalizeH="0" baseline="0" noProof="0" dirty="0" smtClean="0">
                          <a:ln>
                            <a:noFill/>
                          </a:ln>
                          <a:solidFill>
                            <a:srgbClr val="000000"/>
                          </a:solidFill>
                          <a:effectLst/>
                          <a:uLnTx/>
                          <a:uFillTx/>
                          <a:latin typeface="+mn-lt"/>
                          <a:ea typeface="+mn-ea"/>
                          <a:cs typeface="+mn-cs"/>
                        </a:rPr>
                        <a:t>Utilisation de la carte affaires possible pour les dépenses de cadeaux, fleurs  bien que celles ci ont vocation à être réglées par d’autres moyens : par bon de commande sur marché formalisé.</a:t>
                      </a:r>
                    </a:p>
                    <a:p>
                      <a:pPr algn="just">
                        <a:spcAft>
                          <a:spcPts val="0"/>
                        </a:spcAft>
                      </a:pPr>
                      <a:endParaRPr lang="fr-FR" sz="800" dirty="0">
                        <a:effectLst/>
                        <a:latin typeface="+mn-lt"/>
                        <a:ea typeface="Times New Roman" panose="02020603050405020304" pitchFamily="18" charset="0"/>
                      </a:endParaRPr>
                    </a:p>
                  </a:txBody>
                  <a:tcPr marL="52978" marR="52978" marT="0" marB="0"/>
                </a:tc>
                <a:extLst>
                  <a:ext uri="{0D108BD9-81ED-4DB2-BD59-A6C34878D82A}">
                    <a16:rowId xmlns:a16="http://schemas.microsoft.com/office/drawing/2014/main" val="850304470"/>
                  </a:ext>
                </a:extLst>
              </a:tr>
              <a:tr h="5004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smtClean="0">
                          <a:ln>
                            <a:noFill/>
                          </a:ln>
                          <a:solidFill>
                            <a:srgbClr val="FFFFFF"/>
                          </a:solidFill>
                          <a:effectLst/>
                          <a:uLnTx/>
                          <a:uFillTx/>
                          <a:latin typeface="+mn-lt"/>
                          <a:ea typeface="+mn-ea"/>
                          <a:cs typeface="+mn-cs"/>
                        </a:rPr>
                        <a:t>Autres natures de dépenses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smtClean="0">
                          <a:ln>
                            <a:noFill/>
                          </a:ln>
                          <a:solidFill>
                            <a:srgbClr val="FFFFFF"/>
                          </a:solidFill>
                          <a:effectLst/>
                          <a:uLnTx/>
                          <a:uFillTx/>
                          <a:latin typeface="+mn-lt"/>
                          <a:ea typeface="+mn-ea"/>
                          <a:cs typeface="+mn-cs"/>
                        </a:rPr>
                        <a:t>(location/achat de matériels frais de documentation)</a:t>
                      </a:r>
                      <a:endParaRPr kumimoji="0" lang="fr-FR" sz="800" b="1" i="0" u="none" strike="noStrike" kern="1200" cap="none" spc="0" normalizeH="0" baseline="0" noProof="0" dirty="0" smtClean="0">
                        <a:ln>
                          <a:noFill/>
                        </a:ln>
                        <a:solidFill>
                          <a:srgbClr val="FFFFFF"/>
                        </a:solidFill>
                        <a:effectLst/>
                        <a:uLnTx/>
                        <a:uFillTx/>
                        <a:latin typeface="+mn-lt"/>
                        <a:ea typeface="Times New Roman" panose="02020603050405020304" pitchFamily="18" charset="0"/>
                        <a:cs typeface="+mn-cs"/>
                      </a:endParaRPr>
                    </a:p>
                    <a:p>
                      <a:pPr algn="l">
                        <a:spcAft>
                          <a:spcPts val="0"/>
                        </a:spcAft>
                      </a:pPr>
                      <a:r>
                        <a:rPr lang="fr-FR" sz="200" dirty="0">
                          <a:effectLst/>
                          <a:latin typeface="+mn-lt"/>
                        </a:rPr>
                        <a:t> </a:t>
                      </a:r>
                      <a:endParaRPr lang="fr-FR" sz="900" dirty="0">
                        <a:effectLst/>
                        <a:latin typeface="+mn-lt"/>
                        <a:ea typeface="Times New Roman" panose="02020603050405020304" pitchFamily="18" charset="0"/>
                      </a:endParaRPr>
                    </a:p>
                  </a:txBody>
                  <a:tcPr marL="52978" marR="52978" marT="0" marB="0" anchor="ctr">
                    <a:solidFill>
                      <a:srgbClr val="0081AE"/>
                    </a:solidFill>
                  </a:tcPr>
                </a:tc>
                <a:tc>
                  <a:txBody>
                    <a:bodyPr/>
                    <a:lstStyle/>
                    <a:p>
                      <a:pPr>
                        <a:spcAft>
                          <a:spcPts val="0"/>
                        </a:spcAft>
                      </a:pPr>
                      <a:r>
                        <a:rPr lang="fr-FR" sz="800" dirty="0">
                          <a:effectLst/>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800" dirty="0">
                          <a:effectLst/>
                          <a:latin typeface="+mn-lt"/>
                        </a:rPr>
                        <a:t>Ces </a:t>
                      </a:r>
                      <a:r>
                        <a:rPr kumimoji="0" lang="fr-FR" sz="800" b="0" i="0" u="none" strike="noStrike" kern="1200" cap="none" spc="0" normalizeH="0" baseline="0" noProof="0" dirty="0" smtClean="0">
                          <a:ln>
                            <a:noFill/>
                          </a:ln>
                          <a:solidFill>
                            <a:srgbClr val="000000"/>
                          </a:solidFill>
                          <a:effectLst/>
                          <a:uLnTx/>
                          <a:uFillTx/>
                          <a:latin typeface="+mn-lt"/>
                          <a:ea typeface="+mn-ea"/>
                          <a:cs typeface="+mn-cs"/>
                        </a:rPr>
                        <a:t>dépenses ne sont pas autorisées avec la carte affaires.</a:t>
                      </a:r>
                      <a:endParaRPr kumimoji="0" lang="fr-FR" sz="800" b="0" i="0" u="none" strike="noStrike" kern="1200" cap="none" spc="0" normalizeH="0" baseline="0" noProof="0" dirty="0" smtClean="0">
                        <a:ln>
                          <a:noFill/>
                        </a:ln>
                        <a:solidFill>
                          <a:srgbClr val="000000"/>
                        </a:solidFill>
                        <a:effectLst/>
                        <a:uLnTx/>
                        <a:uFillTx/>
                        <a:latin typeface="+mn-lt"/>
                        <a:ea typeface="Times New Roman" panose="02020603050405020304" pitchFamily="18" charset="0"/>
                        <a:cs typeface="+mn-cs"/>
                      </a:endParaRPr>
                    </a:p>
                    <a:p>
                      <a:pPr>
                        <a:spcAft>
                          <a:spcPts val="0"/>
                        </a:spcAft>
                      </a:pPr>
                      <a:r>
                        <a:rPr lang="fr-FR" sz="800" dirty="0">
                          <a:effectLst/>
                          <a:latin typeface="+mn-lt"/>
                        </a:rPr>
                        <a:t> </a:t>
                      </a:r>
                      <a:endParaRPr lang="fr-FR" sz="800" dirty="0">
                        <a:effectLst/>
                        <a:latin typeface="+mn-lt"/>
                        <a:ea typeface="Times New Roman" panose="02020603050405020304" pitchFamily="18" charset="0"/>
                      </a:endParaRPr>
                    </a:p>
                  </a:txBody>
                  <a:tcPr marL="52978" marR="52978" marT="0" marB="0" anchor="ctr"/>
                </a:tc>
                <a:extLst>
                  <a:ext uri="{0D108BD9-81ED-4DB2-BD59-A6C34878D82A}">
                    <a16:rowId xmlns:a16="http://schemas.microsoft.com/office/drawing/2014/main" val="2958575487"/>
                  </a:ext>
                </a:extLst>
              </a:tr>
            </a:tbl>
          </a:graphicData>
        </a:graphic>
      </p:graphicFrame>
      <p:sp>
        <p:nvSpPr>
          <p:cNvPr id="2" name="Rectangle 1"/>
          <p:cNvSpPr/>
          <p:nvPr/>
        </p:nvSpPr>
        <p:spPr>
          <a:xfrm>
            <a:off x="8086103" y="4859625"/>
            <a:ext cx="662361" cy="20774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8D49A-5A7A-574D-A0ED-52B5C1EFA876}" type="datetime1">
              <a:rPr lang="fr-FR" sz="750" b="1" cap="all">
                <a:solidFill>
                  <a:srgbClr val="000000"/>
                </a:solidFill>
              </a:rPr>
              <a:pPr marL="0" marR="0" lvl="0" indent="0" algn="ctr" defTabSz="914400" rtl="0" eaLnBrk="1" fontAlgn="auto" latinLnBrk="0" hangingPunct="1">
                <a:lnSpc>
                  <a:spcPct val="100000"/>
                </a:lnSpc>
                <a:spcBef>
                  <a:spcPts val="0"/>
                </a:spcBef>
                <a:spcAft>
                  <a:spcPts val="0"/>
                </a:spcAft>
                <a:buClrTx/>
                <a:buSzTx/>
                <a:buFontTx/>
                <a:buNone/>
                <a:tabLst/>
                <a:defRPr/>
              </a:pPr>
              <a:t>18/05/2022</a:t>
            </a:fld>
            <a:endParaRPr lang="fr-FR" dirty="0"/>
          </a:p>
        </p:txBody>
      </p:sp>
    </p:spTree>
    <p:extLst>
      <p:ext uri="{BB962C8B-B14F-4D97-AF65-F5344CB8AC3E}">
        <p14:creationId xmlns:p14="http://schemas.microsoft.com/office/powerpoint/2010/main" val="34102848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CD088A48-D3EE-4AAE-9487-6784B075474C}"/>
              </a:ext>
            </a:extLst>
          </p:cNvPr>
          <p:cNvSpPr>
            <a:spLocks noGrp="1"/>
          </p:cNvSpPr>
          <p:nvPr>
            <p:ph type="pic" sz="quarter" idx="13"/>
          </p:nvPr>
        </p:nvSpPr>
        <p:spPr/>
      </p:sp>
      <p:sp>
        <p:nvSpPr>
          <p:cNvPr id="3" name="Titre 2">
            <a:extLst>
              <a:ext uri="{FF2B5EF4-FFF2-40B4-BE49-F238E27FC236}">
                <a16:creationId xmlns:a16="http://schemas.microsoft.com/office/drawing/2014/main" id="{D3A3230F-EE6B-4D1E-BC6E-C36D5A68F1DF}"/>
              </a:ext>
            </a:extLst>
          </p:cNvPr>
          <p:cNvSpPr>
            <a:spLocks noGrp="1"/>
          </p:cNvSpPr>
          <p:nvPr>
            <p:ph type="title"/>
          </p:nvPr>
        </p:nvSpPr>
        <p:spPr/>
        <p:txBody>
          <a:bodyPr/>
          <a:lstStyle/>
          <a:p>
            <a:pPr marL="0" indent="0">
              <a:buNone/>
            </a:pPr>
            <a:r>
              <a:rPr lang="fr-FR" dirty="0" smtClean="0"/>
              <a:t>5. Conclusion</a:t>
            </a:r>
            <a:endParaRPr lang="fr-FR" dirty="0"/>
          </a:p>
        </p:txBody>
      </p:sp>
      <p:sp>
        <p:nvSpPr>
          <p:cNvPr id="4" name="Espace réservé du pied de page 3">
            <a:extLst>
              <a:ext uri="{FF2B5EF4-FFF2-40B4-BE49-F238E27FC236}">
                <a16:creationId xmlns:a16="http://schemas.microsoft.com/office/drawing/2014/main" id="{C3B2F4E8-244C-4D3F-B092-7ED5E75F6F2B}"/>
              </a:ext>
            </a:extLst>
          </p:cNvPr>
          <p:cNvSpPr>
            <a:spLocks noGrp="1"/>
          </p:cNvSpPr>
          <p:nvPr>
            <p:ph type="ftr" sz="quarter" idx="11"/>
          </p:nvPr>
        </p:nvSpPr>
        <p:spPr/>
        <p:txBody>
          <a:bodyPr/>
          <a:lstStyle/>
          <a:p>
            <a:r>
              <a:rPr lang="fr-FR" dirty="0"/>
              <a:t>Département du contrôle interne et des systèmes d’information financière - DCISIF</a:t>
            </a:r>
          </a:p>
        </p:txBody>
      </p:sp>
      <p:sp>
        <p:nvSpPr>
          <p:cNvPr id="5" name="Espace réservé du numéro de diapositive 4">
            <a:extLst>
              <a:ext uri="{FF2B5EF4-FFF2-40B4-BE49-F238E27FC236}">
                <a16:creationId xmlns:a16="http://schemas.microsoft.com/office/drawing/2014/main" id="{D4340985-DA18-4EE8-8688-E6CDB5E128AF}"/>
              </a:ext>
            </a:extLst>
          </p:cNvPr>
          <p:cNvSpPr>
            <a:spLocks noGrp="1"/>
          </p:cNvSpPr>
          <p:nvPr>
            <p:ph type="sldNum" sz="quarter" idx="12"/>
          </p:nvPr>
        </p:nvSpPr>
        <p:spPr/>
        <p:txBody>
          <a:bodyPr/>
          <a:lstStyle/>
          <a:p>
            <a:fld id="{733122C9-A0B9-462F-8757-0847AD287B63}" type="slidenum">
              <a:rPr lang="fr-FR" smtClean="0"/>
              <a:pPr/>
              <a:t>44</a:t>
            </a:fld>
            <a:endParaRPr lang="fr-FR"/>
          </a:p>
        </p:txBody>
      </p:sp>
      <p:sp>
        <p:nvSpPr>
          <p:cNvPr id="6" name="Rectangle 5"/>
          <p:cNvSpPr/>
          <p:nvPr/>
        </p:nvSpPr>
        <p:spPr>
          <a:xfrm>
            <a:off x="8244408" y="4860075"/>
            <a:ext cx="662361" cy="20774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8D49A-5A7A-574D-A0ED-52B5C1EFA876}" type="datetime1">
              <a:rPr lang="fr-FR" sz="750" b="1" cap="all">
                <a:solidFill>
                  <a:srgbClr val="000000"/>
                </a:solidFill>
              </a:rPr>
              <a:pPr marL="0" marR="0" lvl="0" indent="0" algn="ctr" defTabSz="914400" rtl="0" eaLnBrk="1" fontAlgn="auto" latinLnBrk="0" hangingPunct="1">
                <a:lnSpc>
                  <a:spcPct val="100000"/>
                </a:lnSpc>
                <a:spcBef>
                  <a:spcPts val="0"/>
                </a:spcBef>
                <a:spcAft>
                  <a:spcPts val="0"/>
                </a:spcAft>
                <a:buClrTx/>
                <a:buSzTx/>
                <a:buFontTx/>
                <a:buNone/>
                <a:tabLst/>
                <a:defRPr/>
              </a:pPr>
              <a:t>18/05/2022</a:t>
            </a:fld>
            <a:endParaRPr lang="fr-FR" dirty="0"/>
          </a:p>
        </p:txBody>
      </p:sp>
    </p:spTree>
    <p:extLst>
      <p:ext uri="{BB962C8B-B14F-4D97-AF65-F5344CB8AC3E}">
        <p14:creationId xmlns:p14="http://schemas.microsoft.com/office/powerpoint/2010/main" val="2792944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58D49A-5A7A-574D-A0ED-52B5C1EFA876}" type="datetime1">
              <a:rPr lang="fr-FR" cap="all">
                <a:solidFill>
                  <a:srgbClr val="000000"/>
                </a:solidFill>
              </a:rPr>
              <a:pPr marL="0" marR="0" lvl="0" indent="0" algn="r" defTabSz="914400" rtl="0" eaLnBrk="1" fontAlgn="auto" latinLnBrk="0" hangingPunct="1">
                <a:lnSpc>
                  <a:spcPct val="100000"/>
                </a:lnSpc>
                <a:spcBef>
                  <a:spcPts val="0"/>
                </a:spcBef>
                <a:spcAft>
                  <a:spcPts val="0"/>
                </a:spcAft>
                <a:buClrTx/>
                <a:buSzTx/>
                <a:buFontTx/>
                <a:buNone/>
                <a:tabLst/>
                <a:defRPr/>
              </a:pPr>
              <a:t>18/05/2022</a:t>
            </a:fld>
            <a:endParaRPr lang="fr-FR" cap="all" dirty="0">
              <a:solidFill>
                <a:srgbClr val="000000"/>
              </a:solidFill>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sp>
        <p:nvSpPr>
          <p:cNvPr id="9" name="Titre 6">
            <a:extLst>
              <a:ext uri="{FF2B5EF4-FFF2-40B4-BE49-F238E27FC236}">
                <a16:creationId xmlns:a16="http://schemas.microsoft.com/office/drawing/2014/main" id="{71AEE90C-F5AE-4AB4-900A-CF0001990F3D}"/>
              </a:ext>
            </a:extLst>
          </p:cNvPr>
          <p:cNvSpPr txBox="1">
            <a:spLocks/>
          </p:cNvSpPr>
          <p:nvPr/>
        </p:nvSpPr>
        <p:spPr bwMode="gray">
          <a:xfrm>
            <a:off x="1187624" y="152010"/>
            <a:ext cx="7088080"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500" dirty="0" smtClean="0"/>
              <a:t>Conclusion</a:t>
            </a:r>
            <a:endParaRPr lang="fr-FR" sz="1500" dirty="0"/>
          </a:p>
          <a:p>
            <a:pPr>
              <a:buClr>
                <a:schemeClr val="tx2"/>
              </a:buClr>
            </a:pPr>
            <a:r>
              <a:rPr lang="fr-FR" sz="1300" dirty="0" smtClean="0">
                <a:solidFill>
                  <a:schemeClr val="accent2"/>
                </a:solidFill>
              </a:rPr>
              <a:t>Plan d’action </a:t>
            </a:r>
            <a:endParaRPr lang="fr-FR" sz="1300" dirty="0">
              <a:solidFill>
                <a:schemeClr val="accent2"/>
              </a:solidFill>
            </a:endParaRPr>
          </a:p>
        </p:txBody>
      </p:sp>
      <p:grpSp>
        <p:nvGrpSpPr>
          <p:cNvPr id="81" name="Groupe 80"/>
          <p:cNvGrpSpPr/>
          <p:nvPr/>
        </p:nvGrpSpPr>
        <p:grpSpPr>
          <a:xfrm>
            <a:off x="389310" y="1059582"/>
            <a:ext cx="8394690" cy="3528392"/>
            <a:chOff x="389310" y="1059582"/>
            <a:chExt cx="8196306" cy="3456384"/>
          </a:xfrm>
        </p:grpSpPr>
        <p:grpSp>
          <p:nvGrpSpPr>
            <p:cNvPr id="5" name="Groupe 4"/>
            <p:cNvGrpSpPr/>
            <p:nvPr/>
          </p:nvGrpSpPr>
          <p:grpSpPr>
            <a:xfrm>
              <a:off x="389310" y="1059582"/>
              <a:ext cx="6975767" cy="3456384"/>
              <a:chOff x="389310" y="1059582"/>
              <a:chExt cx="6054898" cy="3095623"/>
            </a:xfrm>
          </p:grpSpPr>
          <p:sp>
            <p:nvSpPr>
              <p:cNvPr id="39" name="Abgerundetes Rechteck 4"/>
              <p:cNvSpPr/>
              <p:nvPr/>
            </p:nvSpPr>
            <p:spPr bwMode="gray">
              <a:xfrm>
                <a:off x="1128581" y="1098391"/>
                <a:ext cx="5174630" cy="321228"/>
              </a:xfrm>
              <a:prstGeom prst="rect">
                <a:avLst/>
              </a:prstGeom>
              <a:solidFill>
                <a:srgbClr val="0081AE"/>
              </a:solidFill>
              <a:ln w="25400" cap="flat" cmpd="sng" algn="ctr">
                <a:noFill/>
                <a:prstDash val="solid"/>
                <a:headEnd/>
                <a:tailEnd/>
              </a:ln>
              <a:effectLst/>
            </p:spPr>
            <p:txBody>
              <a:bodyPr lIns="360000" tIns="0" rIns="0" bIns="0" anchor="ctr"/>
              <a:lstStyle/>
              <a:p>
                <a:pPr indent="-190500" defTabSz="801688" eaLnBrk="0" hangingPunct="0">
                  <a:spcBef>
                    <a:spcPct val="5000"/>
                  </a:spcBef>
                  <a:tabLst>
                    <a:tab pos="1168400" algn="l"/>
                  </a:tabLst>
                </a:pPr>
                <a:r>
                  <a:rPr lang="fr-FR" sz="800" kern="0" dirty="0">
                    <a:solidFill>
                      <a:srgbClr val="FFFFFF"/>
                    </a:solidFill>
                  </a:rPr>
                  <a:t>Identification des RPCA et </a:t>
                </a:r>
                <a:r>
                  <a:rPr lang="fr-FR" sz="800" kern="0" dirty="0" smtClean="0">
                    <a:solidFill>
                      <a:srgbClr val="FFFFFF"/>
                    </a:solidFill>
                  </a:rPr>
                  <a:t>des responsables </a:t>
                </a:r>
                <a:r>
                  <a:rPr lang="fr-FR" sz="800" kern="0" dirty="0">
                    <a:solidFill>
                      <a:srgbClr val="FFFFFF"/>
                    </a:solidFill>
                  </a:rPr>
                  <a:t>de programme secondaire (notamment pour la gestion des dépenses SNU)</a:t>
                </a:r>
              </a:p>
            </p:txBody>
          </p:sp>
          <p:sp>
            <p:nvSpPr>
              <p:cNvPr id="40" name="Abgerundetes Rechteck 4"/>
              <p:cNvSpPr/>
              <p:nvPr/>
            </p:nvSpPr>
            <p:spPr bwMode="gray">
              <a:xfrm>
                <a:off x="1128581" y="1545591"/>
                <a:ext cx="5174630" cy="321228"/>
              </a:xfrm>
              <a:prstGeom prst="rect">
                <a:avLst/>
              </a:prstGeom>
              <a:solidFill>
                <a:srgbClr val="0081AE"/>
              </a:solidFill>
              <a:ln w="25400" cap="flat" cmpd="sng" algn="ctr">
                <a:noFill/>
                <a:prstDash val="solid"/>
                <a:headEnd/>
                <a:tailEnd/>
              </a:ln>
              <a:effectLst/>
            </p:spPr>
            <p:txBody>
              <a:bodyPr lIns="360000" tIns="0" rIns="0" bIns="0" anchor="ctr"/>
              <a:lstStyle/>
              <a:p>
                <a:pPr lvl="0" indent="-190500" defTabSz="801688" eaLnBrk="0" hangingPunct="0">
                  <a:spcBef>
                    <a:spcPct val="5000"/>
                  </a:spcBef>
                  <a:tabLst>
                    <a:tab pos="1168400" algn="l"/>
                  </a:tabLst>
                  <a:defRPr/>
                </a:pPr>
                <a:r>
                  <a:rPr lang="fr-FR" sz="800" kern="0" dirty="0">
                    <a:solidFill>
                      <a:srgbClr val="FFFFFF"/>
                    </a:solidFill>
                  </a:rPr>
                  <a:t>Optimisation du programme de cartes d’achat : centre de facturation, centre de délégation et profils de cartes</a:t>
                </a:r>
              </a:p>
            </p:txBody>
          </p:sp>
          <p:sp>
            <p:nvSpPr>
              <p:cNvPr id="41" name="Abgerundetes Rechteck 4"/>
              <p:cNvSpPr/>
              <p:nvPr/>
            </p:nvSpPr>
            <p:spPr bwMode="gray">
              <a:xfrm>
                <a:off x="1128581" y="1992791"/>
                <a:ext cx="5174630" cy="321228"/>
              </a:xfrm>
              <a:prstGeom prst="rect">
                <a:avLst/>
              </a:prstGeom>
              <a:solidFill>
                <a:srgbClr val="0081AE"/>
              </a:solidFill>
              <a:ln w="25400" cap="flat" cmpd="sng" algn="ctr">
                <a:noFill/>
                <a:prstDash val="solid"/>
                <a:headEnd/>
                <a:tailEnd/>
              </a:ln>
              <a:effectLst/>
            </p:spPr>
            <p:txBody>
              <a:bodyPr lIns="360000" tIns="0" rIns="0" bIns="0" anchor="ctr"/>
              <a:lstStyle/>
              <a:p>
                <a:pPr lvl="0" indent="-190500" defTabSz="801688" eaLnBrk="0" hangingPunct="0">
                  <a:spcBef>
                    <a:spcPct val="5000"/>
                  </a:spcBef>
                  <a:tabLst>
                    <a:tab pos="1168400" algn="l"/>
                  </a:tabLst>
                  <a:defRPr/>
                </a:pPr>
                <a:r>
                  <a:rPr lang="fr-FR" sz="800" kern="0" dirty="0" smtClean="0">
                    <a:solidFill>
                      <a:srgbClr val="FFFFFF"/>
                    </a:solidFill>
                  </a:rPr>
                  <a:t>Référencement en masse des </a:t>
                </a:r>
                <a:r>
                  <a:rPr lang="fr-FR" sz="800" kern="0" dirty="0">
                    <a:solidFill>
                      <a:srgbClr val="FFFFFF"/>
                    </a:solidFill>
                  </a:rPr>
                  <a:t>fournisseurs </a:t>
                </a:r>
                <a:r>
                  <a:rPr lang="fr-FR" sz="600" kern="0" dirty="0" smtClean="0">
                    <a:solidFill>
                      <a:srgbClr val="FFFFFF"/>
                    </a:solidFill>
                  </a:rPr>
                  <a:t>(i) Formaliser </a:t>
                </a:r>
                <a:r>
                  <a:rPr lang="fr-FR" sz="600" kern="0" dirty="0">
                    <a:solidFill>
                      <a:srgbClr val="FFFFFF"/>
                    </a:solidFill>
                  </a:rPr>
                  <a:t>par écrit les dérogations ponctuelles </a:t>
                </a:r>
                <a:r>
                  <a:rPr lang="fr-FR" sz="600" kern="0" dirty="0" smtClean="0">
                    <a:solidFill>
                      <a:srgbClr val="FFFFFF"/>
                    </a:solidFill>
                  </a:rPr>
                  <a:t>accordées  (ii) les </a:t>
                </a:r>
                <a:r>
                  <a:rPr lang="fr-FR" sz="600" kern="0" dirty="0">
                    <a:solidFill>
                      <a:srgbClr val="FFFFFF"/>
                    </a:solidFill>
                  </a:rPr>
                  <a:t>dérogations permanentes seront effectives dans le cadre du nouveau marché (novembre 2022</a:t>
                </a:r>
                <a:r>
                  <a:rPr lang="fr-FR" sz="600" kern="0" dirty="0" smtClean="0">
                    <a:solidFill>
                      <a:srgbClr val="FFFFFF"/>
                    </a:solidFill>
                  </a:rPr>
                  <a:t>)</a:t>
                </a:r>
                <a:endParaRPr lang="fr-FR" sz="600" kern="0" dirty="0">
                  <a:solidFill>
                    <a:srgbClr val="FFFFFF"/>
                  </a:solidFill>
                </a:endParaRPr>
              </a:p>
            </p:txBody>
          </p:sp>
          <p:sp>
            <p:nvSpPr>
              <p:cNvPr id="42" name="Abgerundetes Rechteck 4"/>
              <p:cNvSpPr/>
              <p:nvPr/>
            </p:nvSpPr>
            <p:spPr bwMode="gray">
              <a:xfrm>
                <a:off x="1128581" y="2439992"/>
                <a:ext cx="5174630" cy="321228"/>
              </a:xfrm>
              <a:prstGeom prst="rect">
                <a:avLst/>
              </a:prstGeom>
              <a:solidFill>
                <a:srgbClr val="0081AE"/>
              </a:solidFill>
              <a:ln w="25400" cap="flat" cmpd="sng" algn="ctr">
                <a:noFill/>
                <a:prstDash val="solid"/>
                <a:headEnd/>
                <a:tailEnd/>
              </a:ln>
              <a:effectLst/>
            </p:spPr>
            <p:txBody>
              <a:bodyPr lIns="360000" tIns="0" rIns="0" bIns="0" anchor="ctr"/>
              <a:lstStyle/>
              <a:p>
                <a:pPr lvl="0" indent="-190500" defTabSz="801688" eaLnBrk="0" hangingPunct="0">
                  <a:spcBef>
                    <a:spcPct val="5000"/>
                  </a:spcBef>
                  <a:tabLst>
                    <a:tab pos="1168400" algn="l"/>
                  </a:tabLst>
                  <a:defRPr/>
                </a:pPr>
                <a:r>
                  <a:rPr lang="fr-FR" sz="800" kern="0" dirty="0">
                    <a:solidFill>
                      <a:srgbClr val="FFFFFF"/>
                    </a:solidFill>
                  </a:rPr>
                  <a:t>Affectation des fournisseurs aux profils de carte </a:t>
                </a:r>
              </a:p>
            </p:txBody>
          </p:sp>
          <p:sp>
            <p:nvSpPr>
              <p:cNvPr id="43" name="Abgerundetes Rechteck 4"/>
              <p:cNvSpPr/>
              <p:nvPr/>
            </p:nvSpPr>
            <p:spPr bwMode="gray">
              <a:xfrm>
                <a:off x="1128581" y="2887192"/>
                <a:ext cx="5174630" cy="321228"/>
              </a:xfrm>
              <a:prstGeom prst="rect">
                <a:avLst/>
              </a:prstGeom>
              <a:solidFill>
                <a:srgbClr val="0081AE"/>
              </a:solidFill>
              <a:ln w="25400" cap="flat" cmpd="sng" algn="ctr">
                <a:noFill/>
                <a:prstDash val="solid"/>
                <a:headEnd/>
                <a:tailEnd/>
              </a:ln>
              <a:effectLst/>
            </p:spPr>
            <p:txBody>
              <a:bodyPr lIns="360000" tIns="0" rIns="0" bIns="0" anchor="ctr"/>
              <a:lstStyle/>
              <a:p>
                <a:pPr lvl="0" indent="-190500" defTabSz="801688" eaLnBrk="0" hangingPunct="0">
                  <a:spcBef>
                    <a:spcPct val="5000"/>
                  </a:spcBef>
                  <a:tabLst>
                    <a:tab pos="1168400" algn="l"/>
                  </a:tabLst>
                  <a:defRPr/>
                </a:pPr>
                <a:r>
                  <a:rPr lang="fr-FR" sz="800" kern="0" dirty="0">
                    <a:solidFill>
                      <a:srgbClr val="FFFFFF"/>
                    </a:solidFill>
                  </a:rPr>
                  <a:t>Renseigner le compte PCE dans Chorus Formulaires pour limiter les retards de paiement (les justificatifs de dépenses ne sont plus à transmettre au comptable mais doivent être accessibles) </a:t>
                </a:r>
              </a:p>
            </p:txBody>
          </p:sp>
          <p:sp>
            <p:nvSpPr>
              <p:cNvPr id="44" name="Abgerundetes Rechteck 4"/>
              <p:cNvSpPr/>
              <p:nvPr/>
            </p:nvSpPr>
            <p:spPr bwMode="gray">
              <a:xfrm>
                <a:off x="1128581" y="3334393"/>
                <a:ext cx="5174630" cy="312938"/>
              </a:xfrm>
              <a:prstGeom prst="rect">
                <a:avLst/>
              </a:prstGeom>
              <a:solidFill>
                <a:srgbClr val="0081AE"/>
              </a:solidFill>
              <a:ln w="25400" cap="flat" cmpd="sng" algn="ctr">
                <a:noFill/>
                <a:prstDash val="solid"/>
                <a:headEnd/>
                <a:tailEnd/>
              </a:ln>
              <a:effectLst/>
            </p:spPr>
            <p:txBody>
              <a:bodyPr lIns="360000" tIns="0" rIns="0" bIns="0" anchor="ctr"/>
              <a:lstStyle/>
              <a:p>
                <a:pPr lvl="0" indent="-190500" defTabSz="801688" eaLnBrk="0" hangingPunct="0">
                  <a:spcBef>
                    <a:spcPct val="5000"/>
                  </a:spcBef>
                  <a:tabLst>
                    <a:tab pos="1168400" algn="l"/>
                  </a:tabLst>
                  <a:defRPr/>
                </a:pPr>
                <a:r>
                  <a:rPr lang="fr-FR" sz="800" kern="0" dirty="0">
                    <a:solidFill>
                      <a:srgbClr val="FFFFFF"/>
                    </a:solidFill>
                  </a:rPr>
                  <a:t>Renseigner les imputations budgétaires dans Chorus Formulaires pour permettre </a:t>
                </a:r>
                <a:r>
                  <a:rPr lang="fr-FR" sz="800" kern="0" dirty="0" smtClean="0">
                    <a:solidFill>
                      <a:srgbClr val="FFFFFF"/>
                    </a:solidFill>
                  </a:rPr>
                  <a:t>l’automatisation</a:t>
                </a:r>
                <a:endParaRPr lang="fr-FR" sz="800" kern="0" dirty="0">
                  <a:solidFill>
                    <a:srgbClr val="FFFFFF"/>
                  </a:solidFill>
                </a:endParaRPr>
              </a:p>
            </p:txBody>
          </p:sp>
          <p:sp>
            <p:nvSpPr>
              <p:cNvPr id="45" name="TextBox 10"/>
              <p:cNvSpPr txBox="1"/>
              <p:nvPr/>
            </p:nvSpPr>
            <p:spPr>
              <a:xfrm>
                <a:off x="395536" y="1117844"/>
                <a:ext cx="587716" cy="350865"/>
              </a:xfrm>
              <a:prstGeom prst="rect">
                <a:avLst/>
              </a:prstGeom>
              <a:solidFill>
                <a:srgbClr val="0081AE"/>
              </a:solidFill>
            </p:spPr>
            <p:txBody>
              <a:bodyPr wrap="square" lIns="0" tIns="36576" rIns="0" bIns="0" rtlCol="0" anchor="ctr">
                <a:spAutoFit/>
              </a:bodyPr>
              <a:lstStyle/>
              <a:p>
                <a:pPr marL="0" marR="0" lvl="0" indent="0" algn="ctr" defTabSz="914400" eaLnBrk="1" fontAlgn="auto" latinLnBrk="0" hangingPunct="1">
                  <a:lnSpc>
                    <a:spcPct val="85000"/>
                  </a:lnSpc>
                  <a:spcBef>
                    <a:spcPts val="0"/>
                  </a:spcBef>
                  <a:spcAft>
                    <a:spcPts val="600"/>
                  </a:spcAft>
                  <a:buClr>
                    <a:srgbClr val="FFE600"/>
                  </a:buClr>
                  <a:buSzPct val="70000"/>
                  <a:buFontTx/>
                  <a:buNone/>
                  <a:tabLst/>
                  <a:defRPr/>
                </a:pPr>
                <a:r>
                  <a:rPr kumimoji="0" lang="en-US" sz="2400" b="1" i="0" u="none" strike="noStrike" kern="0" cap="none" spc="0" normalizeH="0" baseline="0" noProof="0" dirty="0" smtClean="0">
                    <a:ln>
                      <a:noFill/>
                    </a:ln>
                    <a:solidFill>
                      <a:schemeClr val="bg1"/>
                    </a:solidFill>
                    <a:effectLst/>
                    <a:uLnTx/>
                    <a:uFillTx/>
                  </a:rPr>
                  <a:t>1</a:t>
                </a:r>
                <a:endParaRPr kumimoji="0" lang="en-IN" sz="2400" b="1" i="0" u="none" strike="noStrike" kern="0" cap="none" spc="0" normalizeH="0" baseline="0" noProof="0" dirty="0" smtClean="0">
                  <a:ln>
                    <a:noFill/>
                  </a:ln>
                  <a:solidFill>
                    <a:schemeClr val="bg1"/>
                  </a:solidFill>
                  <a:effectLst/>
                  <a:uLnTx/>
                  <a:uFillTx/>
                </a:endParaRPr>
              </a:p>
            </p:txBody>
          </p:sp>
          <p:sp>
            <p:nvSpPr>
              <p:cNvPr id="46" name="TextBox 11"/>
              <p:cNvSpPr txBox="1"/>
              <p:nvPr/>
            </p:nvSpPr>
            <p:spPr>
              <a:xfrm>
                <a:off x="395536" y="1564588"/>
                <a:ext cx="587716" cy="350865"/>
              </a:xfrm>
              <a:prstGeom prst="rect">
                <a:avLst/>
              </a:prstGeom>
              <a:solidFill>
                <a:srgbClr val="0081AE"/>
              </a:solidFill>
            </p:spPr>
            <p:txBody>
              <a:bodyPr wrap="square" lIns="0" tIns="36576" rIns="0" bIns="0" rtlCol="0" anchor="ctr">
                <a:spAutoFit/>
              </a:bodyPr>
              <a:lstStyle/>
              <a:p>
                <a:pPr marL="0" marR="0" lvl="0" indent="0" algn="ctr" defTabSz="914400" eaLnBrk="1" fontAlgn="auto" latinLnBrk="0" hangingPunct="1">
                  <a:lnSpc>
                    <a:spcPct val="85000"/>
                  </a:lnSpc>
                  <a:spcBef>
                    <a:spcPts val="0"/>
                  </a:spcBef>
                  <a:spcAft>
                    <a:spcPts val="600"/>
                  </a:spcAft>
                  <a:buClr>
                    <a:srgbClr val="FFE600"/>
                  </a:buClr>
                  <a:buSzPct val="70000"/>
                  <a:buFontTx/>
                  <a:buNone/>
                  <a:tabLst/>
                  <a:defRPr/>
                </a:pPr>
                <a:r>
                  <a:rPr kumimoji="0" lang="en-US" sz="2400" b="1" i="0" u="none" strike="noStrike" kern="0" cap="none" spc="0" normalizeH="0" baseline="0" noProof="0" dirty="0" smtClean="0">
                    <a:ln>
                      <a:noFill/>
                    </a:ln>
                    <a:solidFill>
                      <a:srgbClr val="FFFFFF"/>
                    </a:solidFill>
                    <a:effectLst/>
                    <a:uLnTx/>
                    <a:uFillTx/>
                  </a:rPr>
                  <a:t>2</a:t>
                </a:r>
                <a:endParaRPr kumimoji="0" lang="en-IN" sz="2400" b="1" i="0" u="none" strike="noStrike" kern="0" cap="none" spc="0" normalizeH="0" baseline="0" noProof="0" dirty="0" smtClean="0">
                  <a:ln>
                    <a:noFill/>
                  </a:ln>
                  <a:solidFill>
                    <a:srgbClr val="FFFFFF"/>
                  </a:solidFill>
                  <a:effectLst/>
                  <a:uLnTx/>
                  <a:uFillTx/>
                </a:endParaRPr>
              </a:p>
            </p:txBody>
          </p:sp>
          <p:sp>
            <p:nvSpPr>
              <p:cNvPr id="47" name="TextBox 12"/>
              <p:cNvSpPr txBox="1"/>
              <p:nvPr/>
            </p:nvSpPr>
            <p:spPr>
              <a:xfrm>
                <a:off x="395536" y="2011332"/>
                <a:ext cx="587716" cy="350865"/>
              </a:xfrm>
              <a:prstGeom prst="rect">
                <a:avLst/>
              </a:prstGeom>
              <a:solidFill>
                <a:srgbClr val="0081AE"/>
              </a:solidFill>
            </p:spPr>
            <p:txBody>
              <a:bodyPr wrap="square" lIns="0" tIns="36576" rIns="0" bIns="0" rtlCol="0" anchor="ctr">
                <a:spAutoFit/>
              </a:bodyPr>
              <a:lstStyle/>
              <a:p>
                <a:pPr marL="0" marR="0" lvl="0" indent="0" algn="ctr" defTabSz="914400" eaLnBrk="1" fontAlgn="auto" latinLnBrk="0" hangingPunct="1">
                  <a:lnSpc>
                    <a:spcPct val="85000"/>
                  </a:lnSpc>
                  <a:spcBef>
                    <a:spcPts val="0"/>
                  </a:spcBef>
                  <a:spcAft>
                    <a:spcPts val="600"/>
                  </a:spcAft>
                  <a:buClr>
                    <a:srgbClr val="FFE600"/>
                  </a:buClr>
                  <a:buSzPct val="70000"/>
                  <a:buFontTx/>
                  <a:buNone/>
                  <a:tabLst/>
                  <a:defRPr/>
                </a:pPr>
                <a:r>
                  <a:rPr kumimoji="0" lang="en-US" sz="2400" b="1" i="0" u="none" strike="noStrike" kern="0" cap="none" spc="0" normalizeH="0" baseline="0" noProof="0" dirty="0" smtClean="0">
                    <a:ln>
                      <a:noFill/>
                    </a:ln>
                    <a:solidFill>
                      <a:srgbClr val="FFFFFF"/>
                    </a:solidFill>
                    <a:effectLst/>
                    <a:uLnTx/>
                    <a:uFillTx/>
                  </a:rPr>
                  <a:t>3</a:t>
                </a:r>
                <a:endParaRPr kumimoji="0" lang="en-IN" sz="2400" b="1" i="0" u="none" strike="noStrike" kern="0" cap="none" spc="0" normalizeH="0" baseline="0" noProof="0" dirty="0" smtClean="0">
                  <a:ln>
                    <a:noFill/>
                  </a:ln>
                  <a:solidFill>
                    <a:srgbClr val="FFFFFF"/>
                  </a:solidFill>
                  <a:effectLst/>
                  <a:uLnTx/>
                  <a:uFillTx/>
                </a:endParaRPr>
              </a:p>
            </p:txBody>
          </p:sp>
          <p:sp>
            <p:nvSpPr>
              <p:cNvPr id="48" name="TextBox 13"/>
              <p:cNvSpPr txBox="1"/>
              <p:nvPr/>
            </p:nvSpPr>
            <p:spPr>
              <a:xfrm>
                <a:off x="395536" y="2458075"/>
                <a:ext cx="587716" cy="350865"/>
              </a:xfrm>
              <a:prstGeom prst="rect">
                <a:avLst/>
              </a:prstGeom>
              <a:solidFill>
                <a:srgbClr val="0081AE"/>
              </a:solidFill>
            </p:spPr>
            <p:txBody>
              <a:bodyPr wrap="square" lIns="0" tIns="36576" rIns="0" bIns="0" rtlCol="0" anchor="ctr">
                <a:spAutoFit/>
              </a:bodyPr>
              <a:lstStyle/>
              <a:p>
                <a:pPr marL="0" marR="0" lvl="0" indent="0" algn="ctr" defTabSz="914400" eaLnBrk="1" fontAlgn="auto" latinLnBrk="0" hangingPunct="1">
                  <a:lnSpc>
                    <a:spcPct val="85000"/>
                  </a:lnSpc>
                  <a:spcBef>
                    <a:spcPts val="0"/>
                  </a:spcBef>
                  <a:spcAft>
                    <a:spcPts val="600"/>
                  </a:spcAft>
                  <a:buClr>
                    <a:srgbClr val="FFE600"/>
                  </a:buClr>
                  <a:buSzPct val="70000"/>
                  <a:buFontTx/>
                  <a:buNone/>
                  <a:tabLst/>
                  <a:defRPr/>
                </a:pPr>
                <a:r>
                  <a:rPr kumimoji="0" lang="en-US" sz="2400" b="1" i="0" u="none" strike="noStrike" kern="0" cap="none" spc="0" normalizeH="0" baseline="0" noProof="0" dirty="0" smtClean="0">
                    <a:ln>
                      <a:noFill/>
                    </a:ln>
                    <a:solidFill>
                      <a:srgbClr val="FFFFFF"/>
                    </a:solidFill>
                    <a:effectLst/>
                    <a:uLnTx/>
                    <a:uFillTx/>
                  </a:rPr>
                  <a:t>4</a:t>
                </a:r>
                <a:endParaRPr kumimoji="0" lang="en-IN" sz="2400" b="1" i="0" u="none" strike="noStrike" kern="0" cap="none" spc="0" normalizeH="0" baseline="0" noProof="0" dirty="0" smtClean="0">
                  <a:ln>
                    <a:noFill/>
                  </a:ln>
                  <a:solidFill>
                    <a:srgbClr val="FFFFFF"/>
                  </a:solidFill>
                  <a:effectLst/>
                  <a:uLnTx/>
                  <a:uFillTx/>
                </a:endParaRPr>
              </a:p>
            </p:txBody>
          </p:sp>
          <p:sp>
            <p:nvSpPr>
              <p:cNvPr id="49" name="TextBox 14"/>
              <p:cNvSpPr txBox="1"/>
              <p:nvPr/>
            </p:nvSpPr>
            <p:spPr>
              <a:xfrm>
                <a:off x="395536" y="2904819"/>
                <a:ext cx="587716" cy="350865"/>
              </a:xfrm>
              <a:prstGeom prst="rect">
                <a:avLst/>
              </a:prstGeom>
              <a:solidFill>
                <a:srgbClr val="0081AE"/>
              </a:solidFill>
            </p:spPr>
            <p:txBody>
              <a:bodyPr wrap="square" lIns="0" tIns="36576" rIns="0" bIns="0" rtlCol="0" anchor="ctr">
                <a:spAutoFit/>
              </a:bodyPr>
              <a:lstStyle/>
              <a:p>
                <a:pPr marL="0" marR="0" lvl="0" indent="0" algn="ctr" defTabSz="914400" eaLnBrk="1" fontAlgn="auto" latinLnBrk="0" hangingPunct="1">
                  <a:lnSpc>
                    <a:spcPct val="85000"/>
                  </a:lnSpc>
                  <a:spcBef>
                    <a:spcPts val="0"/>
                  </a:spcBef>
                  <a:spcAft>
                    <a:spcPts val="600"/>
                  </a:spcAft>
                  <a:buClr>
                    <a:srgbClr val="FFE600"/>
                  </a:buClr>
                  <a:buSzPct val="70000"/>
                  <a:buFontTx/>
                  <a:buNone/>
                  <a:tabLst/>
                  <a:defRPr/>
                </a:pPr>
                <a:r>
                  <a:rPr kumimoji="0" lang="en-US" sz="2400" b="1" i="0" u="none" strike="noStrike" kern="0" cap="none" spc="0" normalizeH="0" baseline="0" noProof="0" dirty="0" smtClean="0">
                    <a:ln>
                      <a:noFill/>
                    </a:ln>
                    <a:solidFill>
                      <a:srgbClr val="FFFFFF"/>
                    </a:solidFill>
                    <a:effectLst/>
                    <a:uLnTx/>
                    <a:uFillTx/>
                  </a:rPr>
                  <a:t>5</a:t>
                </a:r>
              </a:p>
            </p:txBody>
          </p:sp>
          <p:sp>
            <p:nvSpPr>
              <p:cNvPr id="50" name="TextBox 15"/>
              <p:cNvSpPr txBox="1"/>
              <p:nvPr/>
            </p:nvSpPr>
            <p:spPr>
              <a:xfrm>
                <a:off x="395536" y="3351561"/>
                <a:ext cx="587716" cy="350865"/>
              </a:xfrm>
              <a:prstGeom prst="rect">
                <a:avLst/>
              </a:prstGeom>
              <a:solidFill>
                <a:srgbClr val="0081AE"/>
              </a:solidFill>
            </p:spPr>
            <p:txBody>
              <a:bodyPr wrap="square" lIns="0" tIns="36576" rIns="0" bIns="0" rtlCol="0" anchor="ctr">
                <a:spAutoFit/>
              </a:bodyPr>
              <a:lstStyle/>
              <a:p>
                <a:pPr marL="0" marR="0" lvl="0" indent="0" algn="ctr" defTabSz="914400" eaLnBrk="1" fontAlgn="auto" latinLnBrk="0" hangingPunct="1">
                  <a:lnSpc>
                    <a:spcPct val="85000"/>
                  </a:lnSpc>
                  <a:spcBef>
                    <a:spcPts val="0"/>
                  </a:spcBef>
                  <a:spcAft>
                    <a:spcPts val="600"/>
                  </a:spcAft>
                  <a:buClr>
                    <a:srgbClr val="FFE600"/>
                  </a:buClr>
                  <a:buSzPct val="70000"/>
                  <a:buFontTx/>
                  <a:buNone/>
                  <a:tabLst/>
                  <a:defRPr/>
                </a:pPr>
                <a:r>
                  <a:rPr kumimoji="0" lang="en-US" sz="2400" b="1" i="0" u="none" strike="noStrike" kern="0" cap="none" spc="0" normalizeH="0" baseline="0" noProof="0" dirty="0" smtClean="0">
                    <a:ln>
                      <a:noFill/>
                    </a:ln>
                    <a:solidFill>
                      <a:srgbClr val="FFFFFF"/>
                    </a:solidFill>
                    <a:effectLst/>
                    <a:uLnTx/>
                    <a:uFillTx/>
                  </a:rPr>
                  <a:t>6</a:t>
                </a:r>
              </a:p>
            </p:txBody>
          </p:sp>
          <p:sp>
            <p:nvSpPr>
              <p:cNvPr id="51" name="Rectangle 25"/>
              <p:cNvSpPr/>
              <p:nvPr/>
            </p:nvSpPr>
            <p:spPr>
              <a:xfrm>
                <a:off x="983251" y="3332109"/>
                <a:ext cx="140998" cy="355499"/>
              </a:xfrm>
              <a:custGeom>
                <a:avLst/>
                <a:gdLst>
                  <a:gd name="connsiteX0" fmla="*/ 0 w 154433"/>
                  <a:gd name="connsiteY0" fmla="*/ 0 h 558000"/>
                  <a:gd name="connsiteX1" fmla="*/ 154433 w 154433"/>
                  <a:gd name="connsiteY1" fmla="*/ 0 h 558000"/>
                  <a:gd name="connsiteX2" fmla="*/ 154433 w 154433"/>
                  <a:gd name="connsiteY2" fmla="*/ 558000 h 558000"/>
                  <a:gd name="connsiteX3" fmla="*/ 0 w 154433"/>
                  <a:gd name="connsiteY3" fmla="*/ 558000 h 558000"/>
                  <a:gd name="connsiteX4" fmla="*/ 0 w 154433"/>
                  <a:gd name="connsiteY4" fmla="*/ 0 h 558000"/>
                  <a:gd name="connsiteX0" fmla="*/ 0 w 154433"/>
                  <a:gd name="connsiteY0" fmla="*/ 0 h 558000"/>
                  <a:gd name="connsiteX1" fmla="*/ 154433 w 154433"/>
                  <a:gd name="connsiteY1" fmla="*/ 0 h 558000"/>
                  <a:gd name="connsiteX2" fmla="*/ 144908 w 154433"/>
                  <a:gd name="connsiteY2" fmla="*/ 507993 h 558000"/>
                  <a:gd name="connsiteX3" fmla="*/ 0 w 154433"/>
                  <a:gd name="connsiteY3" fmla="*/ 558000 h 558000"/>
                  <a:gd name="connsiteX4" fmla="*/ 0 w 154433"/>
                  <a:gd name="connsiteY4" fmla="*/ 0 h 558000"/>
                  <a:gd name="connsiteX0" fmla="*/ 0 w 149670"/>
                  <a:gd name="connsiteY0" fmla="*/ 38100 h 596100"/>
                  <a:gd name="connsiteX1" fmla="*/ 149670 w 149670"/>
                  <a:gd name="connsiteY1" fmla="*/ 0 h 596100"/>
                  <a:gd name="connsiteX2" fmla="*/ 144908 w 149670"/>
                  <a:gd name="connsiteY2" fmla="*/ 546093 h 596100"/>
                  <a:gd name="connsiteX3" fmla="*/ 0 w 149670"/>
                  <a:gd name="connsiteY3" fmla="*/ 596100 h 596100"/>
                  <a:gd name="connsiteX4" fmla="*/ 0 w 149670"/>
                  <a:gd name="connsiteY4" fmla="*/ 38100 h 596100"/>
                  <a:gd name="connsiteX0" fmla="*/ 0 w 149670"/>
                  <a:gd name="connsiteY0" fmla="*/ 61913 h 619913"/>
                  <a:gd name="connsiteX1" fmla="*/ 149670 w 149670"/>
                  <a:gd name="connsiteY1" fmla="*/ 0 h 619913"/>
                  <a:gd name="connsiteX2" fmla="*/ 144908 w 149670"/>
                  <a:gd name="connsiteY2" fmla="*/ 569906 h 619913"/>
                  <a:gd name="connsiteX3" fmla="*/ 0 w 149670"/>
                  <a:gd name="connsiteY3" fmla="*/ 619913 h 619913"/>
                  <a:gd name="connsiteX4" fmla="*/ 0 w 149670"/>
                  <a:gd name="connsiteY4" fmla="*/ 61913 h 619913"/>
                  <a:gd name="connsiteX0" fmla="*/ 0 w 149670"/>
                  <a:gd name="connsiteY0" fmla="*/ 61913 h 619913"/>
                  <a:gd name="connsiteX1" fmla="*/ 149670 w 149670"/>
                  <a:gd name="connsiteY1" fmla="*/ 0 h 619913"/>
                  <a:gd name="connsiteX2" fmla="*/ 142526 w 149670"/>
                  <a:gd name="connsiteY2" fmla="*/ 548475 h 619913"/>
                  <a:gd name="connsiteX3" fmla="*/ 0 w 149670"/>
                  <a:gd name="connsiteY3" fmla="*/ 619913 h 619913"/>
                  <a:gd name="connsiteX4" fmla="*/ 0 w 149670"/>
                  <a:gd name="connsiteY4" fmla="*/ 61913 h 619913"/>
                  <a:gd name="connsiteX0" fmla="*/ 0 w 156095"/>
                  <a:gd name="connsiteY0" fmla="*/ 61913 h 619913"/>
                  <a:gd name="connsiteX1" fmla="*/ 149670 w 156095"/>
                  <a:gd name="connsiteY1" fmla="*/ 0 h 619913"/>
                  <a:gd name="connsiteX2" fmla="*/ 155915 w 156095"/>
                  <a:gd name="connsiteY2" fmla="*/ 562762 h 619913"/>
                  <a:gd name="connsiteX3" fmla="*/ 0 w 156095"/>
                  <a:gd name="connsiteY3" fmla="*/ 619913 h 619913"/>
                  <a:gd name="connsiteX4" fmla="*/ 0 w 156095"/>
                  <a:gd name="connsiteY4" fmla="*/ 61913 h 619913"/>
                  <a:gd name="connsiteX0" fmla="*/ 0 w 156232"/>
                  <a:gd name="connsiteY0" fmla="*/ 59532 h 617532"/>
                  <a:gd name="connsiteX1" fmla="*/ 154133 w 156232"/>
                  <a:gd name="connsiteY1" fmla="*/ 0 h 617532"/>
                  <a:gd name="connsiteX2" fmla="*/ 155915 w 156232"/>
                  <a:gd name="connsiteY2" fmla="*/ 560381 h 617532"/>
                  <a:gd name="connsiteX3" fmla="*/ 0 w 156232"/>
                  <a:gd name="connsiteY3" fmla="*/ 617532 h 617532"/>
                  <a:gd name="connsiteX4" fmla="*/ 0 w 156232"/>
                  <a:gd name="connsiteY4" fmla="*/ 59532 h 61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32" h="617532">
                    <a:moveTo>
                      <a:pt x="0" y="59532"/>
                    </a:moveTo>
                    <a:lnTo>
                      <a:pt x="154133" y="0"/>
                    </a:lnTo>
                    <a:cubicBezTo>
                      <a:pt x="152546" y="182031"/>
                      <a:pt x="157502" y="378350"/>
                      <a:pt x="155915" y="560381"/>
                    </a:cubicBezTo>
                    <a:lnTo>
                      <a:pt x="0" y="617532"/>
                    </a:lnTo>
                    <a:lnTo>
                      <a:pt x="0" y="59532"/>
                    </a:lnTo>
                    <a:close/>
                  </a:path>
                </a:pathLst>
              </a:custGeom>
              <a:solidFill>
                <a:srgbClr val="C0C0C0"/>
              </a:solidFill>
              <a:ln w="6350" cap="flat" cmpd="sng" algn="ctr">
                <a:solidFill>
                  <a:srgbClr val="FFFF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52" name="Rectangle 25"/>
              <p:cNvSpPr/>
              <p:nvPr/>
            </p:nvSpPr>
            <p:spPr>
              <a:xfrm>
                <a:off x="983251" y="2885366"/>
                <a:ext cx="140998" cy="355499"/>
              </a:xfrm>
              <a:custGeom>
                <a:avLst/>
                <a:gdLst>
                  <a:gd name="connsiteX0" fmla="*/ 0 w 154433"/>
                  <a:gd name="connsiteY0" fmla="*/ 0 h 558000"/>
                  <a:gd name="connsiteX1" fmla="*/ 154433 w 154433"/>
                  <a:gd name="connsiteY1" fmla="*/ 0 h 558000"/>
                  <a:gd name="connsiteX2" fmla="*/ 154433 w 154433"/>
                  <a:gd name="connsiteY2" fmla="*/ 558000 h 558000"/>
                  <a:gd name="connsiteX3" fmla="*/ 0 w 154433"/>
                  <a:gd name="connsiteY3" fmla="*/ 558000 h 558000"/>
                  <a:gd name="connsiteX4" fmla="*/ 0 w 154433"/>
                  <a:gd name="connsiteY4" fmla="*/ 0 h 558000"/>
                  <a:gd name="connsiteX0" fmla="*/ 0 w 154433"/>
                  <a:gd name="connsiteY0" fmla="*/ 0 h 558000"/>
                  <a:gd name="connsiteX1" fmla="*/ 154433 w 154433"/>
                  <a:gd name="connsiteY1" fmla="*/ 0 h 558000"/>
                  <a:gd name="connsiteX2" fmla="*/ 144908 w 154433"/>
                  <a:gd name="connsiteY2" fmla="*/ 507993 h 558000"/>
                  <a:gd name="connsiteX3" fmla="*/ 0 w 154433"/>
                  <a:gd name="connsiteY3" fmla="*/ 558000 h 558000"/>
                  <a:gd name="connsiteX4" fmla="*/ 0 w 154433"/>
                  <a:gd name="connsiteY4" fmla="*/ 0 h 558000"/>
                  <a:gd name="connsiteX0" fmla="*/ 0 w 149670"/>
                  <a:gd name="connsiteY0" fmla="*/ 38100 h 596100"/>
                  <a:gd name="connsiteX1" fmla="*/ 149670 w 149670"/>
                  <a:gd name="connsiteY1" fmla="*/ 0 h 596100"/>
                  <a:gd name="connsiteX2" fmla="*/ 144908 w 149670"/>
                  <a:gd name="connsiteY2" fmla="*/ 546093 h 596100"/>
                  <a:gd name="connsiteX3" fmla="*/ 0 w 149670"/>
                  <a:gd name="connsiteY3" fmla="*/ 596100 h 596100"/>
                  <a:gd name="connsiteX4" fmla="*/ 0 w 149670"/>
                  <a:gd name="connsiteY4" fmla="*/ 38100 h 596100"/>
                  <a:gd name="connsiteX0" fmla="*/ 0 w 149670"/>
                  <a:gd name="connsiteY0" fmla="*/ 61913 h 619913"/>
                  <a:gd name="connsiteX1" fmla="*/ 149670 w 149670"/>
                  <a:gd name="connsiteY1" fmla="*/ 0 h 619913"/>
                  <a:gd name="connsiteX2" fmla="*/ 144908 w 149670"/>
                  <a:gd name="connsiteY2" fmla="*/ 569906 h 619913"/>
                  <a:gd name="connsiteX3" fmla="*/ 0 w 149670"/>
                  <a:gd name="connsiteY3" fmla="*/ 619913 h 619913"/>
                  <a:gd name="connsiteX4" fmla="*/ 0 w 149670"/>
                  <a:gd name="connsiteY4" fmla="*/ 61913 h 619913"/>
                  <a:gd name="connsiteX0" fmla="*/ 0 w 149670"/>
                  <a:gd name="connsiteY0" fmla="*/ 61913 h 619913"/>
                  <a:gd name="connsiteX1" fmla="*/ 149670 w 149670"/>
                  <a:gd name="connsiteY1" fmla="*/ 0 h 619913"/>
                  <a:gd name="connsiteX2" fmla="*/ 142526 w 149670"/>
                  <a:gd name="connsiteY2" fmla="*/ 548475 h 619913"/>
                  <a:gd name="connsiteX3" fmla="*/ 0 w 149670"/>
                  <a:gd name="connsiteY3" fmla="*/ 619913 h 619913"/>
                  <a:gd name="connsiteX4" fmla="*/ 0 w 149670"/>
                  <a:gd name="connsiteY4" fmla="*/ 61913 h 619913"/>
                  <a:gd name="connsiteX0" fmla="*/ 0 w 156095"/>
                  <a:gd name="connsiteY0" fmla="*/ 61913 h 619913"/>
                  <a:gd name="connsiteX1" fmla="*/ 149670 w 156095"/>
                  <a:gd name="connsiteY1" fmla="*/ 0 h 619913"/>
                  <a:gd name="connsiteX2" fmla="*/ 155915 w 156095"/>
                  <a:gd name="connsiteY2" fmla="*/ 562762 h 619913"/>
                  <a:gd name="connsiteX3" fmla="*/ 0 w 156095"/>
                  <a:gd name="connsiteY3" fmla="*/ 619913 h 619913"/>
                  <a:gd name="connsiteX4" fmla="*/ 0 w 156095"/>
                  <a:gd name="connsiteY4" fmla="*/ 61913 h 619913"/>
                  <a:gd name="connsiteX0" fmla="*/ 0 w 156232"/>
                  <a:gd name="connsiteY0" fmla="*/ 59532 h 617532"/>
                  <a:gd name="connsiteX1" fmla="*/ 154133 w 156232"/>
                  <a:gd name="connsiteY1" fmla="*/ 0 h 617532"/>
                  <a:gd name="connsiteX2" fmla="*/ 155915 w 156232"/>
                  <a:gd name="connsiteY2" fmla="*/ 560381 h 617532"/>
                  <a:gd name="connsiteX3" fmla="*/ 0 w 156232"/>
                  <a:gd name="connsiteY3" fmla="*/ 617532 h 617532"/>
                  <a:gd name="connsiteX4" fmla="*/ 0 w 156232"/>
                  <a:gd name="connsiteY4" fmla="*/ 59532 h 61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32" h="617532">
                    <a:moveTo>
                      <a:pt x="0" y="59532"/>
                    </a:moveTo>
                    <a:lnTo>
                      <a:pt x="154133" y="0"/>
                    </a:lnTo>
                    <a:cubicBezTo>
                      <a:pt x="152546" y="182031"/>
                      <a:pt x="157502" y="378350"/>
                      <a:pt x="155915" y="560381"/>
                    </a:cubicBezTo>
                    <a:lnTo>
                      <a:pt x="0" y="617532"/>
                    </a:lnTo>
                    <a:lnTo>
                      <a:pt x="0" y="59532"/>
                    </a:lnTo>
                    <a:close/>
                  </a:path>
                </a:pathLst>
              </a:custGeom>
              <a:solidFill>
                <a:srgbClr val="C0C0C0"/>
              </a:solidFill>
              <a:ln w="6350" cap="flat" cmpd="sng" algn="ctr">
                <a:solidFill>
                  <a:srgbClr val="FFFF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53" name="Rectangle 25"/>
              <p:cNvSpPr/>
              <p:nvPr/>
            </p:nvSpPr>
            <p:spPr>
              <a:xfrm>
                <a:off x="983251" y="2438622"/>
                <a:ext cx="140998" cy="355499"/>
              </a:xfrm>
              <a:custGeom>
                <a:avLst/>
                <a:gdLst>
                  <a:gd name="connsiteX0" fmla="*/ 0 w 154433"/>
                  <a:gd name="connsiteY0" fmla="*/ 0 h 558000"/>
                  <a:gd name="connsiteX1" fmla="*/ 154433 w 154433"/>
                  <a:gd name="connsiteY1" fmla="*/ 0 h 558000"/>
                  <a:gd name="connsiteX2" fmla="*/ 154433 w 154433"/>
                  <a:gd name="connsiteY2" fmla="*/ 558000 h 558000"/>
                  <a:gd name="connsiteX3" fmla="*/ 0 w 154433"/>
                  <a:gd name="connsiteY3" fmla="*/ 558000 h 558000"/>
                  <a:gd name="connsiteX4" fmla="*/ 0 w 154433"/>
                  <a:gd name="connsiteY4" fmla="*/ 0 h 558000"/>
                  <a:gd name="connsiteX0" fmla="*/ 0 w 154433"/>
                  <a:gd name="connsiteY0" fmla="*/ 0 h 558000"/>
                  <a:gd name="connsiteX1" fmla="*/ 154433 w 154433"/>
                  <a:gd name="connsiteY1" fmla="*/ 0 h 558000"/>
                  <a:gd name="connsiteX2" fmla="*/ 144908 w 154433"/>
                  <a:gd name="connsiteY2" fmla="*/ 507993 h 558000"/>
                  <a:gd name="connsiteX3" fmla="*/ 0 w 154433"/>
                  <a:gd name="connsiteY3" fmla="*/ 558000 h 558000"/>
                  <a:gd name="connsiteX4" fmla="*/ 0 w 154433"/>
                  <a:gd name="connsiteY4" fmla="*/ 0 h 558000"/>
                  <a:gd name="connsiteX0" fmla="*/ 0 w 149670"/>
                  <a:gd name="connsiteY0" fmla="*/ 38100 h 596100"/>
                  <a:gd name="connsiteX1" fmla="*/ 149670 w 149670"/>
                  <a:gd name="connsiteY1" fmla="*/ 0 h 596100"/>
                  <a:gd name="connsiteX2" fmla="*/ 144908 w 149670"/>
                  <a:gd name="connsiteY2" fmla="*/ 546093 h 596100"/>
                  <a:gd name="connsiteX3" fmla="*/ 0 w 149670"/>
                  <a:gd name="connsiteY3" fmla="*/ 596100 h 596100"/>
                  <a:gd name="connsiteX4" fmla="*/ 0 w 149670"/>
                  <a:gd name="connsiteY4" fmla="*/ 38100 h 596100"/>
                  <a:gd name="connsiteX0" fmla="*/ 0 w 149670"/>
                  <a:gd name="connsiteY0" fmla="*/ 61913 h 619913"/>
                  <a:gd name="connsiteX1" fmla="*/ 149670 w 149670"/>
                  <a:gd name="connsiteY1" fmla="*/ 0 h 619913"/>
                  <a:gd name="connsiteX2" fmla="*/ 144908 w 149670"/>
                  <a:gd name="connsiteY2" fmla="*/ 569906 h 619913"/>
                  <a:gd name="connsiteX3" fmla="*/ 0 w 149670"/>
                  <a:gd name="connsiteY3" fmla="*/ 619913 h 619913"/>
                  <a:gd name="connsiteX4" fmla="*/ 0 w 149670"/>
                  <a:gd name="connsiteY4" fmla="*/ 61913 h 619913"/>
                  <a:gd name="connsiteX0" fmla="*/ 0 w 149670"/>
                  <a:gd name="connsiteY0" fmla="*/ 61913 h 619913"/>
                  <a:gd name="connsiteX1" fmla="*/ 149670 w 149670"/>
                  <a:gd name="connsiteY1" fmla="*/ 0 h 619913"/>
                  <a:gd name="connsiteX2" fmla="*/ 142526 w 149670"/>
                  <a:gd name="connsiteY2" fmla="*/ 548475 h 619913"/>
                  <a:gd name="connsiteX3" fmla="*/ 0 w 149670"/>
                  <a:gd name="connsiteY3" fmla="*/ 619913 h 619913"/>
                  <a:gd name="connsiteX4" fmla="*/ 0 w 149670"/>
                  <a:gd name="connsiteY4" fmla="*/ 61913 h 619913"/>
                  <a:gd name="connsiteX0" fmla="*/ 0 w 156095"/>
                  <a:gd name="connsiteY0" fmla="*/ 61913 h 619913"/>
                  <a:gd name="connsiteX1" fmla="*/ 149670 w 156095"/>
                  <a:gd name="connsiteY1" fmla="*/ 0 h 619913"/>
                  <a:gd name="connsiteX2" fmla="*/ 155915 w 156095"/>
                  <a:gd name="connsiteY2" fmla="*/ 562762 h 619913"/>
                  <a:gd name="connsiteX3" fmla="*/ 0 w 156095"/>
                  <a:gd name="connsiteY3" fmla="*/ 619913 h 619913"/>
                  <a:gd name="connsiteX4" fmla="*/ 0 w 156095"/>
                  <a:gd name="connsiteY4" fmla="*/ 61913 h 619913"/>
                  <a:gd name="connsiteX0" fmla="*/ 0 w 156232"/>
                  <a:gd name="connsiteY0" fmla="*/ 59532 h 617532"/>
                  <a:gd name="connsiteX1" fmla="*/ 154133 w 156232"/>
                  <a:gd name="connsiteY1" fmla="*/ 0 h 617532"/>
                  <a:gd name="connsiteX2" fmla="*/ 155915 w 156232"/>
                  <a:gd name="connsiteY2" fmla="*/ 560381 h 617532"/>
                  <a:gd name="connsiteX3" fmla="*/ 0 w 156232"/>
                  <a:gd name="connsiteY3" fmla="*/ 617532 h 617532"/>
                  <a:gd name="connsiteX4" fmla="*/ 0 w 156232"/>
                  <a:gd name="connsiteY4" fmla="*/ 59532 h 61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32" h="617532">
                    <a:moveTo>
                      <a:pt x="0" y="59532"/>
                    </a:moveTo>
                    <a:lnTo>
                      <a:pt x="154133" y="0"/>
                    </a:lnTo>
                    <a:cubicBezTo>
                      <a:pt x="152546" y="182031"/>
                      <a:pt x="157502" y="378350"/>
                      <a:pt x="155915" y="560381"/>
                    </a:cubicBezTo>
                    <a:lnTo>
                      <a:pt x="0" y="617532"/>
                    </a:lnTo>
                    <a:lnTo>
                      <a:pt x="0" y="59532"/>
                    </a:lnTo>
                    <a:close/>
                  </a:path>
                </a:pathLst>
              </a:custGeom>
              <a:solidFill>
                <a:srgbClr val="C0C0C0"/>
              </a:solidFill>
              <a:ln w="6350" cap="flat" cmpd="sng" algn="ctr">
                <a:solidFill>
                  <a:srgbClr val="FFFF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54" name="Rectangle 25"/>
              <p:cNvSpPr/>
              <p:nvPr/>
            </p:nvSpPr>
            <p:spPr>
              <a:xfrm>
                <a:off x="983251" y="1991878"/>
                <a:ext cx="140998" cy="355499"/>
              </a:xfrm>
              <a:custGeom>
                <a:avLst/>
                <a:gdLst>
                  <a:gd name="connsiteX0" fmla="*/ 0 w 154433"/>
                  <a:gd name="connsiteY0" fmla="*/ 0 h 558000"/>
                  <a:gd name="connsiteX1" fmla="*/ 154433 w 154433"/>
                  <a:gd name="connsiteY1" fmla="*/ 0 h 558000"/>
                  <a:gd name="connsiteX2" fmla="*/ 154433 w 154433"/>
                  <a:gd name="connsiteY2" fmla="*/ 558000 h 558000"/>
                  <a:gd name="connsiteX3" fmla="*/ 0 w 154433"/>
                  <a:gd name="connsiteY3" fmla="*/ 558000 h 558000"/>
                  <a:gd name="connsiteX4" fmla="*/ 0 w 154433"/>
                  <a:gd name="connsiteY4" fmla="*/ 0 h 558000"/>
                  <a:gd name="connsiteX0" fmla="*/ 0 w 154433"/>
                  <a:gd name="connsiteY0" fmla="*/ 0 h 558000"/>
                  <a:gd name="connsiteX1" fmla="*/ 154433 w 154433"/>
                  <a:gd name="connsiteY1" fmla="*/ 0 h 558000"/>
                  <a:gd name="connsiteX2" fmla="*/ 144908 w 154433"/>
                  <a:gd name="connsiteY2" fmla="*/ 507993 h 558000"/>
                  <a:gd name="connsiteX3" fmla="*/ 0 w 154433"/>
                  <a:gd name="connsiteY3" fmla="*/ 558000 h 558000"/>
                  <a:gd name="connsiteX4" fmla="*/ 0 w 154433"/>
                  <a:gd name="connsiteY4" fmla="*/ 0 h 558000"/>
                  <a:gd name="connsiteX0" fmla="*/ 0 w 149670"/>
                  <a:gd name="connsiteY0" fmla="*/ 38100 h 596100"/>
                  <a:gd name="connsiteX1" fmla="*/ 149670 w 149670"/>
                  <a:gd name="connsiteY1" fmla="*/ 0 h 596100"/>
                  <a:gd name="connsiteX2" fmla="*/ 144908 w 149670"/>
                  <a:gd name="connsiteY2" fmla="*/ 546093 h 596100"/>
                  <a:gd name="connsiteX3" fmla="*/ 0 w 149670"/>
                  <a:gd name="connsiteY3" fmla="*/ 596100 h 596100"/>
                  <a:gd name="connsiteX4" fmla="*/ 0 w 149670"/>
                  <a:gd name="connsiteY4" fmla="*/ 38100 h 596100"/>
                  <a:gd name="connsiteX0" fmla="*/ 0 w 149670"/>
                  <a:gd name="connsiteY0" fmla="*/ 61913 h 619913"/>
                  <a:gd name="connsiteX1" fmla="*/ 149670 w 149670"/>
                  <a:gd name="connsiteY1" fmla="*/ 0 h 619913"/>
                  <a:gd name="connsiteX2" fmla="*/ 144908 w 149670"/>
                  <a:gd name="connsiteY2" fmla="*/ 569906 h 619913"/>
                  <a:gd name="connsiteX3" fmla="*/ 0 w 149670"/>
                  <a:gd name="connsiteY3" fmla="*/ 619913 h 619913"/>
                  <a:gd name="connsiteX4" fmla="*/ 0 w 149670"/>
                  <a:gd name="connsiteY4" fmla="*/ 61913 h 619913"/>
                  <a:gd name="connsiteX0" fmla="*/ 0 w 149670"/>
                  <a:gd name="connsiteY0" fmla="*/ 61913 h 619913"/>
                  <a:gd name="connsiteX1" fmla="*/ 149670 w 149670"/>
                  <a:gd name="connsiteY1" fmla="*/ 0 h 619913"/>
                  <a:gd name="connsiteX2" fmla="*/ 142526 w 149670"/>
                  <a:gd name="connsiteY2" fmla="*/ 548475 h 619913"/>
                  <a:gd name="connsiteX3" fmla="*/ 0 w 149670"/>
                  <a:gd name="connsiteY3" fmla="*/ 619913 h 619913"/>
                  <a:gd name="connsiteX4" fmla="*/ 0 w 149670"/>
                  <a:gd name="connsiteY4" fmla="*/ 61913 h 619913"/>
                  <a:gd name="connsiteX0" fmla="*/ 0 w 156095"/>
                  <a:gd name="connsiteY0" fmla="*/ 61913 h 619913"/>
                  <a:gd name="connsiteX1" fmla="*/ 149670 w 156095"/>
                  <a:gd name="connsiteY1" fmla="*/ 0 h 619913"/>
                  <a:gd name="connsiteX2" fmla="*/ 155915 w 156095"/>
                  <a:gd name="connsiteY2" fmla="*/ 562762 h 619913"/>
                  <a:gd name="connsiteX3" fmla="*/ 0 w 156095"/>
                  <a:gd name="connsiteY3" fmla="*/ 619913 h 619913"/>
                  <a:gd name="connsiteX4" fmla="*/ 0 w 156095"/>
                  <a:gd name="connsiteY4" fmla="*/ 61913 h 619913"/>
                  <a:gd name="connsiteX0" fmla="*/ 0 w 156232"/>
                  <a:gd name="connsiteY0" fmla="*/ 59532 h 617532"/>
                  <a:gd name="connsiteX1" fmla="*/ 154133 w 156232"/>
                  <a:gd name="connsiteY1" fmla="*/ 0 h 617532"/>
                  <a:gd name="connsiteX2" fmla="*/ 155915 w 156232"/>
                  <a:gd name="connsiteY2" fmla="*/ 560381 h 617532"/>
                  <a:gd name="connsiteX3" fmla="*/ 0 w 156232"/>
                  <a:gd name="connsiteY3" fmla="*/ 617532 h 617532"/>
                  <a:gd name="connsiteX4" fmla="*/ 0 w 156232"/>
                  <a:gd name="connsiteY4" fmla="*/ 59532 h 61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32" h="617532">
                    <a:moveTo>
                      <a:pt x="0" y="59532"/>
                    </a:moveTo>
                    <a:lnTo>
                      <a:pt x="154133" y="0"/>
                    </a:lnTo>
                    <a:cubicBezTo>
                      <a:pt x="152546" y="182031"/>
                      <a:pt x="157502" y="378350"/>
                      <a:pt x="155915" y="560381"/>
                    </a:cubicBezTo>
                    <a:lnTo>
                      <a:pt x="0" y="617532"/>
                    </a:lnTo>
                    <a:lnTo>
                      <a:pt x="0" y="59532"/>
                    </a:lnTo>
                    <a:close/>
                  </a:path>
                </a:pathLst>
              </a:custGeom>
              <a:solidFill>
                <a:srgbClr val="C0C0C0"/>
              </a:solidFill>
              <a:ln w="6350" cap="flat" cmpd="sng" algn="ctr">
                <a:solidFill>
                  <a:srgbClr val="FFFF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55" name="Rectangle 25"/>
              <p:cNvSpPr/>
              <p:nvPr/>
            </p:nvSpPr>
            <p:spPr>
              <a:xfrm>
                <a:off x="983251" y="1545135"/>
                <a:ext cx="140998" cy="355499"/>
              </a:xfrm>
              <a:custGeom>
                <a:avLst/>
                <a:gdLst>
                  <a:gd name="connsiteX0" fmla="*/ 0 w 154433"/>
                  <a:gd name="connsiteY0" fmla="*/ 0 h 558000"/>
                  <a:gd name="connsiteX1" fmla="*/ 154433 w 154433"/>
                  <a:gd name="connsiteY1" fmla="*/ 0 h 558000"/>
                  <a:gd name="connsiteX2" fmla="*/ 154433 w 154433"/>
                  <a:gd name="connsiteY2" fmla="*/ 558000 h 558000"/>
                  <a:gd name="connsiteX3" fmla="*/ 0 w 154433"/>
                  <a:gd name="connsiteY3" fmla="*/ 558000 h 558000"/>
                  <a:gd name="connsiteX4" fmla="*/ 0 w 154433"/>
                  <a:gd name="connsiteY4" fmla="*/ 0 h 558000"/>
                  <a:gd name="connsiteX0" fmla="*/ 0 w 154433"/>
                  <a:gd name="connsiteY0" fmla="*/ 0 h 558000"/>
                  <a:gd name="connsiteX1" fmla="*/ 154433 w 154433"/>
                  <a:gd name="connsiteY1" fmla="*/ 0 h 558000"/>
                  <a:gd name="connsiteX2" fmla="*/ 144908 w 154433"/>
                  <a:gd name="connsiteY2" fmla="*/ 507993 h 558000"/>
                  <a:gd name="connsiteX3" fmla="*/ 0 w 154433"/>
                  <a:gd name="connsiteY3" fmla="*/ 558000 h 558000"/>
                  <a:gd name="connsiteX4" fmla="*/ 0 w 154433"/>
                  <a:gd name="connsiteY4" fmla="*/ 0 h 558000"/>
                  <a:gd name="connsiteX0" fmla="*/ 0 w 149670"/>
                  <a:gd name="connsiteY0" fmla="*/ 38100 h 596100"/>
                  <a:gd name="connsiteX1" fmla="*/ 149670 w 149670"/>
                  <a:gd name="connsiteY1" fmla="*/ 0 h 596100"/>
                  <a:gd name="connsiteX2" fmla="*/ 144908 w 149670"/>
                  <a:gd name="connsiteY2" fmla="*/ 546093 h 596100"/>
                  <a:gd name="connsiteX3" fmla="*/ 0 w 149670"/>
                  <a:gd name="connsiteY3" fmla="*/ 596100 h 596100"/>
                  <a:gd name="connsiteX4" fmla="*/ 0 w 149670"/>
                  <a:gd name="connsiteY4" fmla="*/ 38100 h 596100"/>
                  <a:gd name="connsiteX0" fmla="*/ 0 w 149670"/>
                  <a:gd name="connsiteY0" fmla="*/ 61913 h 619913"/>
                  <a:gd name="connsiteX1" fmla="*/ 149670 w 149670"/>
                  <a:gd name="connsiteY1" fmla="*/ 0 h 619913"/>
                  <a:gd name="connsiteX2" fmla="*/ 144908 w 149670"/>
                  <a:gd name="connsiteY2" fmla="*/ 569906 h 619913"/>
                  <a:gd name="connsiteX3" fmla="*/ 0 w 149670"/>
                  <a:gd name="connsiteY3" fmla="*/ 619913 h 619913"/>
                  <a:gd name="connsiteX4" fmla="*/ 0 w 149670"/>
                  <a:gd name="connsiteY4" fmla="*/ 61913 h 619913"/>
                  <a:gd name="connsiteX0" fmla="*/ 0 w 149670"/>
                  <a:gd name="connsiteY0" fmla="*/ 61913 h 619913"/>
                  <a:gd name="connsiteX1" fmla="*/ 149670 w 149670"/>
                  <a:gd name="connsiteY1" fmla="*/ 0 h 619913"/>
                  <a:gd name="connsiteX2" fmla="*/ 142526 w 149670"/>
                  <a:gd name="connsiteY2" fmla="*/ 548475 h 619913"/>
                  <a:gd name="connsiteX3" fmla="*/ 0 w 149670"/>
                  <a:gd name="connsiteY3" fmla="*/ 619913 h 619913"/>
                  <a:gd name="connsiteX4" fmla="*/ 0 w 149670"/>
                  <a:gd name="connsiteY4" fmla="*/ 61913 h 619913"/>
                  <a:gd name="connsiteX0" fmla="*/ 0 w 156095"/>
                  <a:gd name="connsiteY0" fmla="*/ 61913 h 619913"/>
                  <a:gd name="connsiteX1" fmla="*/ 149670 w 156095"/>
                  <a:gd name="connsiteY1" fmla="*/ 0 h 619913"/>
                  <a:gd name="connsiteX2" fmla="*/ 155915 w 156095"/>
                  <a:gd name="connsiteY2" fmla="*/ 562762 h 619913"/>
                  <a:gd name="connsiteX3" fmla="*/ 0 w 156095"/>
                  <a:gd name="connsiteY3" fmla="*/ 619913 h 619913"/>
                  <a:gd name="connsiteX4" fmla="*/ 0 w 156095"/>
                  <a:gd name="connsiteY4" fmla="*/ 61913 h 619913"/>
                  <a:gd name="connsiteX0" fmla="*/ 0 w 156232"/>
                  <a:gd name="connsiteY0" fmla="*/ 59532 h 617532"/>
                  <a:gd name="connsiteX1" fmla="*/ 154133 w 156232"/>
                  <a:gd name="connsiteY1" fmla="*/ 0 h 617532"/>
                  <a:gd name="connsiteX2" fmla="*/ 155915 w 156232"/>
                  <a:gd name="connsiteY2" fmla="*/ 560381 h 617532"/>
                  <a:gd name="connsiteX3" fmla="*/ 0 w 156232"/>
                  <a:gd name="connsiteY3" fmla="*/ 617532 h 617532"/>
                  <a:gd name="connsiteX4" fmla="*/ 0 w 156232"/>
                  <a:gd name="connsiteY4" fmla="*/ 59532 h 61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32" h="617532">
                    <a:moveTo>
                      <a:pt x="0" y="59532"/>
                    </a:moveTo>
                    <a:lnTo>
                      <a:pt x="154133" y="0"/>
                    </a:lnTo>
                    <a:cubicBezTo>
                      <a:pt x="152546" y="182031"/>
                      <a:pt x="157502" y="378350"/>
                      <a:pt x="155915" y="560381"/>
                    </a:cubicBezTo>
                    <a:lnTo>
                      <a:pt x="0" y="617532"/>
                    </a:lnTo>
                    <a:lnTo>
                      <a:pt x="0" y="59532"/>
                    </a:lnTo>
                    <a:close/>
                  </a:path>
                </a:pathLst>
              </a:custGeom>
              <a:solidFill>
                <a:srgbClr val="C0C0C0"/>
              </a:solidFill>
              <a:ln w="6350" cap="flat" cmpd="sng" algn="ctr">
                <a:solidFill>
                  <a:srgbClr val="FFFF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56" name="Rectangle 25"/>
              <p:cNvSpPr/>
              <p:nvPr/>
            </p:nvSpPr>
            <p:spPr>
              <a:xfrm>
                <a:off x="983251" y="1098391"/>
                <a:ext cx="140998" cy="355499"/>
              </a:xfrm>
              <a:custGeom>
                <a:avLst/>
                <a:gdLst>
                  <a:gd name="connsiteX0" fmla="*/ 0 w 154433"/>
                  <a:gd name="connsiteY0" fmla="*/ 0 h 558000"/>
                  <a:gd name="connsiteX1" fmla="*/ 154433 w 154433"/>
                  <a:gd name="connsiteY1" fmla="*/ 0 h 558000"/>
                  <a:gd name="connsiteX2" fmla="*/ 154433 w 154433"/>
                  <a:gd name="connsiteY2" fmla="*/ 558000 h 558000"/>
                  <a:gd name="connsiteX3" fmla="*/ 0 w 154433"/>
                  <a:gd name="connsiteY3" fmla="*/ 558000 h 558000"/>
                  <a:gd name="connsiteX4" fmla="*/ 0 w 154433"/>
                  <a:gd name="connsiteY4" fmla="*/ 0 h 558000"/>
                  <a:gd name="connsiteX0" fmla="*/ 0 w 154433"/>
                  <a:gd name="connsiteY0" fmla="*/ 0 h 558000"/>
                  <a:gd name="connsiteX1" fmla="*/ 154433 w 154433"/>
                  <a:gd name="connsiteY1" fmla="*/ 0 h 558000"/>
                  <a:gd name="connsiteX2" fmla="*/ 144908 w 154433"/>
                  <a:gd name="connsiteY2" fmla="*/ 507993 h 558000"/>
                  <a:gd name="connsiteX3" fmla="*/ 0 w 154433"/>
                  <a:gd name="connsiteY3" fmla="*/ 558000 h 558000"/>
                  <a:gd name="connsiteX4" fmla="*/ 0 w 154433"/>
                  <a:gd name="connsiteY4" fmla="*/ 0 h 558000"/>
                  <a:gd name="connsiteX0" fmla="*/ 0 w 149670"/>
                  <a:gd name="connsiteY0" fmla="*/ 38100 h 596100"/>
                  <a:gd name="connsiteX1" fmla="*/ 149670 w 149670"/>
                  <a:gd name="connsiteY1" fmla="*/ 0 h 596100"/>
                  <a:gd name="connsiteX2" fmla="*/ 144908 w 149670"/>
                  <a:gd name="connsiteY2" fmla="*/ 546093 h 596100"/>
                  <a:gd name="connsiteX3" fmla="*/ 0 w 149670"/>
                  <a:gd name="connsiteY3" fmla="*/ 596100 h 596100"/>
                  <a:gd name="connsiteX4" fmla="*/ 0 w 149670"/>
                  <a:gd name="connsiteY4" fmla="*/ 38100 h 596100"/>
                  <a:gd name="connsiteX0" fmla="*/ 0 w 149670"/>
                  <a:gd name="connsiteY0" fmla="*/ 61913 h 619913"/>
                  <a:gd name="connsiteX1" fmla="*/ 149670 w 149670"/>
                  <a:gd name="connsiteY1" fmla="*/ 0 h 619913"/>
                  <a:gd name="connsiteX2" fmla="*/ 144908 w 149670"/>
                  <a:gd name="connsiteY2" fmla="*/ 569906 h 619913"/>
                  <a:gd name="connsiteX3" fmla="*/ 0 w 149670"/>
                  <a:gd name="connsiteY3" fmla="*/ 619913 h 619913"/>
                  <a:gd name="connsiteX4" fmla="*/ 0 w 149670"/>
                  <a:gd name="connsiteY4" fmla="*/ 61913 h 619913"/>
                  <a:gd name="connsiteX0" fmla="*/ 0 w 149670"/>
                  <a:gd name="connsiteY0" fmla="*/ 61913 h 619913"/>
                  <a:gd name="connsiteX1" fmla="*/ 149670 w 149670"/>
                  <a:gd name="connsiteY1" fmla="*/ 0 h 619913"/>
                  <a:gd name="connsiteX2" fmla="*/ 142526 w 149670"/>
                  <a:gd name="connsiteY2" fmla="*/ 548475 h 619913"/>
                  <a:gd name="connsiteX3" fmla="*/ 0 w 149670"/>
                  <a:gd name="connsiteY3" fmla="*/ 619913 h 619913"/>
                  <a:gd name="connsiteX4" fmla="*/ 0 w 149670"/>
                  <a:gd name="connsiteY4" fmla="*/ 61913 h 619913"/>
                  <a:gd name="connsiteX0" fmla="*/ 0 w 156095"/>
                  <a:gd name="connsiteY0" fmla="*/ 61913 h 619913"/>
                  <a:gd name="connsiteX1" fmla="*/ 149670 w 156095"/>
                  <a:gd name="connsiteY1" fmla="*/ 0 h 619913"/>
                  <a:gd name="connsiteX2" fmla="*/ 155915 w 156095"/>
                  <a:gd name="connsiteY2" fmla="*/ 562762 h 619913"/>
                  <a:gd name="connsiteX3" fmla="*/ 0 w 156095"/>
                  <a:gd name="connsiteY3" fmla="*/ 619913 h 619913"/>
                  <a:gd name="connsiteX4" fmla="*/ 0 w 156095"/>
                  <a:gd name="connsiteY4" fmla="*/ 61913 h 619913"/>
                  <a:gd name="connsiteX0" fmla="*/ 0 w 156232"/>
                  <a:gd name="connsiteY0" fmla="*/ 59532 h 617532"/>
                  <a:gd name="connsiteX1" fmla="*/ 154133 w 156232"/>
                  <a:gd name="connsiteY1" fmla="*/ 0 h 617532"/>
                  <a:gd name="connsiteX2" fmla="*/ 155915 w 156232"/>
                  <a:gd name="connsiteY2" fmla="*/ 560381 h 617532"/>
                  <a:gd name="connsiteX3" fmla="*/ 0 w 156232"/>
                  <a:gd name="connsiteY3" fmla="*/ 617532 h 617532"/>
                  <a:gd name="connsiteX4" fmla="*/ 0 w 156232"/>
                  <a:gd name="connsiteY4" fmla="*/ 59532 h 61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32" h="617532">
                    <a:moveTo>
                      <a:pt x="0" y="59532"/>
                    </a:moveTo>
                    <a:lnTo>
                      <a:pt x="154133" y="0"/>
                    </a:lnTo>
                    <a:cubicBezTo>
                      <a:pt x="152546" y="182031"/>
                      <a:pt x="157502" y="378350"/>
                      <a:pt x="155915" y="560381"/>
                    </a:cubicBezTo>
                    <a:lnTo>
                      <a:pt x="0" y="617532"/>
                    </a:lnTo>
                    <a:lnTo>
                      <a:pt x="0" y="59532"/>
                    </a:lnTo>
                    <a:close/>
                  </a:path>
                </a:pathLst>
              </a:custGeom>
              <a:solidFill>
                <a:srgbClr val="C0C0C0"/>
              </a:solidFill>
              <a:ln w="6350" cap="flat" cmpd="sng" algn="ctr">
                <a:solidFill>
                  <a:srgbClr val="FFFF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57" name="Rectangle 25"/>
              <p:cNvSpPr/>
              <p:nvPr/>
            </p:nvSpPr>
            <p:spPr>
              <a:xfrm>
                <a:off x="6303210" y="3293299"/>
                <a:ext cx="140998" cy="355499"/>
              </a:xfrm>
              <a:custGeom>
                <a:avLst/>
                <a:gdLst>
                  <a:gd name="connsiteX0" fmla="*/ 0 w 154433"/>
                  <a:gd name="connsiteY0" fmla="*/ 0 h 558000"/>
                  <a:gd name="connsiteX1" fmla="*/ 154433 w 154433"/>
                  <a:gd name="connsiteY1" fmla="*/ 0 h 558000"/>
                  <a:gd name="connsiteX2" fmla="*/ 154433 w 154433"/>
                  <a:gd name="connsiteY2" fmla="*/ 558000 h 558000"/>
                  <a:gd name="connsiteX3" fmla="*/ 0 w 154433"/>
                  <a:gd name="connsiteY3" fmla="*/ 558000 h 558000"/>
                  <a:gd name="connsiteX4" fmla="*/ 0 w 154433"/>
                  <a:gd name="connsiteY4" fmla="*/ 0 h 558000"/>
                  <a:gd name="connsiteX0" fmla="*/ 0 w 154433"/>
                  <a:gd name="connsiteY0" fmla="*/ 0 h 558000"/>
                  <a:gd name="connsiteX1" fmla="*/ 154433 w 154433"/>
                  <a:gd name="connsiteY1" fmla="*/ 0 h 558000"/>
                  <a:gd name="connsiteX2" fmla="*/ 144908 w 154433"/>
                  <a:gd name="connsiteY2" fmla="*/ 507993 h 558000"/>
                  <a:gd name="connsiteX3" fmla="*/ 0 w 154433"/>
                  <a:gd name="connsiteY3" fmla="*/ 558000 h 558000"/>
                  <a:gd name="connsiteX4" fmla="*/ 0 w 154433"/>
                  <a:gd name="connsiteY4" fmla="*/ 0 h 558000"/>
                  <a:gd name="connsiteX0" fmla="*/ 0 w 149670"/>
                  <a:gd name="connsiteY0" fmla="*/ 38100 h 596100"/>
                  <a:gd name="connsiteX1" fmla="*/ 149670 w 149670"/>
                  <a:gd name="connsiteY1" fmla="*/ 0 h 596100"/>
                  <a:gd name="connsiteX2" fmla="*/ 144908 w 149670"/>
                  <a:gd name="connsiteY2" fmla="*/ 546093 h 596100"/>
                  <a:gd name="connsiteX3" fmla="*/ 0 w 149670"/>
                  <a:gd name="connsiteY3" fmla="*/ 596100 h 596100"/>
                  <a:gd name="connsiteX4" fmla="*/ 0 w 149670"/>
                  <a:gd name="connsiteY4" fmla="*/ 38100 h 596100"/>
                  <a:gd name="connsiteX0" fmla="*/ 0 w 149670"/>
                  <a:gd name="connsiteY0" fmla="*/ 61913 h 619913"/>
                  <a:gd name="connsiteX1" fmla="*/ 149670 w 149670"/>
                  <a:gd name="connsiteY1" fmla="*/ 0 h 619913"/>
                  <a:gd name="connsiteX2" fmla="*/ 144908 w 149670"/>
                  <a:gd name="connsiteY2" fmla="*/ 569906 h 619913"/>
                  <a:gd name="connsiteX3" fmla="*/ 0 w 149670"/>
                  <a:gd name="connsiteY3" fmla="*/ 619913 h 619913"/>
                  <a:gd name="connsiteX4" fmla="*/ 0 w 149670"/>
                  <a:gd name="connsiteY4" fmla="*/ 61913 h 619913"/>
                  <a:gd name="connsiteX0" fmla="*/ 0 w 149670"/>
                  <a:gd name="connsiteY0" fmla="*/ 61913 h 619913"/>
                  <a:gd name="connsiteX1" fmla="*/ 149670 w 149670"/>
                  <a:gd name="connsiteY1" fmla="*/ 0 h 619913"/>
                  <a:gd name="connsiteX2" fmla="*/ 142526 w 149670"/>
                  <a:gd name="connsiteY2" fmla="*/ 548475 h 619913"/>
                  <a:gd name="connsiteX3" fmla="*/ 0 w 149670"/>
                  <a:gd name="connsiteY3" fmla="*/ 619913 h 619913"/>
                  <a:gd name="connsiteX4" fmla="*/ 0 w 149670"/>
                  <a:gd name="connsiteY4" fmla="*/ 61913 h 619913"/>
                  <a:gd name="connsiteX0" fmla="*/ 0 w 156095"/>
                  <a:gd name="connsiteY0" fmla="*/ 61913 h 619913"/>
                  <a:gd name="connsiteX1" fmla="*/ 149670 w 156095"/>
                  <a:gd name="connsiteY1" fmla="*/ 0 h 619913"/>
                  <a:gd name="connsiteX2" fmla="*/ 155915 w 156095"/>
                  <a:gd name="connsiteY2" fmla="*/ 562762 h 619913"/>
                  <a:gd name="connsiteX3" fmla="*/ 0 w 156095"/>
                  <a:gd name="connsiteY3" fmla="*/ 619913 h 619913"/>
                  <a:gd name="connsiteX4" fmla="*/ 0 w 156095"/>
                  <a:gd name="connsiteY4" fmla="*/ 61913 h 619913"/>
                  <a:gd name="connsiteX0" fmla="*/ 0 w 156232"/>
                  <a:gd name="connsiteY0" fmla="*/ 59532 h 617532"/>
                  <a:gd name="connsiteX1" fmla="*/ 154133 w 156232"/>
                  <a:gd name="connsiteY1" fmla="*/ 0 h 617532"/>
                  <a:gd name="connsiteX2" fmla="*/ 155915 w 156232"/>
                  <a:gd name="connsiteY2" fmla="*/ 560381 h 617532"/>
                  <a:gd name="connsiteX3" fmla="*/ 0 w 156232"/>
                  <a:gd name="connsiteY3" fmla="*/ 617532 h 617532"/>
                  <a:gd name="connsiteX4" fmla="*/ 0 w 156232"/>
                  <a:gd name="connsiteY4" fmla="*/ 59532 h 61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32" h="617532">
                    <a:moveTo>
                      <a:pt x="0" y="59532"/>
                    </a:moveTo>
                    <a:lnTo>
                      <a:pt x="154133" y="0"/>
                    </a:lnTo>
                    <a:cubicBezTo>
                      <a:pt x="152546" y="182031"/>
                      <a:pt x="157502" y="378350"/>
                      <a:pt x="155915" y="560381"/>
                    </a:cubicBezTo>
                    <a:lnTo>
                      <a:pt x="0" y="617532"/>
                    </a:lnTo>
                    <a:lnTo>
                      <a:pt x="0" y="59532"/>
                    </a:lnTo>
                    <a:close/>
                  </a:path>
                </a:pathLst>
              </a:custGeom>
              <a:solidFill>
                <a:srgbClr val="C0C0C0"/>
              </a:solidFill>
              <a:ln w="6350" cap="flat" cmpd="sng" algn="ctr">
                <a:solidFill>
                  <a:srgbClr val="FFFF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58" name="Rectangle 25"/>
              <p:cNvSpPr/>
              <p:nvPr/>
            </p:nvSpPr>
            <p:spPr>
              <a:xfrm>
                <a:off x="6303210" y="2846556"/>
                <a:ext cx="140998" cy="355499"/>
              </a:xfrm>
              <a:custGeom>
                <a:avLst/>
                <a:gdLst>
                  <a:gd name="connsiteX0" fmla="*/ 0 w 154433"/>
                  <a:gd name="connsiteY0" fmla="*/ 0 h 558000"/>
                  <a:gd name="connsiteX1" fmla="*/ 154433 w 154433"/>
                  <a:gd name="connsiteY1" fmla="*/ 0 h 558000"/>
                  <a:gd name="connsiteX2" fmla="*/ 154433 w 154433"/>
                  <a:gd name="connsiteY2" fmla="*/ 558000 h 558000"/>
                  <a:gd name="connsiteX3" fmla="*/ 0 w 154433"/>
                  <a:gd name="connsiteY3" fmla="*/ 558000 h 558000"/>
                  <a:gd name="connsiteX4" fmla="*/ 0 w 154433"/>
                  <a:gd name="connsiteY4" fmla="*/ 0 h 558000"/>
                  <a:gd name="connsiteX0" fmla="*/ 0 w 154433"/>
                  <a:gd name="connsiteY0" fmla="*/ 0 h 558000"/>
                  <a:gd name="connsiteX1" fmla="*/ 154433 w 154433"/>
                  <a:gd name="connsiteY1" fmla="*/ 0 h 558000"/>
                  <a:gd name="connsiteX2" fmla="*/ 144908 w 154433"/>
                  <a:gd name="connsiteY2" fmla="*/ 507993 h 558000"/>
                  <a:gd name="connsiteX3" fmla="*/ 0 w 154433"/>
                  <a:gd name="connsiteY3" fmla="*/ 558000 h 558000"/>
                  <a:gd name="connsiteX4" fmla="*/ 0 w 154433"/>
                  <a:gd name="connsiteY4" fmla="*/ 0 h 558000"/>
                  <a:gd name="connsiteX0" fmla="*/ 0 w 149670"/>
                  <a:gd name="connsiteY0" fmla="*/ 38100 h 596100"/>
                  <a:gd name="connsiteX1" fmla="*/ 149670 w 149670"/>
                  <a:gd name="connsiteY1" fmla="*/ 0 h 596100"/>
                  <a:gd name="connsiteX2" fmla="*/ 144908 w 149670"/>
                  <a:gd name="connsiteY2" fmla="*/ 546093 h 596100"/>
                  <a:gd name="connsiteX3" fmla="*/ 0 w 149670"/>
                  <a:gd name="connsiteY3" fmla="*/ 596100 h 596100"/>
                  <a:gd name="connsiteX4" fmla="*/ 0 w 149670"/>
                  <a:gd name="connsiteY4" fmla="*/ 38100 h 596100"/>
                  <a:gd name="connsiteX0" fmla="*/ 0 w 149670"/>
                  <a:gd name="connsiteY0" fmla="*/ 61913 h 619913"/>
                  <a:gd name="connsiteX1" fmla="*/ 149670 w 149670"/>
                  <a:gd name="connsiteY1" fmla="*/ 0 h 619913"/>
                  <a:gd name="connsiteX2" fmla="*/ 144908 w 149670"/>
                  <a:gd name="connsiteY2" fmla="*/ 569906 h 619913"/>
                  <a:gd name="connsiteX3" fmla="*/ 0 w 149670"/>
                  <a:gd name="connsiteY3" fmla="*/ 619913 h 619913"/>
                  <a:gd name="connsiteX4" fmla="*/ 0 w 149670"/>
                  <a:gd name="connsiteY4" fmla="*/ 61913 h 619913"/>
                  <a:gd name="connsiteX0" fmla="*/ 0 w 149670"/>
                  <a:gd name="connsiteY0" fmla="*/ 61913 h 619913"/>
                  <a:gd name="connsiteX1" fmla="*/ 149670 w 149670"/>
                  <a:gd name="connsiteY1" fmla="*/ 0 h 619913"/>
                  <a:gd name="connsiteX2" fmla="*/ 142526 w 149670"/>
                  <a:gd name="connsiteY2" fmla="*/ 548475 h 619913"/>
                  <a:gd name="connsiteX3" fmla="*/ 0 w 149670"/>
                  <a:gd name="connsiteY3" fmla="*/ 619913 h 619913"/>
                  <a:gd name="connsiteX4" fmla="*/ 0 w 149670"/>
                  <a:gd name="connsiteY4" fmla="*/ 61913 h 619913"/>
                  <a:gd name="connsiteX0" fmla="*/ 0 w 156095"/>
                  <a:gd name="connsiteY0" fmla="*/ 61913 h 619913"/>
                  <a:gd name="connsiteX1" fmla="*/ 149670 w 156095"/>
                  <a:gd name="connsiteY1" fmla="*/ 0 h 619913"/>
                  <a:gd name="connsiteX2" fmla="*/ 155915 w 156095"/>
                  <a:gd name="connsiteY2" fmla="*/ 562762 h 619913"/>
                  <a:gd name="connsiteX3" fmla="*/ 0 w 156095"/>
                  <a:gd name="connsiteY3" fmla="*/ 619913 h 619913"/>
                  <a:gd name="connsiteX4" fmla="*/ 0 w 156095"/>
                  <a:gd name="connsiteY4" fmla="*/ 61913 h 619913"/>
                  <a:gd name="connsiteX0" fmla="*/ 0 w 156232"/>
                  <a:gd name="connsiteY0" fmla="*/ 59532 h 617532"/>
                  <a:gd name="connsiteX1" fmla="*/ 154133 w 156232"/>
                  <a:gd name="connsiteY1" fmla="*/ 0 h 617532"/>
                  <a:gd name="connsiteX2" fmla="*/ 155915 w 156232"/>
                  <a:gd name="connsiteY2" fmla="*/ 560381 h 617532"/>
                  <a:gd name="connsiteX3" fmla="*/ 0 w 156232"/>
                  <a:gd name="connsiteY3" fmla="*/ 617532 h 617532"/>
                  <a:gd name="connsiteX4" fmla="*/ 0 w 156232"/>
                  <a:gd name="connsiteY4" fmla="*/ 59532 h 61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32" h="617532">
                    <a:moveTo>
                      <a:pt x="0" y="59532"/>
                    </a:moveTo>
                    <a:lnTo>
                      <a:pt x="154133" y="0"/>
                    </a:lnTo>
                    <a:cubicBezTo>
                      <a:pt x="152546" y="182031"/>
                      <a:pt x="157502" y="378350"/>
                      <a:pt x="155915" y="560381"/>
                    </a:cubicBezTo>
                    <a:lnTo>
                      <a:pt x="0" y="617532"/>
                    </a:lnTo>
                    <a:lnTo>
                      <a:pt x="0" y="59532"/>
                    </a:lnTo>
                    <a:close/>
                  </a:path>
                </a:pathLst>
              </a:custGeom>
              <a:solidFill>
                <a:srgbClr val="C0C0C0"/>
              </a:solidFill>
              <a:ln w="6350" cap="flat" cmpd="sng" algn="ctr">
                <a:solidFill>
                  <a:srgbClr val="FFFF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59" name="Rectangle 25"/>
              <p:cNvSpPr/>
              <p:nvPr/>
            </p:nvSpPr>
            <p:spPr>
              <a:xfrm>
                <a:off x="6303210" y="2399813"/>
                <a:ext cx="140998" cy="355499"/>
              </a:xfrm>
              <a:custGeom>
                <a:avLst/>
                <a:gdLst>
                  <a:gd name="connsiteX0" fmla="*/ 0 w 154433"/>
                  <a:gd name="connsiteY0" fmla="*/ 0 h 558000"/>
                  <a:gd name="connsiteX1" fmla="*/ 154433 w 154433"/>
                  <a:gd name="connsiteY1" fmla="*/ 0 h 558000"/>
                  <a:gd name="connsiteX2" fmla="*/ 154433 w 154433"/>
                  <a:gd name="connsiteY2" fmla="*/ 558000 h 558000"/>
                  <a:gd name="connsiteX3" fmla="*/ 0 w 154433"/>
                  <a:gd name="connsiteY3" fmla="*/ 558000 h 558000"/>
                  <a:gd name="connsiteX4" fmla="*/ 0 w 154433"/>
                  <a:gd name="connsiteY4" fmla="*/ 0 h 558000"/>
                  <a:gd name="connsiteX0" fmla="*/ 0 w 154433"/>
                  <a:gd name="connsiteY0" fmla="*/ 0 h 558000"/>
                  <a:gd name="connsiteX1" fmla="*/ 154433 w 154433"/>
                  <a:gd name="connsiteY1" fmla="*/ 0 h 558000"/>
                  <a:gd name="connsiteX2" fmla="*/ 144908 w 154433"/>
                  <a:gd name="connsiteY2" fmla="*/ 507993 h 558000"/>
                  <a:gd name="connsiteX3" fmla="*/ 0 w 154433"/>
                  <a:gd name="connsiteY3" fmla="*/ 558000 h 558000"/>
                  <a:gd name="connsiteX4" fmla="*/ 0 w 154433"/>
                  <a:gd name="connsiteY4" fmla="*/ 0 h 558000"/>
                  <a:gd name="connsiteX0" fmla="*/ 0 w 149670"/>
                  <a:gd name="connsiteY0" fmla="*/ 38100 h 596100"/>
                  <a:gd name="connsiteX1" fmla="*/ 149670 w 149670"/>
                  <a:gd name="connsiteY1" fmla="*/ 0 h 596100"/>
                  <a:gd name="connsiteX2" fmla="*/ 144908 w 149670"/>
                  <a:gd name="connsiteY2" fmla="*/ 546093 h 596100"/>
                  <a:gd name="connsiteX3" fmla="*/ 0 w 149670"/>
                  <a:gd name="connsiteY3" fmla="*/ 596100 h 596100"/>
                  <a:gd name="connsiteX4" fmla="*/ 0 w 149670"/>
                  <a:gd name="connsiteY4" fmla="*/ 38100 h 596100"/>
                  <a:gd name="connsiteX0" fmla="*/ 0 w 149670"/>
                  <a:gd name="connsiteY0" fmla="*/ 61913 h 619913"/>
                  <a:gd name="connsiteX1" fmla="*/ 149670 w 149670"/>
                  <a:gd name="connsiteY1" fmla="*/ 0 h 619913"/>
                  <a:gd name="connsiteX2" fmla="*/ 144908 w 149670"/>
                  <a:gd name="connsiteY2" fmla="*/ 569906 h 619913"/>
                  <a:gd name="connsiteX3" fmla="*/ 0 w 149670"/>
                  <a:gd name="connsiteY3" fmla="*/ 619913 h 619913"/>
                  <a:gd name="connsiteX4" fmla="*/ 0 w 149670"/>
                  <a:gd name="connsiteY4" fmla="*/ 61913 h 619913"/>
                  <a:gd name="connsiteX0" fmla="*/ 0 w 149670"/>
                  <a:gd name="connsiteY0" fmla="*/ 61913 h 619913"/>
                  <a:gd name="connsiteX1" fmla="*/ 149670 w 149670"/>
                  <a:gd name="connsiteY1" fmla="*/ 0 h 619913"/>
                  <a:gd name="connsiteX2" fmla="*/ 142526 w 149670"/>
                  <a:gd name="connsiteY2" fmla="*/ 548475 h 619913"/>
                  <a:gd name="connsiteX3" fmla="*/ 0 w 149670"/>
                  <a:gd name="connsiteY3" fmla="*/ 619913 h 619913"/>
                  <a:gd name="connsiteX4" fmla="*/ 0 w 149670"/>
                  <a:gd name="connsiteY4" fmla="*/ 61913 h 619913"/>
                  <a:gd name="connsiteX0" fmla="*/ 0 w 156095"/>
                  <a:gd name="connsiteY0" fmla="*/ 61913 h 619913"/>
                  <a:gd name="connsiteX1" fmla="*/ 149670 w 156095"/>
                  <a:gd name="connsiteY1" fmla="*/ 0 h 619913"/>
                  <a:gd name="connsiteX2" fmla="*/ 155915 w 156095"/>
                  <a:gd name="connsiteY2" fmla="*/ 562762 h 619913"/>
                  <a:gd name="connsiteX3" fmla="*/ 0 w 156095"/>
                  <a:gd name="connsiteY3" fmla="*/ 619913 h 619913"/>
                  <a:gd name="connsiteX4" fmla="*/ 0 w 156095"/>
                  <a:gd name="connsiteY4" fmla="*/ 61913 h 619913"/>
                  <a:gd name="connsiteX0" fmla="*/ 0 w 156232"/>
                  <a:gd name="connsiteY0" fmla="*/ 59532 h 617532"/>
                  <a:gd name="connsiteX1" fmla="*/ 154133 w 156232"/>
                  <a:gd name="connsiteY1" fmla="*/ 0 h 617532"/>
                  <a:gd name="connsiteX2" fmla="*/ 155915 w 156232"/>
                  <a:gd name="connsiteY2" fmla="*/ 560381 h 617532"/>
                  <a:gd name="connsiteX3" fmla="*/ 0 w 156232"/>
                  <a:gd name="connsiteY3" fmla="*/ 617532 h 617532"/>
                  <a:gd name="connsiteX4" fmla="*/ 0 w 156232"/>
                  <a:gd name="connsiteY4" fmla="*/ 59532 h 61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32" h="617532">
                    <a:moveTo>
                      <a:pt x="0" y="59532"/>
                    </a:moveTo>
                    <a:lnTo>
                      <a:pt x="154133" y="0"/>
                    </a:lnTo>
                    <a:cubicBezTo>
                      <a:pt x="152546" y="182031"/>
                      <a:pt x="157502" y="378350"/>
                      <a:pt x="155915" y="560381"/>
                    </a:cubicBezTo>
                    <a:lnTo>
                      <a:pt x="0" y="617532"/>
                    </a:lnTo>
                    <a:lnTo>
                      <a:pt x="0" y="59532"/>
                    </a:lnTo>
                    <a:close/>
                  </a:path>
                </a:pathLst>
              </a:custGeom>
              <a:solidFill>
                <a:srgbClr val="C0C0C0"/>
              </a:solidFill>
              <a:ln w="6350" cap="flat" cmpd="sng" algn="ctr">
                <a:solidFill>
                  <a:srgbClr val="FFFF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60" name="Rectangle 25"/>
              <p:cNvSpPr/>
              <p:nvPr/>
            </p:nvSpPr>
            <p:spPr>
              <a:xfrm>
                <a:off x="6303210" y="1953069"/>
                <a:ext cx="140998" cy="355499"/>
              </a:xfrm>
              <a:custGeom>
                <a:avLst/>
                <a:gdLst>
                  <a:gd name="connsiteX0" fmla="*/ 0 w 154433"/>
                  <a:gd name="connsiteY0" fmla="*/ 0 h 558000"/>
                  <a:gd name="connsiteX1" fmla="*/ 154433 w 154433"/>
                  <a:gd name="connsiteY1" fmla="*/ 0 h 558000"/>
                  <a:gd name="connsiteX2" fmla="*/ 154433 w 154433"/>
                  <a:gd name="connsiteY2" fmla="*/ 558000 h 558000"/>
                  <a:gd name="connsiteX3" fmla="*/ 0 w 154433"/>
                  <a:gd name="connsiteY3" fmla="*/ 558000 h 558000"/>
                  <a:gd name="connsiteX4" fmla="*/ 0 w 154433"/>
                  <a:gd name="connsiteY4" fmla="*/ 0 h 558000"/>
                  <a:gd name="connsiteX0" fmla="*/ 0 w 154433"/>
                  <a:gd name="connsiteY0" fmla="*/ 0 h 558000"/>
                  <a:gd name="connsiteX1" fmla="*/ 154433 w 154433"/>
                  <a:gd name="connsiteY1" fmla="*/ 0 h 558000"/>
                  <a:gd name="connsiteX2" fmla="*/ 144908 w 154433"/>
                  <a:gd name="connsiteY2" fmla="*/ 507993 h 558000"/>
                  <a:gd name="connsiteX3" fmla="*/ 0 w 154433"/>
                  <a:gd name="connsiteY3" fmla="*/ 558000 h 558000"/>
                  <a:gd name="connsiteX4" fmla="*/ 0 w 154433"/>
                  <a:gd name="connsiteY4" fmla="*/ 0 h 558000"/>
                  <a:gd name="connsiteX0" fmla="*/ 0 w 149670"/>
                  <a:gd name="connsiteY0" fmla="*/ 38100 h 596100"/>
                  <a:gd name="connsiteX1" fmla="*/ 149670 w 149670"/>
                  <a:gd name="connsiteY1" fmla="*/ 0 h 596100"/>
                  <a:gd name="connsiteX2" fmla="*/ 144908 w 149670"/>
                  <a:gd name="connsiteY2" fmla="*/ 546093 h 596100"/>
                  <a:gd name="connsiteX3" fmla="*/ 0 w 149670"/>
                  <a:gd name="connsiteY3" fmla="*/ 596100 h 596100"/>
                  <a:gd name="connsiteX4" fmla="*/ 0 w 149670"/>
                  <a:gd name="connsiteY4" fmla="*/ 38100 h 596100"/>
                  <a:gd name="connsiteX0" fmla="*/ 0 w 149670"/>
                  <a:gd name="connsiteY0" fmla="*/ 61913 h 619913"/>
                  <a:gd name="connsiteX1" fmla="*/ 149670 w 149670"/>
                  <a:gd name="connsiteY1" fmla="*/ 0 h 619913"/>
                  <a:gd name="connsiteX2" fmla="*/ 144908 w 149670"/>
                  <a:gd name="connsiteY2" fmla="*/ 569906 h 619913"/>
                  <a:gd name="connsiteX3" fmla="*/ 0 w 149670"/>
                  <a:gd name="connsiteY3" fmla="*/ 619913 h 619913"/>
                  <a:gd name="connsiteX4" fmla="*/ 0 w 149670"/>
                  <a:gd name="connsiteY4" fmla="*/ 61913 h 619913"/>
                  <a:gd name="connsiteX0" fmla="*/ 0 w 149670"/>
                  <a:gd name="connsiteY0" fmla="*/ 61913 h 619913"/>
                  <a:gd name="connsiteX1" fmla="*/ 149670 w 149670"/>
                  <a:gd name="connsiteY1" fmla="*/ 0 h 619913"/>
                  <a:gd name="connsiteX2" fmla="*/ 142526 w 149670"/>
                  <a:gd name="connsiteY2" fmla="*/ 548475 h 619913"/>
                  <a:gd name="connsiteX3" fmla="*/ 0 w 149670"/>
                  <a:gd name="connsiteY3" fmla="*/ 619913 h 619913"/>
                  <a:gd name="connsiteX4" fmla="*/ 0 w 149670"/>
                  <a:gd name="connsiteY4" fmla="*/ 61913 h 619913"/>
                  <a:gd name="connsiteX0" fmla="*/ 0 w 156095"/>
                  <a:gd name="connsiteY0" fmla="*/ 61913 h 619913"/>
                  <a:gd name="connsiteX1" fmla="*/ 149670 w 156095"/>
                  <a:gd name="connsiteY1" fmla="*/ 0 h 619913"/>
                  <a:gd name="connsiteX2" fmla="*/ 155915 w 156095"/>
                  <a:gd name="connsiteY2" fmla="*/ 562762 h 619913"/>
                  <a:gd name="connsiteX3" fmla="*/ 0 w 156095"/>
                  <a:gd name="connsiteY3" fmla="*/ 619913 h 619913"/>
                  <a:gd name="connsiteX4" fmla="*/ 0 w 156095"/>
                  <a:gd name="connsiteY4" fmla="*/ 61913 h 619913"/>
                  <a:gd name="connsiteX0" fmla="*/ 0 w 156232"/>
                  <a:gd name="connsiteY0" fmla="*/ 59532 h 617532"/>
                  <a:gd name="connsiteX1" fmla="*/ 154133 w 156232"/>
                  <a:gd name="connsiteY1" fmla="*/ 0 h 617532"/>
                  <a:gd name="connsiteX2" fmla="*/ 155915 w 156232"/>
                  <a:gd name="connsiteY2" fmla="*/ 560381 h 617532"/>
                  <a:gd name="connsiteX3" fmla="*/ 0 w 156232"/>
                  <a:gd name="connsiteY3" fmla="*/ 617532 h 617532"/>
                  <a:gd name="connsiteX4" fmla="*/ 0 w 156232"/>
                  <a:gd name="connsiteY4" fmla="*/ 59532 h 61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32" h="617532">
                    <a:moveTo>
                      <a:pt x="0" y="59532"/>
                    </a:moveTo>
                    <a:lnTo>
                      <a:pt x="154133" y="0"/>
                    </a:lnTo>
                    <a:cubicBezTo>
                      <a:pt x="152546" y="182031"/>
                      <a:pt x="157502" y="378350"/>
                      <a:pt x="155915" y="560381"/>
                    </a:cubicBezTo>
                    <a:lnTo>
                      <a:pt x="0" y="617532"/>
                    </a:lnTo>
                    <a:lnTo>
                      <a:pt x="0" y="59532"/>
                    </a:lnTo>
                    <a:close/>
                  </a:path>
                </a:pathLst>
              </a:custGeom>
              <a:solidFill>
                <a:srgbClr val="C0C0C0"/>
              </a:solidFill>
              <a:ln w="6350" cap="flat" cmpd="sng" algn="ctr">
                <a:solidFill>
                  <a:srgbClr val="FFFF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61" name="Rectangle 25"/>
              <p:cNvSpPr/>
              <p:nvPr/>
            </p:nvSpPr>
            <p:spPr>
              <a:xfrm>
                <a:off x="6303210" y="1506326"/>
                <a:ext cx="140998" cy="355499"/>
              </a:xfrm>
              <a:custGeom>
                <a:avLst/>
                <a:gdLst>
                  <a:gd name="connsiteX0" fmla="*/ 0 w 154433"/>
                  <a:gd name="connsiteY0" fmla="*/ 0 h 558000"/>
                  <a:gd name="connsiteX1" fmla="*/ 154433 w 154433"/>
                  <a:gd name="connsiteY1" fmla="*/ 0 h 558000"/>
                  <a:gd name="connsiteX2" fmla="*/ 154433 w 154433"/>
                  <a:gd name="connsiteY2" fmla="*/ 558000 h 558000"/>
                  <a:gd name="connsiteX3" fmla="*/ 0 w 154433"/>
                  <a:gd name="connsiteY3" fmla="*/ 558000 h 558000"/>
                  <a:gd name="connsiteX4" fmla="*/ 0 w 154433"/>
                  <a:gd name="connsiteY4" fmla="*/ 0 h 558000"/>
                  <a:gd name="connsiteX0" fmla="*/ 0 w 154433"/>
                  <a:gd name="connsiteY0" fmla="*/ 0 h 558000"/>
                  <a:gd name="connsiteX1" fmla="*/ 154433 w 154433"/>
                  <a:gd name="connsiteY1" fmla="*/ 0 h 558000"/>
                  <a:gd name="connsiteX2" fmla="*/ 144908 w 154433"/>
                  <a:gd name="connsiteY2" fmla="*/ 507993 h 558000"/>
                  <a:gd name="connsiteX3" fmla="*/ 0 w 154433"/>
                  <a:gd name="connsiteY3" fmla="*/ 558000 h 558000"/>
                  <a:gd name="connsiteX4" fmla="*/ 0 w 154433"/>
                  <a:gd name="connsiteY4" fmla="*/ 0 h 558000"/>
                  <a:gd name="connsiteX0" fmla="*/ 0 w 149670"/>
                  <a:gd name="connsiteY0" fmla="*/ 38100 h 596100"/>
                  <a:gd name="connsiteX1" fmla="*/ 149670 w 149670"/>
                  <a:gd name="connsiteY1" fmla="*/ 0 h 596100"/>
                  <a:gd name="connsiteX2" fmla="*/ 144908 w 149670"/>
                  <a:gd name="connsiteY2" fmla="*/ 546093 h 596100"/>
                  <a:gd name="connsiteX3" fmla="*/ 0 w 149670"/>
                  <a:gd name="connsiteY3" fmla="*/ 596100 h 596100"/>
                  <a:gd name="connsiteX4" fmla="*/ 0 w 149670"/>
                  <a:gd name="connsiteY4" fmla="*/ 38100 h 596100"/>
                  <a:gd name="connsiteX0" fmla="*/ 0 w 149670"/>
                  <a:gd name="connsiteY0" fmla="*/ 61913 h 619913"/>
                  <a:gd name="connsiteX1" fmla="*/ 149670 w 149670"/>
                  <a:gd name="connsiteY1" fmla="*/ 0 h 619913"/>
                  <a:gd name="connsiteX2" fmla="*/ 144908 w 149670"/>
                  <a:gd name="connsiteY2" fmla="*/ 569906 h 619913"/>
                  <a:gd name="connsiteX3" fmla="*/ 0 w 149670"/>
                  <a:gd name="connsiteY3" fmla="*/ 619913 h 619913"/>
                  <a:gd name="connsiteX4" fmla="*/ 0 w 149670"/>
                  <a:gd name="connsiteY4" fmla="*/ 61913 h 619913"/>
                  <a:gd name="connsiteX0" fmla="*/ 0 w 149670"/>
                  <a:gd name="connsiteY0" fmla="*/ 61913 h 619913"/>
                  <a:gd name="connsiteX1" fmla="*/ 149670 w 149670"/>
                  <a:gd name="connsiteY1" fmla="*/ 0 h 619913"/>
                  <a:gd name="connsiteX2" fmla="*/ 142526 w 149670"/>
                  <a:gd name="connsiteY2" fmla="*/ 548475 h 619913"/>
                  <a:gd name="connsiteX3" fmla="*/ 0 w 149670"/>
                  <a:gd name="connsiteY3" fmla="*/ 619913 h 619913"/>
                  <a:gd name="connsiteX4" fmla="*/ 0 w 149670"/>
                  <a:gd name="connsiteY4" fmla="*/ 61913 h 619913"/>
                  <a:gd name="connsiteX0" fmla="*/ 0 w 156095"/>
                  <a:gd name="connsiteY0" fmla="*/ 61913 h 619913"/>
                  <a:gd name="connsiteX1" fmla="*/ 149670 w 156095"/>
                  <a:gd name="connsiteY1" fmla="*/ 0 h 619913"/>
                  <a:gd name="connsiteX2" fmla="*/ 155915 w 156095"/>
                  <a:gd name="connsiteY2" fmla="*/ 562762 h 619913"/>
                  <a:gd name="connsiteX3" fmla="*/ 0 w 156095"/>
                  <a:gd name="connsiteY3" fmla="*/ 619913 h 619913"/>
                  <a:gd name="connsiteX4" fmla="*/ 0 w 156095"/>
                  <a:gd name="connsiteY4" fmla="*/ 61913 h 619913"/>
                  <a:gd name="connsiteX0" fmla="*/ 0 w 156232"/>
                  <a:gd name="connsiteY0" fmla="*/ 59532 h 617532"/>
                  <a:gd name="connsiteX1" fmla="*/ 154133 w 156232"/>
                  <a:gd name="connsiteY1" fmla="*/ 0 h 617532"/>
                  <a:gd name="connsiteX2" fmla="*/ 155915 w 156232"/>
                  <a:gd name="connsiteY2" fmla="*/ 560381 h 617532"/>
                  <a:gd name="connsiteX3" fmla="*/ 0 w 156232"/>
                  <a:gd name="connsiteY3" fmla="*/ 617532 h 617532"/>
                  <a:gd name="connsiteX4" fmla="*/ 0 w 156232"/>
                  <a:gd name="connsiteY4" fmla="*/ 59532 h 61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32" h="617532">
                    <a:moveTo>
                      <a:pt x="0" y="59532"/>
                    </a:moveTo>
                    <a:lnTo>
                      <a:pt x="154133" y="0"/>
                    </a:lnTo>
                    <a:cubicBezTo>
                      <a:pt x="152546" y="182031"/>
                      <a:pt x="157502" y="378350"/>
                      <a:pt x="155915" y="560381"/>
                    </a:cubicBezTo>
                    <a:lnTo>
                      <a:pt x="0" y="617532"/>
                    </a:lnTo>
                    <a:lnTo>
                      <a:pt x="0" y="59532"/>
                    </a:lnTo>
                    <a:close/>
                  </a:path>
                </a:pathLst>
              </a:custGeom>
              <a:solidFill>
                <a:srgbClr val="C0C0C0"/>
              </a:solidFill>
              <a:ln w="6350" cap="flat" cmpd="sng" algn="ctr">
                <a:solidFill>
                  <a:srgbClr val="FFFF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62" name="Rectangle 25"/>
              <p:cNvSpPr/>
              <p:nvPr/>
            </p:nvSpPr>
            <p:spPr>
              <a:xfrm>
                <a:off x="6303210" y="1059582"/>
                <a:ext cx="140998" cy="355499"/>
              </a:xfrm>
              <a:custGeom>
                <a:avLst/>
                <a:gdLst>
                  <a:gd name="connsiteX0" fmla="*/ 0 w 154433"/>
                  <a:gd name="connsiteY0" fmla="*/ 0 h 558000"/>
                  <a:gd name="connsiteX1" fmla="*/ 154433 w 154433"/>
                  <a:gd name="connsiteY1" fmla="*/ 0 h 558000"/>
                  <a:gd name="connsiteX2" fmla="*/ 154433 w 154433"/>
                  <a:gd name="connsiteY2" fmla="*/ 558000 h 558000"/>
                  <a:gd name="connsiteX3" fmla="*/ 0 w 154433"/>
                  <a:gd name="connsiteY3" fmla="*/ 558000 h 558000"/>
                  <a:gd name="connsiteX4" fmla="*/ 0 w 154433"/>
                  <a:gd name="connsiteY4" fmla="*/ 0 h 558000"/>
                  <a:gd name="connsiteX0" fmla="*/ 0 w 154433"/>
                  <a:gd name="connsiteY0" fmla="*/ 0 h 558000"/>
                  <a:gd name="connsiteX1" fmla="*/ 154433 w 154433"/>
                  <a:gd name="connsiteY1" fmla="*/ 0 h 558000"/>
                  <a:gd name="connsiteX2" fmla="*/ 144908 w 154433"/>
                  <a:gd name="connsiteY2" fmla="*/ 507993 h 558000"/>
                  <a:gd name="connsiteX3" fmla="*/ 0 w 154433"/>
                  <a:gd name="connsiteY3" fmla="*/ 558000 h 558000"/>
                  <a:gd name="connsiteX4" fmla="*/ 0 w 154433"/>
                  <a:gd name="connsiteY4" fmla="*/ 0 h 558000"/>
                  <a:gd name="connsiteX0" fmla="*/ 0 w 149670"/>
                  <a:gd name="connsiteY0" fmla="*/ 38100 h 596100"/>
                  <a:gd name="connsiteX1" fmla="*/ 149670 w 149670"/>
                  <a:gd name="connsiteY1" fmla="*/ 0 h 596100"/>
                  <a:gd name="connsiteX2" fmla="*/ 144908 w 149670"/>
                  <a:gd name="connsiteY2" fmla="*/ 546093 h 596100"/>
                  <a:gd name="connsiteX3" fmla="*/ 0 w 149670"/>
                  <a:gd name="connsiteY3" fmla="*/ 596100 h 596100"/>
                  <a:gd name="connsiteX4" fmla="*/ 0 w 149670"/>
                  <a:gd name="connsiteY4" fmla="*/ 38100 h 596100"/>
                  <a:gd name="connsiteX0" fmla="*/ 0 w 149670"/>
                  <a:gd name="connsiteY0" fmla="*/ 61913 h 619913"/>
                  <a:gd name="connsiteX1" fmla="*/ 149670 w 149670"/>
                  <a:gd name="connsiteY1" fmla="*/ 0 h 619913"/>
                  <a:gd name="connsiteX2" fmla="*/ 144908 w 149670"/>
                  <a:gd name="connsiteY2" fmla="*/ 569906 h 619913"/>
                  <a:gd name="connsiteX3" fmla="*/ 0 w 149670"/>
                  <a:gd name="connsiteY3" fmla="*/ 619913 h 619913"/>
                  <a:gd name="connsiteX4" fmla="*/ 0 w 149670"/>
                  <a:gd name="connsiteY4" fmla="*/ 61913 h 619913"/>
                  <a:gd name="connsiteX0" fmla="*/ 0 w 149670"/>
                  <a:gd name="connsiteY0" fmla="*/ 61913 h 619913"/>
                  <a:gd name="connsiteX1" fmla="*/ 149670 w 149670"/>
                  <a:gd name="connsiteY1" fmla="*/ 0 h 619913"/>
                  <a:gd name="connsiteX2" fmla="*/ 142526 w 149670"/>
                  <a:gd name="connsiteY2" fmla="*/ 548475 h 619913"/>
                  <a:gd name="connsiteX3" fmla="*/ 0 w 149670"/>
                  <a:gd name="connsiteY3" fmla="*/ 619913 h 619913"/>
                  <a:gd name="connsiteX4" fmla="*/ 0 w 149670"/>
                  <a:gd name="connsiteY4" fmla="*/ 61913 h 619913"/>
                  <a:gd name="connsiteX0" fmla="*/ 0 w 156095"/>
                  <a:gd name="connsiteY0" fmla="*/ 61913 h 619913"/>
                  <a:gd name="connsiteX1" fmla="*/ 149670 w 156095"/>
                  <a:gd name="connsiteY1" fmla="*/ 0 h 619913"/>
                  <a:gd name="connsiteX2" fmla="*/ 155915 w 156095"/>
                  <a:gd name="connsiteY2" fmla="*/ 562762 h 619913"/>
                  <a:gd name="connsiteX3" fmla="*/ 0 w 156095"/>
                  <a:gd name="connsiteY3" fmla="*/ 619913 h 619913"/>
                  <a:gd name="connsiteX4" fmla="*/ 0 w 156095"/>
                  <a:gd name="connsiteY4" fmla="*/ 61913 h 619913"/>
                  <a:gd name="connsiteX0" fmla="*/ 0 w 156232"/>
                  <a:gd name="connsiteY0" fmla="*/ 59532 h 617532"/>
                  <a:gd name="connsiteX1" fmla="*/ 154133 w 156232"/>
                  <a:gd name="connsiteY1" fmla="*/ 0 h 617532"/>
                  <a:gd name="connsiteX2" fmla="*/ 155915 w 156232"/>
                  <a:gd name="connsiteY2" fmla="*/ 560381 h 617532"/>
                  <a:gd name="connsiteX3" fmla="*/ 0 w 156232"/>
                  <a:gd name="connsiteY3" fmla="*/ 617532 h 617532"/>
                  <a:gd name="connsiteX4" fmla="*/ 0 w 156232"/>
                  <a:gd name="connsiteY4" fmla="*/ 59532 h 61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32" h="617532">
                    <a:moveTo>
                      <a:pt x="0" y="59532"/>
                    </a:moveTo>
                    <a:lnTo>
                      <a:pt x="154133" y="0"/>
                    </a:lnTo>
                    <a:cubicBezTo>
                      <a:pt x="152546" y="182031"/>
                      <a:pt x="157502" y="378350"/>
                      <a:pt x="155915" y="560381"/>
                    </a:cubicBezTo>
                    <a:lnTo>
                      <a:pt x="0" y="617532"/>
                    </a:lnTo>
                    <a:lnTo>
                      <a:pt x="0" y="59532"/>
                    </a:lnTo>
                    <a:close/>
                  </a:path>
                </a:pathLst>
              </a:custGeom>
              <a:solidFill>
                <a:srgbClr val="C0C0C0"/>
              </a:solidFill>
              <a:ln w="6350" cap="flat" cmpd="sng" algn="ctr">
                <a:solidFill>
                  <a:srgbClr val="FFFF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63" name="Abgerundetes Rechteck 4"/>
              <p:cNvSpPr/>
              <p:nvPr/>
            </p:nvSpPr>
            <p:spPr bwMode="gray">
              <a:xfrm>
                <a:off x="1122355" y="3787172"/>
                <a:ext cx="5174630" cy="312938"/>
              </a:xfrm>
              <a:prstGeom prst="rect">
                <a:avLst/>
              </a:prstGeom>
              <a:solidFill>
                <a:srgbClr val="0081AE"/>
              </a:solidFill>
              <a:ln w="25400" cap="flat" cmpd="sng" algn="ctr">
                <a:noFill/>
                <a:prstDash val="solid"/>
                <a:headEnd/>
                <a:tailEnd/>
              </a:ln>
              <a:effectLst/>
            </p:spPr>
            <p:txBody>
              <a:bodyPr lIns="360000" tIns="0" rIns="0" bIns="0" anchor="ctr"/>
              <a:lstStyle/>
              <a:p>
                <a:pPr lvl="0" indent="-190500" defTabSz="801688" eaLnBrk="0" hangingPunct="0">
                  <a:spcBef>
                    <a:spcPct val="5000"/>
                  </a:spcBef>
                  <a:tabLst>
                    <a:tab pos="1168400" algn="l"/>
                  </a:tabLst>
                  <a:defRPr/>
                </a:pPr>
                <a:r>
                  <a:rPr lang="fr-FR" sz="800" kern="0" dirty="0">
                    <a:solidFill>
                      <a:srgbClr val="FFFFFF"/>
                    </a:solidFill>
                  </a:rPr>
                  <a:t>Possibilité de déployer des cartes d’affaires pour les frais de représentation </a:t>
                </a:r>
              </a:p>
            </p:txBody>
          </p:sp>
          <p:sp>
            <p:nvSpPr>
              <p:cNvPr id="64" name="TextBox 15"/>
              <p:cNvSpPr txBox="1"/>
              <p:nvPr/>
            </p:nvSpPr>
            <p:spPr>
              <a:xfrm>
                <a:off x="389310" y="3804340"/>
                <a:ext cx="587716" cy="350865"/>
              </a:xfrm>
              <a:prstGeom prst="rect">
                <a:avLst/>
              </a:prstGeom>
              <a:solidFill>
                <a:srgbClr val="0081AE"/>
              </a:solidFill>
            </p:spPr>
            <p:txBody>
              <a:bodyPr wrap="square" lIns="0" tIns="36576" rIns="0" bIns="0" rtlCol="0" anchor="ctr">
                <a:spAutoFit/>
              </a:bodyPr>
              <a:lstStyle/>
              <a:p>
                <a:pPr marL="0" marR="0" lvl="0" indent="0" algn="ctr" defTabSz="914400" eaLnBrk="1" fontAlgn="auto" latinLnBrk="0" hangingPunct="1">
                  <a:lnSpc>
                    <a:spcPct val="85000"/>
                  </a:lnSpc>
                  <a:spcBef>
                    <a:spcPts val="0"/>
                  </a:spcBef>
                  <a:spcAft>
                    <a:spcPts val="600"/>
                  </a:spcAft>
                  <a:buClr>
                    <a:srgbClr val="FFE600"/>
                  </a:buClr>
                  <a:buSzPct val="70000"/>
                  <a:buFontTx/>
                  <a:buNone/>
                  <a:tabLst/>
                  <a:defRPr/>
                </a:pPr>
                <a:r>
                  <a:rPr kumimoji="0" lang="en-US" sz="2400" b="1" i="0" u="none" strike="noStrike" kern="0" cap="none" spc="0" normalizeH="0" baseline="0" noProof="0" dirty="0" smtClean="0">
                    <a:ln>
                      <a:noFill/>
                    </a:ln>
                    <a:solidFill>
                      <a:srgbClr val="FFFFFF"/>
                    </a:solidFill>
                    <a:effectLst/>
                    <a:uLnTx/>
                    <a:uFillTx/>
                  </a:rPr>
                  <a:t>7</a:t>
                </a:r>
              </a:p>
            </p:txBody>
          </p:sp>
          <p:sp>
            <p:nvSpPr>
              <p:cNvPr id="65" name="Rectangle 25"/>
              <p:cNvSpPr/>
              <p:nvPr/>
            </p:nvSpPr>
            <p:spPr>
              <a:xfrm>
                <a:off x="977025" y="3784888"/>
                <a:ext cx="140998" cy="355499"/>
              </a:xfrm>
              <a:custGeom>
                <a:avLst/>
                <a:gdLst>
                  <a:gd name="connsiteX0" fmla="*/ 0 w 154433"/>
                  <a:gd name="connsiteY0" fmla="*/ 0 h 558000"/>
                  <a:gd name="connsiteX1" fmla="*/ 154433 w 154433"/>
                  <a:gd name="connsiteY1" fmla="*/ 0 h 558000"/>
                  <a:gd name="connsiteX2" fmla="*/ 154433 w 154433"/>
                  <a:gd name="connsiteY2" fmla="*/ 558000 h 558000"/>
                  <a:gd name="connsiteX3" fmla="*/ 0 w 154433"/>
                  <a:gd name="connsiteY3" fmla="*/ 558000 h 558000"/>
                  <a:gd name="connsiteX4" fmla="*/ 0 w 154433"/>
                  <a:gd name="connsiteY4" fmla="*/ 0 h 558000"/>
                  <a:gd name="connsiteX0" fmla="*/ 0 w 154433"/>
                  <a:gd name="connsiteY0" fmla="*/ 0 h 558000"/>
                  <a:gd name="connsiteX1" fmla="*/ 154433 w 154433"/>
                  <a:gd name="connsiteY1" fmla="*/ 0 h 558000"/>
                  <a:gd name="connsiteX2" fmla="*/ 144908 w 154433"/>
                  <a:gd name="connsiteY2" fmla="*/ 507993 h 558000"/>
                  <a:gd name="connsiteX3" fmla="*/ 0 w 154433"/>
                  <a:gd name="connsiteY3" fmla="*/ 558000 h 558000"/>
                  <a:gd name="connsiteX4" fmla="*/ 0 w 154433"/>
                  <a:gd name="connsiteY4" fmla="*/ 0 h 558000"/>
                  <a:gd name="connsiteX0" fmla="*/ 0 w 149670"/>
                  <a:gd name="connsiteY0" fmla="*/ 38100 h 596100"/>
                  <a:gd name="connsiteX1" fmla="*/ 149670 w 149670"/>
                  <a:gd name="connsiteY1" fmla="*/ 0 h 596100"/>
                  <a:gd name="connsiteX2" fmla="*/ 144908 w 149670"/>
                  <a:gd name="connsiteY2" fmla="*/ 546093 h 596100"/>
                  <a:gd name="connsiteX3" fmla="*/ 0 w 149670"/>
                  <a:gd name="connsiteY3" fmla="*/ 596100 h 596100"/>
                  <a:gd name="connsiteX4" fmla="*/ 0 w 149670"/>
                  <a:gd name="connsiteY4" fmla="*/ 38100 h 596100"/>
                  <a:gd name="connsiteX0" fmla="*/ 0 w 149670"/>
                  <a:gd name="connsiteY0" fmla="*/ 61913 h 619913"/>
                  <a:gd name="connsiteX1" fmla="*/ 149670 w 149670"/>
                  <a:gd name="connsiteY1" fmla="*/ 0 h 619913"/>
                  <a:gd name="connsiteX2" fmla="*/ 144908 w 149670"/>
                  <a:gd name="connsiteY2" fmla="*/ 569906 h 619913"/>
                  <a:gd name="connsiteX3" fmla="*/ 0 w 149670"/>
                  <a:gd name="connsiteY3" fmla="*/ 619913 h 619913"/>
                  <a:gd name="connsiteX4" fmla="*/ 0 w 149670"/>
                  <a:gd name="connsiteY4" fmla="*/ 61913 h 619913"/>
                  <a:gd name="connsiteX0" fmla="*/ 0 w 149670"/>
                  <a:gd name="connsiteY0" fmla="*/ 61913 h 619913"/>
                  <a:gd name="connsiteX1" fmla="*/ 149670 w 149670"/>
                  <a:gd name="connsiteY1" fmla="*/ 0 h 619913"/>
                  <a:gd name="connsiteX2" fmla="*/ 142526 w 149670"/>
                  <a:gd name="connsiteY2" fmla="*/ 548475 h 619913"/>
                  <a:gd name="connsiteX3" fmla="*/ 0 w 149670"/>
                  <a:gd name="connsiteY3" fmla="*/ 619913 h 619913"/>
                  <a:gd name="connsiteX4" fmla="*/ 0 w 149670"/>
                  <a:gd name="connsiteY4" fmla="*/ 61913 h 619913"/>
                  <a:gd name="connsiteX0" fmla="*/ 0 w 156095"/>
                  <a:gd name="connsiteY0" fmla="*/ 61913 h 619913"/>
                  <a:gd name="connsiteX1" fmla="*/ 149670 w 156095"/>
                  <a:gd name="connsiteY1" fmla="*/ 0 h 619913"/>
                  <a:gd name="connsiteX2" fmla="*/ 155915 w 156095"/>
                  <a:gd name="connsiteY2" fmla="*/ 562762 h 619913"/>
                  <a:gd name="connsiteX3" fmla="*/ 0 w 156095"/>
                  <a:gd name="connsiteY3" fmla="*/ 619913 h 619913"/>
                  <a:gd name="connsiteX4" fmla="*/ 0 w 156095"/>
                  <a:gd name="connsiteY4" fmla="*/ 61913 h 619913"/>
                  <a:gd name="connsiteX0" fmla="*/ 0 w 156232"/>
                  <a:gd name="connsiteY0" fmla="*/ 59532 h 617532"/>
                  <a:gd name="connsiteX1" fmla="*/ 154133 w 156232"/>
                  <a:gd name="connsiteY1" fmla="*/ 0 h 617532"/>
                  <a:gd name="connsiteX2" fmla="*/ 155915 w 156232"/>
                  <a:gd name="connsiteY2" fmla="*/ 560381 h 617532"/>
                  <a:gd name="connsiteX3" fmla="*/ 0 w 156232"/>
                  <a:gd name="connsiteY3" fmla="*/ 617532 h 617532"/>
                  <a:gd name="connsiteX4" fmla="*/ 0 w 156232"/>
                  <a:gd name="connsiteY4" fmla="*/ 59532 h 61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32" h="617532">
                    <a:moveTo>
                      <a:pt x="0" y="59532"/>
                    </a:moveTo>
                    <a:lnTo>
                      <a:pt x="154133" y="0"/>
                    </a:lnTo>
                    <a:cubicBezTo>
                      <a:pt x="152546" y="182031"/>
                      <a:pt x="157502" y="378350"/>
                      <a:pt x="155915" y="560381"/>
                    </a:cubicBezTo>
                    <a:lnTo>
                      <a:pt x="0" y="617532"/>
                    </a:lnTo>
                    <a:lnTo>
                      <a:pt x="0" y="59532"/>
                    </a:lnTo>
                    <a:close/>
                  </a:path>
                </a:pathLst>
              </a:custGeom>
              <a:solidFill>
                <a:srgbClr val="C0C0C0"/>
              </a:solidFill>
              <a:ln w="6350" cap="flat" cmpd="sng" algn="ctr">
                <a:solidFill>
                  <a:srgbClr val="FFFF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66" name="Rectangle 25"/>
              <p:cNvSpPr/>
              <p:nvPr/>
            </p:nvSpPr>
            <p:spPr>
              <a:xfrm>
                <a:off x="6296984" y="3746078"/>
                <a:ext cx="140998" cy="355499"/>
              </a:xfrm>
              <a:custGeom>
                <a:avLst/>
                <a:gdLst>
                  <a:gd name="connsiteX0" fmla="*/ 0 w 154433"/>
                  <a:gd name="connsiteY0" fmla="*/ 0 h 558000"/>
                  <a:gd name="connsiteX1" fmla="*/ 154433 w 154433"/>
                  <a:gd name="connsiteY1" fmla="*/ 0 h 558000"/>
                  <a:gd name="connsiteX2" fmla="*/ 154433 w 154433"/>
                  <a:gd name="connsiteY2" fmla="*/ 558000 h 558000"/>
                  <a:gd name="connsiteX3" fmla="*/ 0 w 154433"/>
                  <a:gd name="connsiteY3" fmla="*/ 558000 h 558000"/>
                  <a:gd name="connsiteX4" fmla="*/ 0 w 154433"/>
                  <a:gd name="connsiteY4" fmla="*/ 0 h 558000"/>
                  <a:gd name="connsiteX0" fmla="*/ 0 w 154433"/>
                  <a:gd name="connsiteY0" fmla="*/ 0 h 558000"/>
                  <a:gd name="connsiteX1" fmla="*/ 154433 w 154433"/>
                  <a:gd name="connsiteY1" fmla="*/ 0 h 558000"/>
                  <a:gd name="connsiteX2" fmla="*/ 144908 w 154433"/>
                  <a:gd name="connsiteY2" fmla="*/ 507993 h 558000"/>
                  <a:gd name="connsiteX3" fmla="*/ 0 w 154433"/>
                  <a:gd name="connsiteY3" fmla="*/ 558000 h 558000"/>
                  <a:gd name="connsiteX4" fmla="*/ 0 w 154433"/>
                  <a:gd name="connsiteY4" fmla="*/ 0 h 558000"/>
                  <a:gd name="connsiteX0" fmla="*/ 0 w 149670"/>
                  <a:gd name="connsiteY0" fmla="*/ 38100 h 596100"/>
                  <a:gd name="connsiteX1" fmla="*/ 149670 w 149670"/>
                  <a:gd name="connsiteY1" fmla="*/ 0 h 596100"/>
                  <a:gd name="connsiteX2" fmla="*/ 144908 w 149670"/>
                  <a:gd name="connsiteY2" fmla="*/ 546093 h 596100"/>
                  <a:gd name="connsiteX3" fmla="*/ 0 w 149670"/>
                  <a:gd name="connsiteY3" fmla="*/ 596100 h 596100"/>
                  <a:gd name="connsiteX4" fmla="*/ 0 w 149670"/>
                  <a:gd name="connsiteY4" fmla="*/ 38100 h 596100"/>
                  <a:gd name="connsiteX0" fmla="*/ 0 w 149670"/>
                  <a:gd name="connsiteY0" fmla="*/ 61913 h 619913"/>
                  <a:gd name="connsiteX1" fmla="*/ 149670 w 149670"/>
                  <a:gd name="connsiteY1" fmla="*/ 0 h 619913"/>
                  <a:gd name="connsiteX2" fmla="*/ 144908 w 149670"/>
                  <a:gd name="connsiteY2" fmla="*/ 569906 h 619913"/>
                  <a:gd name="connsiteX3" fmla="*/ 0 w 149670"/>
                  <a:gd name="connsiteY3" fmla="*/ 619913 h 619913"/>
                  <a:gd name="connsiteX4" fmla="*/ 0 w 149670"/>
                  <a:gd name="connsiteY4" fmla="*/ 61913 h 619913"/>
                  <a:gd name="connsiteX0" fmla="*/ 0 w 149670"/>
                  <a:gd name="connsiteY0" fmla="*/ 61913 h 619913"/>
                  <a:gd name="connsiteX1" fmla="*/ 149670 w 149670"/>
                  <a:gd name="connsiteY1" fmla="*/ 0 h 619913"/>
                  <a:gd name="connsiteX2" fmla="*/ 142526 w 149670"/>
                  <a:gd name="connsiteY2" fmla="*/ 548475 h 619913"/>
                  <a:gd name="connsiteX3" fmla="*/ 0 w 149670"/>
                  <a:gd name="connsiteY3" fmla="*/ 619913 h 619913"/>
                  <a:gd name="connsiteX4" fmla="*/ 0 w 149670"/>
                  <a:gd name="connsiteY4" fmla="*/ 61913 h 619913"/>
                  <a:gd name="connsiteX0" fmla="*/ 0 w 156095"/>
                  <a:gd name="connsiteY0" fmla="*/ 61913 h 619913"/>
                  <a:gd name="connsiteX1" fmla="*/ 149670 w 156095"/>
                  <a:gd name="connsiteY1" fmla="*/ 0 h 619913"/>
                  <a:gd name="connsiteX2" fmla="*/ 155915 w 156095"/>
                  <a:gd name="connsiteY2" fmla="*/ 562762 h 619913"/>
                  <a:gd name="connsiteX3" fmla="*/ 0 w 156095"/>
                  <a:gd name="connsiteY3" fmla="*/ 619913 h 619913"/>
                  <a:gd name="connsiteX4" fmla="*/ 0 w 156095"/>
                  <a:gd name="connsiteY4" fmla="*/ 61913 h 619913"/>
                  <a:gd name="connsiteX0" fmla="*/ 0 w 156232"/>
                  <a:gd name="connsiteY0" fmla="*/ 59532 h 617532"/>
                  <a:gd name="connsiteX1" fmla="*/ 154133 w 156232"/>
                  <a:gd name="connsiteY1" fmla="*/ 0 h 617532"/>
                  <a:gd name="connsiteX2" fmla="*/ 155915 w 156232"/>
                  <a:gd name="connsiteY2" fmla="*/ 560381 h 617532"/>
                  <a:gd name="connsiteX3" fmla="*/ 0 w 156232"/>
                  <a:gd name="connsiteY3" fmla="*/ 617532 h 617532"/>
                  <a:gd name="connsiteX4" fmla="*/ 0 w 156232"/>
                  <a:gd name="connsiteY4" fmla="*/ 59532 h 61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32" h="617532">
                    <a:moveTo>
                      <a:pt x="0" y="59532"/>
                    </a:moveTo>
                    <a:lnTo>
                      <a:pt x="154133" y="0"/>
                    </a:lnTo>
                    <a:cubicBezTo>
                      <a:pt x="152546" y="182031"/>
                      <a:pt x="157502" y="378350"/>
                      <a:pt x="155915" y="560381"/>
                    </a:cubicBezTo>
                    <a:lnTo>
                      <a:pt x="0" y="617532"/>
                    </a:lnTo>
                    <a:lnTo>
                      <a:pt x="0" y="59532"/>
                    </a:lnTo>
                    <a:close/>
                  </a:path>
                </a:pathLst>
              </a:custGeom>
              <a:solidFill>
                <a:srgbClr val="C0C0C0"/>
              </a:solidFill>
              <a:ln w="6350" cap="flat" cmpd="sng" algn="ctr">
                <a:solidFill>
                  <a:srgbClr val="FFFFFF"/>
                </a:solid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900" b="0" i="0" u="none" strike="noStrike" kern="0" cap="none" spc="0" normalizeH="0" baseline="0" noProof="0" dirty="0" smtClean="0">
                  <a:ln>
                    <a:noFill/>
                  </a:ln>
                  <a:solidFill>
                    <a:srgbClr val="000000"/>
                  </a:solidFill>
                  <a:effectLst/>
                  <a:uLnTx/>
                  <a:uFillTx/>
                  <a:latin typeface="Arial"/>
                  <a:ea typeface="+mn-ea"/>
                  <a:cs typeface="+mn-cs"/>
                </a:endParaRPr>
              </a:p>
            </p:txBody>
          </p:sp>
        </p:grpSp>
        <p:sp>
          <p:nvSpPr>
            <p:cNvPr id="67" name="Abgerundetes Rechteck 4"/>
            <p:cNvSpPr/>
            <p:nvPr/>
          </p:nvSpPr>
          <p:spPr bwMode="gray">
            <a:xfrm>
              <a:off x="7357904" y="1067141"/>
              <a:ext cx="1227712" cy="356585"/>
            </a:xfrm>
            <a:prstGeom prst="rect">
              <a:avLst/>
            </a:prstGeom>
            <a:solidFill>
              <a:srgbClr val="7FC0D6"/>
            </a:solidFill>
            <a:ln w="9525">
              <a:noFill/>
              <a:miter lim="800000"/>
              <a:headEnd/>
              <a:tailEnd/>
            </a:ln>
            <a:effectLst/>
          </p:spPr>
          <p:txBody>
            <a:bodyPr lIns="0" tIns="0" rIns="0" bIns="0" anchor="ctr"/>
            <a:lstStyle/>
            <a:p>
              <a:pPr algn="ctr" defTabSz="709440">
                <a:spcBef>
                  <a:spcPct val="50000"/>
                </a:spcBef>
                <a:spcAft>
                  <a:spcPct val="50000"/>
                </a:spcAft>
                <a:buClr>
                  <a:schemeClr val="accent2"/>
                </a:buClr>
                <a:buSzPct val="80000"/>
              </a:pPr>
              <a:r>
                <a:rPr lang="fr-FR" sz="700" dirty="0">
                  <a:solidFill>
                    <a:schemeClr val="bg1"/>
                  </a:solidFill>
                </a:rPr>
                <a:t>RPCA</a:t>
              </a:r>
            </a:p>
          </p:txBody>
        </p:sp>
        <p:sp>
          <p:nvSpPr>
            <p:cNvPr id="68" name="Abgerundetes Rechteck 4"/>
            <p:cNvSpPr/>
            <p:nvPr/>
          </p:nvSpPr>
          <p:spPr bwMode="gray">
            <a:xfrm>
              <a:off x="7357904" y="1558099"/>
              <a:ext cx="1227712" cy="356585"/>
            </a:xfrm>
            <a:prstGeom prst="rect">
              <a:avLst/>
            </a:prstGeom>
            <a:solidFill>
              <a:srgbClr val="7FC0D6"/>
            </a:solidFill>
            <a:ln w="9525">
              <a:noFill/>
              <a:miter lim="800000"/>
              <a:headEnd/>
              <a:tailEnd/>
            </a:ln>
            <a:effectLst/>
          </p:spPr>
          <p:txBody>
            <a:bodyPr lIns="0" tIns="0" rIns="0" bIns="0" anchor="ctr"/>
            <a:lstStyle/>
            <a:p>
              <a:pPr algn="ctr" defTabSz="709440">
                <a:spcBef>
                  <a:spcPct val="50000"/>
                </a:spcBef>
                <a:spcAft>
                  <a:spcPct val="50000"/>
                </a:spcAft>
                <a:buClr>
                  <a:schemeClr val="accent2"/>
                </a:buClr>
                <a:buSzPct val="80000"/>
              </a:pPr>
              <a:r>
                <a:rPr lang="fr-FR" sz="700" dirty="0">
                  <a:solidFill>
                    <a:schemeClr val="bg1"/>
                  </a:solidFill>
                </a:rPr>
                <a:t>RPCA</a:t>
              </a:r>
            </a:p>
          </p:txBody>
        </p:sp>
        <p:sp>
          <p:nvSpPr>
            <p:cNvPr id="69" name="Abgerundetes Rechteck 4"/>
            <p:cNvSpPr/>
            <p:nvPr/>
          </p:nvSpPr>
          <p:spPr bwMode="gray">
            <a:xfrm>
              <a:off x="7357904" y="2057195"/>
              <a:ext cx="1227712" cy="356585"/>
            </a:xfrm>
            <a:prstGeom prst="rect">
              <a:avLst/>
            </a:prstGeom>
            <a:solidFill>
              <a:srgbClr val="7FC0D6"/>
            </a:solidFill>
            <a:ln w="9525">
              <a:noFill/>
              <a:miter lim="800000"/>
              <a:headEnd/>
              <a:tailEnd/>
            </a:ln>
            <a:effectLst/>
          </p:spPr>
          <p:txBody>
            <a:bodyPr lIns="0" tIns="0" rIns="0" bIns="0" anchor="ctr"/>
            <a:lstStyle/>
            <a:p>
              <a:pPr algn="ctr" defTabSz="709440">
                <a:spcBef>
                  <a:spcPct val="50000"/>
                </a:spcBef>
                <a:spcAft>
                  <a:spcPct val="50000"/>
                </a:spcAft>
                <a:buClr>
                  <a:schemeClr val="accent2"/>
                </a:buClr>
                <a:buSzPct val="80000"/>
              </a:pPr>
              <a:r>
                <a:rPr lang="fr-FR" sz="700" dirty="0">
                  <a:solidFill>
                    <a:schemeClr val="bg1"/>
                  </a:solidFill>
                </a:rPr>
                <a:t>RPCA</a:t>
              </a:r>
            </a:p>
          </p:txBody>
        </p:sp>
        <p:sp>
          <p:nvSpPr>
            <p:cNvPr id="70" name="Abgerundetes Rechteck 4"/>
            <p:cNvSpPr/>
            <p:nvPr/>
          </p:nvSpPr>
          <p:spPr bwMode="gray">
            <a:xfrm>
              <a:off x="7357904" y="2556002"/>
              <a:ext cx="1227712" cy="356585"/>
            </a:xfrm>
            <a:prstGeom prst="rect">
              <a:avLst/>
            </a:prstGeom>
            <a:solidFill>
              <a:srgbClr val="7FC0D6"/>
            </a:solidFill>
            <a:ln w="9525">
              <a:noFill/>
              <a:miter lim="800000"/>
              <a:headEnd/>
              <a:tailEnd/>
            </a:ln>
            <a:effectLst/>
          </p:spPr>
          <p:txBody>
            <a:bodyPr lIns="0" tIns="0" rIns="0" bIns="0" anchor="ctr"/>
            <a:lstStyle/>
            <a:p>
              <a:pPr algn="ctr" defTabSz="709440">
                <a:spcBef>
                  <a:spcPct val="50000"/>
                </a:spcBef>
                <a:spcAft>
                  <a:spcPct val="50000"/>
                </a:spcAft>
                <a:buClr>
                  <a:schemeClr val="accent2"/>
                </a:buClr>
                <a:buSzPct val="80000"/>
              </a:pPr>
              <a:r>
                <a:rPr lang="fr-FR" sz="700" dirty="0">
                  <a:solidFill>
                    <a:schemeClr val="bg1"/>
                  </a:solidFill>
                </a:rPr>
                <a:t>RPCA</a:t>
              </a:r>
            </a:p>
          </p:txBody>
        </p:sp>
        <p:sp>
          <p:nvSpPr>
            <p:cNvPr id="71" name="Abgerundetes Rechteck 4"/>
            <p:cNvSpPr/>
            <p:nvPr/>
          </p:nvSpPr>
          <p:spPr bwMode="gray">
            <a:xfrm>
              <a:off x="7357904" y="3057957"/>
              <a:ext cx="1227712" cy="356585"/>
            </a:xfrm>
            <a:prstGeom prst="rect">
              <a:avLst/>
            </a:prstGeom>
            <a:solidFill>
              <a:srgbClr val="7FC0D6"/>
            </a:solidFill>
            <a:ln w="9525">
              <a:noFill/>
              <a:miter lim="800000"/>
              <a:headEnd/>
              <a:tailEnd/>
            </a:ln>
            <a:effectLst/>
          </p:spPr>
          <p:txBody>
            <a:bodyPr lIns="0" tIns="0" rIns="0" bIns="0" anchor="ctr"/>
            <a:lstStyle/>
            <a:p>
              <a:pPr algn="ctr" defTabSz="709440">
                <a:spcBef>
                  <a:spcPct val="50000"/>
                </a:spcBef>
                <a:spcAft>
                  <a:spcPct val="50000"/>
                </a:spcAft>
                <a:buClr>
                  <a:schemeClr val="accent2"/>
                </a:buClr>
                <a:buSzPct val="80000"/>
              </a:pPr>
              <a:r>
                <a:rPr lang="fr-FR" sz="700" dirty="0">
                  <a:solidFill>
                    <a:schemeClr val="bg1"/>
                  </a:solidFill>
                </a:rPr>
                <a:t>RPCA ou gestionnaire</a:t>
              </a:r>
            </a:p>
          </p:txBody>
        </p:sp>
        <p:sp>
          <p:nvSpPr>
            <p:cNvPr id="72" name="Abgerundetes Rechteck 4"/>
            <p:cNvSpPr/>
            <p:nvPr/>
          </p:nvSpPr>
          <p:spPr bwMode="gray">
            <a:xfrm>
              <a:off x="7357904" y="3553614"/>
              <a:ext cx="1227712" cy="356585"/>
            </a:xfrm>
            <a:prstGeom prst="rect">
              <a:avLst/>
            </a:prstGeom>
            <a:solidFill>
              <a:srgbClr val="7FC0D6"/>
            </a:solidFill>
            <a:ln w="9525">
              <a:noFill/>
              <a:miter lim="800000"/>
              <a:headEnd/>
              <a:tailEnd/>
            </a:ln>
            <a:effectLst/>
          </p:spPr>
          <p:txBody>
            <a:bodyPr lIns="0" tIns="0" rIns="0" bIns="0" anchor="ctr"/>
            <a:lstStyle/>
            <a:p>
              <a:pPr algn="ctr" defTabSz="709440">
                <a:spcBef>
                  <a:spcPct val="50000"/>
                </a:spcBef>
                <a:spcAft>
                  <a:spcPct val="50000"/>
                </a:spcAft>
                <a:buClr>
                  <a:schemeClr val="accent2"/>
                </a:buClr>
                <a:buSzPct val="80000"/>
              </a:pPr>
              <a:r>
                <a:rPr lang="fr-FR" sz="700" dirty="0">
                  <a:solidFill>
                    <a:schemeClr val="bg1"/>
                  </a:solidFill>
                </a:rPr>
                <a:t>RPCA ou gestionnaire</a:t>
              </a:r>
            </a:p>
          </p:txBody>
        </p:sp>
        <p:sp>
          <p:nvSpPr>
            <p:cNvPr id="73" name="Abgerundetes Rechteck 4"/>
            <p:cNvSpPr/>
            <p:nvPr/>
          </p:nvSpPr>
          <p:spPr bwMode="gray">
            <a:xfrm>
              <a:off x="7357904" y="4059160"/>
              <a:ext cx="1227712" cy="356585"/>
            </a:xfrm>
            <a:prstGeom prst="rect">
              <a:avLst/>
            </a:prstGeom>
            <a:solidFill>
              <a:srgbClr val="7FC0D6"/>
            </a:solidFill>
            <a:ln w="9525">
              <a:noFill/>
              <a:miter lim="800000"/>
              <a:headEnd/>
              <a:tailEnd/>
            </a:ln>
            <a:effectLst/>
          </p:spPr>
          <p:txBody>
            <a:bodyPr lIns="0" tIns="0" rIns="0" bIns="0" anchor="ctr"/>
            <a:lstStyle/>
            <a:p>
              <a:pPr algn="ctr" defTabSz="709440">
                <a:spcBef>
                  <a:spcPct val="50000"/>
                </a:spcBef>
                <a:spcAft>
                  <a:spcPct val="50000"/>
                </a:spcAft>
                <a:buClr>
                  <a:schemeClr val="accent2"/>
                </a:buClr>
                <a:buSzPct val="80000"/>
              </a:pPr>
              <a:r>
                <a:rPr lang="fr-FR" sz="700" dirty="0">
                  <a:solidFill>
                    <a:schemeClr val="bg1"/>
                  </a:solidFill>
                </a:rPr>
                <a:t>RPCA</a:t>
              </a:r>
            </a:p>
          </p:txBody>
        </p:sp>
      </p:grpSp>
    </p:spTree>
    <p:extLst>
      <p:ext uri="{BB962C8B-B14F-4D97-AF65-F5344CB8AC3E}">
        <p14:creationId xmlns:p14="http://schemas.microsoft.com/office/powerpoint/2010/main" val="33909242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58D49A-5A7A-574D-A0ED-52B5C1EFA876}" type="datetime1">
              <a:rPr lang="fr-FR" cap="all">
                <a:solidFill>
                  <a:srgbClr val="000000"/>
                </a:solidFill>
              </a:rPr>
              <a:pPr marL="0" marR="0" lvl="0" indent="0" algn="r" defTabSz="914400" rtl="0" eaLnBrk="1" fontAlgn="auto" latinLnBrk="0" hangingPunct="1">
                <a:lnSpc>
                  <a:spcPct val="100000"/>
                </a:lnSpc>
                <a:spcBef>
                  <a:spcPts val="0"/>
                </a:spcBef>
                <a:spcAft>
                  <a:spcPts val="0"/>
                </a:spcAft>
                <a:buClrTx/>
                <a:buSzTx/>
                <a:buFontTx/>
                <a:buNone/>
                <a:tabLst/>
                <a:defRPr/>
              </a:pPr>
              <a:t>18/05/2022</a:t>
            </a:fld>
            <a:endParaRPr lang="fr-FR" cap="all" dirty="0">
              <a:solidFill>
                <a:srgbClr val="000000"/>
              </a:solidFill>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sp>
        <p:nvSpPr>
          <p:cNvPr id="9" name="Titre 6">
            <a:extLst>
              <a:ext uri="{FF2B5EF4-FFF2-40B4-BE49-F238E27FC236}">
                <a16:creationId xmlns:a16="http://schemas.microsoft.com/office/drawing/2014/main" id="{71AEE90C-F5AE-4AB4-900A-CF0001990F3D}"/>
              </a:ext>
            </a:extLst>
          </p:cNvPr>
          <p:cNvSpPr txBox="1">
            <a:spLocks/>
          </p:cNvSpPr>
          <p:nvPr/>
        </p:nvSpPr>
        <p:spPr bwMode="gray">
          <a:xfrm>
            <a:off x="1187624" y="152010"/>
            <a:ext cx="7088080"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500" dirty="0" smtClean="0"/>
              <a:t>Conclusion</a:t>
            </a:r>
            <a:endParaRPr lang="fr-FR" sz="1500" dirty="0"/>
          </a:p>
          <a:p>
            <a:pPr>
              <a:buClr>
                <a:schemeClr val="tx2"/>
              </a:buClr>
            </a:pPr>
            <a:r>
              <a:rPr lang="fr-FR" sz="1300" dirty="0" smtClean="0">
                <a:solidFill>
                  <a:schemeClr val="accent2"/>
                </a:solidFill>
              </a:rPr>
              <a:t>Espace de communication</a:t>
            </a:r>
            <a:endParaRPr lang="fr-FR" sz="1300" dirty="0">
              <a:solidFill>
                <a:schemeClr val="accent2"/>
              </a:solidFill>
            </a:endParaRPr>
          </a:p>
        </p:txBody>
      </p:sp>
      <p:pic>
        <p:nvPicPr>
          <p:cNvPr id="3" name="Image 2"/>
          <p:cNvPicPr>
            <a:picLocks noChangeAspect="1"/>
          </p:cNvPicPr>
          <p:nvPr/>
        </p:nvPicPr>
        <p:blipFill>
          <a:blip r:embed="rId2"/>
          <a:stretch>
            <a:fillRect/>
          </a:stretch>
        </p:blipFill>
        <p:spPr>
          <a:xfrm>
            <a:off x="864057" y="1782053"/>
            <a:ext cx="3419912" cy="1666651"/>
          </a:xfrm>
          <a:prstGeom prst="rect">
            <a:avLst/>
          </a:prstGeom>
        </p:spPr>
      </p:pic>
      <p:sp>
        <p:nvSpPr>
          <p:cNvPr id="7" name="Rectangle à coins arrondis 6"/>
          <p:cNvSpPr/>
          <p:nvPr/>
        </p:nvSpPr>
        <p:spPr>
          <a:xfrm>
            <a:off x="899592" y="1419623"/>
            <a:ext cx="3384376" cy="295925"/>
          </a:xfrm>
          <a:prstGeom prst="roundRect">
            <a:avLst/>
          </a:prstGeom>
          <a:solidFill>
            <a:srgbClr val="0081AE"/>
          </a:solidFill>
          <a:ln w="9525">
            <a:noFill/>
            <a:miter lim="800000"/>
            <a:headEnd/>
            <a:tailEnd/>
          </a:ln>
          <a:effectLst/>
        </p:spPr>
        <p:txBody>
          <a:bodyPr lIns="0" tIns="0" rIns="0" bIns="0" anchor="ctr"/>
          <a:lstStyle/>
          <a:p>
            <a:pPr algn="ctr" defTabSz="1042988" eaLnBrk="0" fontAlgn="base" hangingPunct="0">
              <a:spcBef>
                <a:spcPct val="0"/>
              </a:spcBef>
              <a:spcAft>
                <a:spcPct val="0"/>
              </a:spcAft>
              <a:buClr>
                <a:srgbClr val="00A28A"/>
              </a:buClr>
            </a:pPr>
            <a:r>
              <a:rPr lang="fr-FR" sz="700" kern="0" dirty="0">
                <a:solidFill>
                  <a:schemeClr val="bg1"/>
                </a:solidFill>
              </a:rPr>
              <a:t>Diapason</a:t>
            </a:r>
          </a:p>
        </p:txBody>
      </p:sp>
      <p:sp>
        <p:nvSpPr>
          <p:cNvPr id="10" name="Rectangle à coins arrondis 9"/>
          <p:cNvSpPr/>
          <p:nvPr/>
        </p:nvSpPr>
        <p:spPr>
          <a:xfrm>
            <a:off x="4499992" y="1419622"/>
            <a:ext cx="3384376" cy="295925"/>
          </a:xfrm>
          <a:prstGeom prst="roundRect">
            <a:avLst/>
          </a:prstGeom>
          <a:solidFill>
            <a:srgbClr val="0081AE"/>
          </a:solidFill>
          <a:ln w="9525">
            <a:noFill/>
            <a:miter lim="800000"/>
            <a:headEnd/>
            <a:tailEnd/>
          </a:ln>
          <a:effectLst/>
        </p:spPr>
        <p:txBody>
          <a:bodyPr lIns="0" tIns="0" rIns="0" bIns="0" anchor="ctr"/>
          <a:lstStyle/>
          <a:p>
            <a:pPr algn="ctr" defTabSz="1042988" eaLnBrk="0" fontAlgn="base" hangingPunct="0">
              <a:spcBef>
                <a:spcPct val="0"/>
              </a:spcBef>
              <a:spcAft>
                <a:spcPct val="0"/>
              </a:spcAft>
              <a:buClr>
                <a:srgbClr val="00A28A"/>
              </a:buClr>
            </a:pPr>
            <a:r>
              <a:rPr lang="fr-FR" sz="700" kern="0" dirty="0" smtClean="0">
                <a:solidFill>
                  <a:schemeClr val="bg1"/>
                </a:solidFill>
              </a:rPr>
              <a:t>Pléiade</a:t>
            </a:r>
            <a:endParaRPr lang="fr-FR" sz="700" kern="0" dirty="0">
              <a:solidFill>
                <a:schemeClr val="bg1"/>
              </a:solidFill>
            </a:endParaRPr>
          </a:p>
        </p:txBody>
      </p:sp>
      <p:pic>
        <p:nvPicPr>
          <p:cNvPr id="11" name="Image 10"/>
          <p:cNvPicPr>
            <a:picLocks noChangeAspect="1"/>
          </p:cNvPicPr>
          <p:nvPr/>
        </p:nvPicPr>
        <p:blipFill>
          <a:blip r:embed="rId3"/>
          <a:stretch>
            <a:fillRect/>
          </a:stretch>
        </p:blipFill>
        <p:spPr>
          <a:xfrm>
            <a:off x="4499993" y="1972736"/>
            <a:ext cx="3384376" cy="1416718"/>
          </a:xfrm>
          <a:prstGeom prst="rect">
            <a:avLst/>
          </a:prstGeom>
        </p:spPr>
      </p:pic>
      <p:sp>
        <p:nvSpPr>
          <p:cNvPr id="5" name="ZoneTexte 4"/>
          <p:cNvSpPr txBox="1"/>
          <p:nvPr/>
        </p:nvSpPr>
        <p:spPr>
          <a:xfrm>
            <a:off x="4412654" y="1745183"/>
            <a:ext cx="3240360" cy="200055"/>
          </a:xfrm>
          <a:prstGeom prst="rect">
            <a:avLst/>
          </a:prstGeom>
          <a:noFill/>
        </p:spPr>
        <p:txBody>
          <a:bodyPr wrap="square" rtlCol="0">
            <a:spAutoFit/>
          </a:bodyPr>
          <a:lstStyle/>
          <a:p>
            <a:r>
              <a:rPr lang="fr-FR" sz="700" u="sng" dirty="0"/>
              <a:t>https://www.pleiade.education.fr/sites/003546/Default.aspx</a:t>
            </a:r>
          </a:p>
        </p:txBody>
      </p:sp>
    </p:spTree>
    <p:extLst>
      <p:ext uri="{BB962C8B-B14F-4D97-AF65-F5344CB8AC3E}">
        <p14:creationId xmlns:p14="http://schemas.microsoft.com/office/powerpoint/2010/main" val="37287350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58D49A-5A7A-574D-A0ED-52B5C1EFA876}" type="datetime1">
              <a:rPr lang="fr-FR" cap="all">
                <a:solidFill>
                  <a:srgbClr val="000000"/>
                </a:solidFill>
              </a:rPr>
              <a:pPr marL="0" marR="0" lvl="0" indent="0" algn="r" defTabSz="914400" rtl="0" eaLnBrk="1" fontAlgn="auto" latinLnBrk="0" hangingPunct="1">
                <a:lnSpc>
                  <a:spcPct val="100000"/>
                </a:lnSpc>
                <a:spcBef>
                  <a:spcPts val="0"/>
                </a:spcBef>
                <a:spcAft>
                  <a:spcPts val="0"/>
                </a:spcAft>
                <a:buClrTx/>
                <a:buSzTx/>
                <a:buFontTx/>
                <a:buNone/>
                <a:tabLst/>
                <a:defRPr/>
              </a:pPr>
              <a:t>18/05/2022</a:t>
            </a:fld>
            <a:endParaRPr lang="fr-FR" cap="all" dirty="0">
              <a:solidFill>
                <a:srgbClr val="000000"/>
              </a:solidFill>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sp>
        <p:nvSpPr>
          <p:cNvPr id="9" name="Titre 6">
            <a:extLst>
              <a:ext uri="{FF2B5EF4-FFF2-40B4-BE49-F238E27FC236}">
                <a16:creationId xmlns:a16="http://schemas.microsoft.com/office/drawing/2014/main" id="{71AEE90C-F5AE-4AB4-900A-CF0001990F3D}"/>
              </a:ext>
            </a:extLst>
          </p:cNvPr>
          <p:cNvSpPr txBox="1">
            <a:spLocks/>
          </p:cNvSpPr>
          <p:nvPr/>
        </p:nvSpPr>
        <p:spPr bwMode="gray">
          <a:xfrm>
            <a:off x="1187624" y="152010"/>
            <a:ext cx="7088080"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500" dirty="0" smtClean="0"/>
              <a:t>Conclusion</a:t>
            </a:r>
            <a:endParaRPr lang="fr-FR" sz="1500" dirty="0"/>
          </a:p>
          <a:p>
            <a:pPr>
              <a:buClr>
                <a:schemeClr val="tx2"/>
              </a:buClr>
            </a:pPr>
            <a:r>
              <a:rPr lang="fr-FR" sz="1300" dirty="0" smtClean="0">
                <a:solidFill>
                  <a:schemeClr val="accent2"/>
                </a:solidFill>
              </a:rPr>
              <a:t>Questions &amp; Réponses</a:t>
            </a:r>
            <a:endParaRPr lang="fr-FR" sz="1300" dirty="0">
              <a:solidFill>
                <a:schemeClr val="accent2"/>
              </a:solidFill>
            </a:endParaRPr>
          </a:p>
        </p:txBody>
      </p:sp>
      <p:sp>
        <p:nvSpPr>
          <p:cNvPr id="6" name="Rectangle 5"/>
          <p:cNvSpPr/>
          <p:nvPr/>
        </p:nvSpPr>
        <p:spPr>
          <a:xfrm>
            <a:off x="2051720" y="1563638"/>
            <a:ext cx="4896544" cy="1077218"/>
          </a:xfrm>
          <a:prstGeom prst="rect">
            <a:avLst/>
          </a:prstGeom>
        </p:spPr>
        <p:txBody>
          <a:bodyPr wrap="square">
            <a:spAutoFit/>
          </a:bodyPr>
          <a:lstStyle/>
          <a:p>
            <a:pPr algn="ctr"/>
            <a:r>
              <a:rPr lang="fr-FR" sz="1600" b="1" dirty="0" smtClean="0"/>
              <a:t>Nous </a:t>
            </a:r>
            <a:r>
              <a:rPr lang="fr-FR" sz="1600" b="1" dirty="0"/>
              <a:t>vous remercions pour votre </a:t>
            </a:r>
            <a:r>
              <a:rPr lang="fr-FR" sz="1600" b="1" dirty="0" smtClean="0"/>
              <a:t>attention !!!</a:t>
            </a:r>
          </a:p>
          <a:p>
            <a:pPr algn="ctr"/>
            <a:endParaRPr lang="fr-FR" sz="1600" b="1" dirty="0"/>
          </a:p>
          <a:p>
            <a:pPr algn="ctr"/>
            <a:endParaRPr lang="fr-FR" sz="1600" b="1" dirty="0" smtClean="0"/>
          </a:p>
          <a:p>
            <a:pPr algn="ctr"/>
            <a:endParaRPr lang="fr-FR" sz="1600" b="1" dirty="0"/>
          </a:p>
        </p:txBody>
      </p:sp>
      <p:sp>
        <p:nvSpPr>
          <p:cNvPr id="12" name="Rectangle à coins arrondis 11"/>
          <p:cNvSpPr/>
          <p:nvPr/>
        </p:nvSpPr>
        <p:spPr>
          <a:xfrm>
            <a:off x="683568" y="2640856"/>
            <a:ext cx="3492388" cy="1443062"/>
          </a:xfrm>
          <a:prstGeom prst="roundRect">
            <a:avLst/>
          </a:prstGeom>
          <a:solidFill>
            <a:schemeClr val="bg1"/>
          </a:solidFill>
          <a:ln w="9525">
            <a:solidFill>
              <a:schemeClr val="tx1"/>
            </a:solidFill>
            <a:miter lim="800000"/>
            <a:headEnd/>
            <a:tailEnd/>
          </a:ln>
          <a:effectLst/>
        </p:spPr>
        <p:txBody>
          <a:bodyPr lIns="0" tIns="0" rIns="0" bIns="0" anchor="ctr"/>
          <a:lstStyle/>
          <a:p>
            <a:pPr defTabSz="1042988" eaLnBrk="0" fontAlgn="base" hangingPunct="0">
              <a:spcBef>
                <a:spcPct val="0"/>
              </a:spcBef>
              <a:spcAft>
                <a:spcPct val="0"/>
              </a:spcAft>
              <a:buClr>
                <a:srgbClr val="00A28A"/>
              </a:buClr>
            </a:pPr>
            <a:r>
              <a:rPr lang="fr-FR" sz="1000" b="1" kern="0" dirty="0"/>
              <a:t>Christophe AMABIT</a:t>
            </a:r>
          </a:p>
          <a:p>
            <a:pPr defTabSz="1042988" eaLnBrk="0" fontAlgn="base" hangingPunct="0">
              <a:spcBef>
                <a:spcPct val="0"/>
              </a:spcBef>
              <a:spcAft>
                <a:spcPct val="0"/>
              </a:spcAft>
              <a:buClr>
                <a:srgbClr val="00A28A"/>
              </a:buClr>
            </a:pPr>
            <a:r>
              <a:rPr lang="fr-FR" sz="900" kern="0" dirty="0"/>
              <a:t>Adjoint à la Cheffe de Département – Mission CHORUS</a:t>
            </a:r>
          </a:p>
          <a:p>
            <a:pPr defTabSz="1042988" eaLnBrk="0" fontAlgn="base" hangingPunct="0">
              <a:spcBef>
                <a:spcPct val="0"/>
              </a:spcBef>
              <a:spcAft>
                <a:spcPct val="0"/>
              </a:spcAft>
              <a:buClr>
                <a:srgbClr val="00A28A"/>
              </a:buClr>
            </a:pPr>
            <a:endParaRPr lang="fr-FR" sz="800" kern="0" dirty="0" smtClean="0"/>
          </a:p>
          <a:p>
            <a:pPr defTabSz="1042988" eaLnBrk="0" fontAlgn="base" hangingPunct="0">
              <a:spcBef>
                <a:spcPct val="0"/>
              </a:spcBef>
              <a:spcAft>
                <a:spcPct val="0"/>
              </a:spcAft>
              <a:buClr>
                <a:srgbClr val="00A28A"/>
              </a:buClr>
            </a:pPr>
            <a:r>
              <a:rPr lang="fr-FR" sz="800" kern="0" dirty="0" smtClean="0"/>
              <a:t>Département </a:t>
            </a:r>
            <a:r>
              <a:rPr lang="fr-FR" sz="800" kern="0" dirty="0"/>
              <a:t>du contrôle interne et des systèmes d’information financière (DCISIF)</a:t>
            </a:r>
          </a:p>
          <a:p>
            <a:pPr defTabSz="1042988" eaLnBrk="0" fontAlgn="base" hangingPunct="0">
              <a:spcBef>
                <a:spcPct val="0"/>
              </a:spcBef>
              <a:spcAft>
                <a:spcPct val="0"/>
              </a:spcAft>
              <a:buClr>
                <a:srgbClr val="00A28A"/>
              </a:buClr>
            </a:pPr>
            <a:r>
              <a:rPr lang="fr-FR" sz="800" kern="0" dirty="0"/>
              <a:t>Direction des affaires financières</a:t>
            </a:r>
          </a:p>
          <a:p>
            <a:pPr defTabSz="1042988" eaLnBrk="0" fontAlgn="base" hangingPunct="0">
              <a:spcBef>
                <a:spcPct val="0"/>
              </a:spcBef>
              <a:spcAft>
                <a:spcPct val="0"/>
              </a:spcAft>
              <a:buClr>
                <a:srgbClr val="00A28A"/>
              </a:buClr>
            </a:pPr>
            <a:r>
              <a:rPr lang="fr-FR" sz="800" kern="0" dirty="0"/>
              <a:t>Secrétariat </a:t>
            </a:r>
            <a:r>
              <a:rPr lang="fr-FR" sz="800" kern="0" dirty="0" smtClean="0"/>
              <a:t>Général</a:t>
            </a:r>
          </a:p>
          <a:p>
            <a:pPr defTabSz="1042988" eaLnBrk="0" fontAlgn="base" hangingPunct="0">
              <a:spcBef>
                <a:spcPct val="0"/>
              </a:spcBef>
              <a:spcAft>
                <a:spcPct val="0"/>
              </a:spcAft>
              <a:buClr>
                <a:srgbClr val="00A28A"/>
              </a:buClr>
            </a:pPr>
            <a:endParaRPr lang="fr-FR" sz="800" kern="0" dirty="0"/>
          </a:p>
          <a:p>
            <a:pPr defTabSz="1042988" eaLnBrk="0" fontAlgn="base" hangingPunct="0">
              <a:spcBef>
                <a:spcPct val="0"/>
              </a:spcBef>
              <a:spcAft>
                <a:spcPct val="0"/>
              </a:spcAft>
              <a:buClr>
                <a:srgbClr val="00A28A"/>
              </a:buClr>
            </a:pPr>
            <a:endParaRPr lang="fr-FR" sz="800" kern="0" dirty="0"/>
          </a:p>
        </p:txBody>
      </p:sp>
      <p:sp>
        <p:nvSpPr>
          <p:cNvPr id="14" name="Rectangle à coins arrondis 13"/>
          <p:cNvSpPr/>
          <p:nvPr/>
        </p:nvSpPr>
        <p:spPr>
          <a:xfrm>
            <a:off x="4572000" y="2640856"/>
            <a:ext cx="3492388" cy="1443062"/>
          </a:xfrm>
          <a:prstGeom prst="roundRect">
            <a:avLst/>
          </a:prstGeom>
          <a:solidFill>
            <a:schemeClr val="bg1"/>
          </a:solidFill>
          <a:ln w="9525">
            <a:solidFill>
              <a:schemeClr val="tx1"/>
            </a:solidFill>
            <a:miter lim="800000"/>
            <a:headEnd/>
            <a:tailEnd/>
          </a:ln>
          <a:effectLst/>
        </p:spPr>
        <p:txBody>
          <a:bodyPr lIns="0" tIns="0" rIns="0" bIns="0" anchor="ctr"/>
          <a:lstStyle/>
          <a:p>
            <a:pPr defTabSz="1042988" eaLnBrk="0" fontAlgn="base" hangingPunct="0">
              <a:spcBef>
                <a:spcPct val="0"/>
              </a:spcBef>
              <a:spcAft>
                <a:spcPct val="0"/>
              </a:spcAft>
              <a:buClr>
                <a:srgbClr val="00A28A"/>
              </a:buClr>
            </a:pPr>
            <a:r>
              <a:rPr lang="fr-FR" sz="1000" b="1" kern="0" dirty="0"/>
              <a:t>Jean-Luc PARENT</a:t>
            </a:r>
          </a:p>
          <a:p>
            <a:pPr defTabSz="1042988" eaLnBrk="0" fontAlgn="base" hangingPunct="0">
              <a:spcBef>
                <a:spcPct val="0"/>
              </a:spcBef>
              <a:spcAft>
                <a:spcPct val="0"/>
              </a:spcAft>
              <a:buClr>
                <a:srgbClr val="00A28A"/>
              </a:buClr>
            </a:pPr>
            <a:r>
              <a:rPr lang="fr-FR" sz="900" kern="0" dirty="0"/>
              <a:t>Administrateur ministériel cartes achats et cartes affaires</a:t>
            </a:r>
          </a:p>
          <a:p>
            <a:pPr defTabSz="1042988" eaLnBrk="0" fontAlgn="base" hangingPunct="0">
              <a:spcBef>
                <a:spcPct val="0"/>
              </a:spcBef>
              <a:spcAft>
                <a:spcPct val="0"/>
              </a:spcAft>
              <a:buClr>
                <a:srgbClr val="00A28A"/>
              </a:buClr>
            </a:pPr>
            <a:endParaRPr lang="fr-FR" sz="800" kern="0" dirty="0" smtClean="0"/>
          </a:p>
          <a:p>
            <a:pPr defTabSz="1042988" eaLnBrk="0" fontAlgn="base" hangingPunct="0">
              <a:spcBef>
                <a:spcPct val="0"/>
              </a:spcBef>
              <a:spcAft>
                <a:spcPct val="0"/>
              </a:spcAft>
              <a:buClr>
                <a:srgbClr val="00A28A"/>
              </a:buClr>
            </a:pPr>
            <a:r>
              <a:rPr lang="fr-FR" sz="800" kern="0" dirty="0"/>
              <a:t>Département du contrôle interne et des systèmes d’information financière (DCISIF)</a:t>
            </a:r>
          </a:p>
          <a:p>
            <a:pPr defTabSz="1042988" eaLnBrk="0" fontAlgn="base" hangingPunct="0">
              <a:spcBef>
                <a:spcPct val="0"/>
              </a:spcBef>
              <a:spcAft>
                <a:spcPct val="0"/>
              </a:spcAft>
              <a:buClr>
                <a:srgbClr val="00A28A"/>
              </a:buClr>
            </a:pPr>
            <a:r>
              <a:rPr lang="fr-FR" sz="800" kern="0" dirty="0"/>
              <a:t>Direction des affaires financières</a:t>
            </a:r>
          </a:p>
          <a:p>
            <a:pPr defTabSz="1042988" eaLnBrk="0" fontAlgn="base" hangingPunct="0">
              <a:spcBef>
                <a:spcPct val="0"/>
              </a:spcBef>
              <a:spcAft>
                <a:spcPct val="0"/>
              </a:spcAft>
              <a:buClr>
                <a:srgbClr val="00A28A"/>
              </a:buClr>
            </a:pPr>
            <a:r>
              <a:rPr lang="fr-FR" sz="800" kern="0" dirty="0"/>
              <a:t>Secrétariat </a:t>
            </a:r>
            <a:r>
              <a:rPr lang="fr-FR" sz="800" kern="0" dirty="0" smtClean="0"/>
              <a:t>Général</a:t>
            </a:r>
          </a:p>
          <a:p>
            <a:pPr defTabSz="1042988" eaLnBrk="0" fontAlgn="base" hangingPunct="0">
              <a:spcBef>
                <a:spcPct val="0"/>
              </a:spcBef>
              <a:spcAft>
                <a:spcPct val="0"/>
              </a:spcAft>
              <a:buClr>
                <a:srgbClr val="00A28A"/>
              </a:buClr>
            </a:pPr>
            <a:endParaRPr lang="fr-FR" sz="800" kern="0" dirty="0"/>
          </a:p>
          <a:p>
            <a:pPr defTabSz="1042988" eaLnBrk="0" fontAlgn="base" hangingPunct="0">
              <a:spcBef>
                <a:spcPct val="0"/>
              </a:spcBef>
              <a:spcAft>
                <a:spcPct val="0"/>
              </a:spcAft>
              <a:buClr>
                <a:srgbClr val="00A28A"/>
              </a:buClr>
            </a:pPr>
            <a:r>
              <a:rPr lang="fr-FR" sz="800" dirty="0">
                <a:hlinkClick r:id="rId2"/>
              </a:rPr>
              <a:t>Cartes-achat-affaires@education.gouv.fr</a:t>
            </a:r>
            <a:endParaRPr lang="fr-FR" sz="800" dirty="0"/>
          </a:p>
          <a:p>
            <a:pPr defTabSz="1042988" eaLnBrk="0" fontAlgn="base" hangingPunct="0">
              <a:spcBef>
                <a:spcPct val="0"/>
              </a:spcBef>
              <a:spcAft>
                <a:spcPct val="0"/>
              </a:spcAft>
              <a:buClr>
                <a:srgbClr val="00A28A"/>
              </a:buClr>
            </a:pPr>
            <a:endParaRPr lang="fr-FR" sz="800" kern="0" dirty="0"/>
          </a:p>
        </p:txBody>
      </p:sp>
    </p:spTree>
    <p:extLst>
      <p:ext uri="{BB962C8B-B14F-4D97-AF65-F5344CB8AC3E}">
        <p14:creationId xmlns:p14="http://schemas.microsoft.com/office/powerpoint/2010/main" val="2155687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sz="quarter" idx="14"/>
          </p:nvPr>
        </p:nvSpPr>
        <p:spPr>
          <a:xfrm>
            <a:off x="359998" y="1059582"/>
            <a:ext cx="8316458" cy="3903918"/>
          </a:xfrm>
        </p:spPr>
        <p:txBody>
          <a:bodyPr/>
          <a:lstStyle/>
          <a:p>
            <a:pPr algn="just"/>
            <a:endParaRPr lang="fr-FR" sz="600" dirty="0">
              <a:latin typeface="Times New Roman" panose="02020603050405020304" pitchFamily="18" charset="0"/>
              <a:cs typeface="Times New Roman" panose="02020603050405020304" pitchFamily="18" charset="0"/>
            </a:endParaRPr>
          </a:p>
          <a:p>
            <a:pPr algn="just"/>
            <a:endParaRPr lang="fr-FR" sz="1600" dirty="0">
              <a:latin typeface="Times New Roman" panose="02020603050405020304" pitchFamily="18" charset="0"/>
              <a:cs typeface="Times New Roman" panose="02020603050405020304" pitchFamily="18" charset="0"/>
            </a:endParaRPr>
          </a:p>
          <a:p>
            <a:pPr algn="just"/>
            <a:endParaRPr lang="fr-FR" sz="1600" dirty="0">
              <a:latin typeface="Times New Roman" panose="02020603050405020304" pitchFamily="18" charset="0"/>
              <a:cs typeface="Times New Roman" panose="02020603050405020304" pitchFamily="18" charset="0"/>
            </a:endParaRPr>
          </a:p>
          <a:p>
            <a:pPr algn="just"/>
            <a:endParaRPr lang="fr-FR" sz="1600" dirty="0">
              <a:latin typeface="Times New Roman" panose="02020603050405020304" pitchFamily="18" charset="0"/>
              <a:cs typeface="Times New Roman" panose="02020603050405020304" pitchFamily="18" charset="0"/>
            </a:endParaRPr>
          </a:p>
          <a:p>
            <a:pPr algn="just"/>
            <a:endParaRPr lang="fr-FR" sz="1600" dirty="0">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sp>
        <p:nvSpPr>
          <p:cNvPr id="23" name="Titre 6">
            <a:extLst>
              <a:ext uri="{FF2B5EF4-FFF2-40B4-BE49-F238E27FC236}">
                <a16:creationId xmlns:a16="http://schemas.microsoft.com/office/drawing/2014/main" id="{71AEE90C-F5AE-4AB4-900A-CF0001990F3D}"/>
              </a:ext>
            </a:extLst>
          </p:cNvPr>
          <p:cNvSpPr txBox="1">
            <a:spLocks/>
          </p:cNvSpPr>
          <p:nvPr/>
        </p:nvSpPr>
        <p:spPr bwMode="gray">
          <a:xfrm>
            <a:off x="1140823" y="151344"/>
            <a:ext cx="7088080"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500" dirty="0"/>
              <a:t>Introduction</a:t>
            </a:r>
          </a:p>
          <a:p>
            <a:pPr>
              <a:buClr>
                <a:schemeClr val="tx2"/>
              </a:buClr>
            </a:pPr>
            <a:r>
              <a:rPr lang="fr-FR" sz="1300" dirty="0" smtClean="0">
                <a:solidFill>
                  <a:schemeClr val="accent2"/>
                </a:solidFill>
              </a:rPr>
              <a:t>Nombre de cartes d’achat et cartes affaire</a:t>
            </a:r>
            <a:endParaRPr lang="fr-FR" sz="1300" dirty="0">
              <a:solidFill>
                <a:schemeClr val="accent2"/>
              </a:solidFill>
            </a:endParaRPr>
          </a:p>
        </p:txBody>
      </p:sp>
      <p:sp>
        <p:nvSpPr>
          <p:cNvPr id="2" name="Rectangle 1"/>
          <p:cNvSpPr/>
          <p:nvPr/>
        </p:nvSpPr>
        <p:spPr>
          <a:xfrm>
            <a:off x="8204632" y="4859625"/>
            <a:ext cx="759856" cy="20774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8D49A-5A7A-574D-A0ED-52B5C1EFA876}" type="datetime1">
              <a:rPr lang="fr-FR" sz="750" b="1" cap="all">
                <a:solidFill>
                  <a:srgbClr val="000000"/>
                </a:solidFill>
              </a:rPr>
              <a:pPr marL="0" marR="0" lvl="0" indent="0" algn="ctr" defTabSz="914400" rtl="0" eaLnBrk="1" fontAlgn="auto" latinLnBrk="0" hangingPunct="1">
                <a:lnSpc>
                  <a:spcPct val="100000"/>
                </a:lnSpc>
                <a:spcBef>
                  <a:spcPts val="0"/>
                </a:spcBef>
                <a:spcAft>
                  <a:spcPts val="0"/>
                </a:spcAft>
                <a:buClrTx/>
                <a:buSzTx/>
                <a:buFontTx/>
                <a:buNone/>
                <a:tabLst/>
                <a:defRPr/>
              </a:pPr>
              <a:t>18/05/2022</a:t>
            </a:fld>
            <a:endParaRPr lang="fr-FR" dirty="0"/>
          </a:p>
        </p:txBody>
      </p:sp>
      <p:pic>
        <p:nvPicPr>
          <p:cNvPr id="9" name="Image 8"/>
          <p:cNvPicPr>
            <a:picLocks noChangeAspect="1"/>
          </p:cNvPicPr>
          <p:nvPr/>
        </p:nvPicPr>
        <p:blipFill>
          <a:blip r:embed="rId3"/>
          <a:stretch>
            <a:fillRect/>
          </a:stretch>
        </p:blipFill>
        <p:spPr>
          <a:xfrm>
            <a:off x="395536" y="1131590"/>
            <a:ext cx="3995978" cy="3103672"/>
          </a:xfrm>
          <a:prstGeom prst="rect">
            <a:avLst/>
          </a:prstGeom>
        </p:spPr>
      </p:pic>
      <p:grpSp>
        <p:nvGrpSpPr>
          <p:cNvPr id="16" name="Groupe 15"/>
          <p:cNvGrpSpPr/>
          <p:nvPr/>
        </p:nvGrpSpPr>
        <p:grpSpPr>
          <a:xfrm>
            <a:off x="4580353" y="1136447"/>
            <a:ext cx="4120935" cy="3109444"/>
            <a:chOff x="3768639" y="1131590"/>
            <a:chExt cx="4120935" cy="3109444"/>
          </a:xfrm>
        </p:grpSpPr>
        <p:graphicFrame>
          <p:nvGraphicFramePr>
            <p:cNvPr id="41" name="Graphique 40"/>
            <p:cNvGraphicFramePr>
              <a:graphicFrameLocks/>
            </p:cNvGraphicFramePr>
            <p:nvPr>
              <p:extLst>
                <p:ext uri="{D42A27DB-BD31-4B8C-83A1-F6EECF244321}">
                  <p14:modId xmlns:p14="http://schemas.microsoft.com/office/powerpoint/2010/main" val="159472741"/>
                </p:ext>
              </p:extLst>
            </p:nvPr>
          </p:nvGraphicFramePr>
          <p:xfrm>
            <a:off x="3768639" y="1131590"/>
            <a:ext cx="4120935" cy="3109444"/>
          </p:xfrm>
          <a:graphic>
            <a:graphicData uri="http://schemas.openxmlformats.org/drawingml/2006/chart">
              <c:chart xmlns:c="http://schemas.openxmlformats.org/drawingml/2006/chart" xmlns:r="http://schemas.openxmlformats.org/officeDocument/2006/relationships" r:id="rId4"/>
            </a:graphicData>
          </a:graphic>
        </p:graphicFrame>
        <p:pic>
          <p:nvPicPr>
            <p:cNvPr id="15" name="Image 14"/>
            <p:cNvPicPr>
              <a:picLocks noChangeAspect="1"/>
            </p:cNvPicPr>
            <p:nvPr/>
          </p:nvPicPr>
          <p:blipFill>
            <a:blip r:embed="rId5"/>
            <a:stretch>
              <a:fillRect/>
            </a:stretch>
          </p:blipFill>
          <p:spPr>
            <a:xfrm>
              <a:off x="5452286" y="2143920"/>
              <a:ext cx="779426" cy="772764"/>
            </a:xfrm>
            <a:prstGeom prst="rect">
              <a:avLst/>
            </a:prstGeom>
          </p:spPr>
        </p:pic>
      </p:grpSp>
    </p:spTree>
    <p:extLst>
      <p:ext uri="{BB962C8B-B14F-4D97-AF65-F5344CB8AC3E}">
        <p14:creationId xmlns:p14="http://schemas.microsoft.com/office/powerpoint/2010/main" val="1563925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sz="quarter" idx="14"/>
          </p:nvPr>
        </p:nvSpPr>
        <p:spPr>
          <a:xfrm>
            <a:off x="359998" y="1059582"/>
            <a:ext cx="8316458" cy="3903918"/>
          </a:xfrm>
        </p:spPr>
        <p:txBody>
          <a:bodyPr/>
          <a:lstStyle/>
          <a:p>
            <a:pPr algn="just"/>
            <a:endParaRPr lang="fr-FR" sz="600" dirty="0">
              <a:latin typeface="Times New Roman" panose="02020603050405020304" pitchFamily="18" charset="0"/>
              <a:cs typeface="Times New Roman" panose="02020603050405020304" pitchFamily="18" charset="0"/>
            </a:endParaRPr>
          </a:p>
          <a:p>
            <a:pPr algn="just"/>
            <a:endParaRPr lang="fr-FR" sz="1600" dirty="0">
              <a:latin typeface="Times New Roman" panose="02020603050405020304" pitchFamily="18" charset="0"/>
              <a:cs typeface="Times New Roman" panose="02020603050405020304" pitchFamily="18" charset="0"/>
            </a:endParaRPr>
          </a:p>
          <a:p>
            <a:pPr algn="just"/>
            <a:endParaRPr lang="fr-FR" sz="1600" dirty="0">
              <a:latin typeface="Times New Roman" panose="02020603050405020304" pitchFamily="18" charset="0"/>
              <a:cs typeface="Times New Roman" panose="02020603050405020304" pitchFamily="18" charset="0"/>
            </a:endParaRPr>
          </a:p>
          <a:p>
            <a:pPr algn="just"/>
            <a:endParaRPr lang="fr-FR" sz="1600" dirty="0">
              <a:latin typeface="Times New Roman" panose="02020603050405020304" pitchFamily="18" charset="0"/>
              <a:cs typeface="Times New Roman" panose="02020603050405020304" pitchFamily="18" charset="0"/>
            </a:endParaRPr>
          </a:p>
          <a:p>
            <a:pPr algn="just"/>
            <a:endParaRPr lang="fr-FR" sz="1600" dirty="0">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75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graphicFrame>
        <p:nvGraphicFramePr>
          <p:cNvPr id="7" name="Tableau 6"/>
          <p:cNvGraphicFramePr>
            <a:graphicFrameLocks noGrp="1"/>
          </p:cNvGraphicFramePr>
          <p:nvPr>
            <p:extLst>
              <p:ext uri="{D42A27DB-BD31-4B8C-83A1-F6EECF244321}">
                <p14:modId xmlns:p14="http://schemas.microsoft.com/office/powerpoint/2010/main" val="2396019559"/>
              </p:ext>
            </p:extLst>
          </p:nvPr>
        </p:nvGraphicFramePr>
        <p:xfrm>
          <a:off x="377884" y="915566"/>
          <a:ext cx="8406116" cy="2952328"/>
        </p:xfrm>
        <a:graphic>
          <a:graphicData uri="http://schemas.openxmlformats.org/drawingml/2006/table">
            <a:tbl>
              <a:tblPr firstRow="1" firstCol="1" bandRow="1">
                <a:tableStyleId>{5940675A-B579-460E-94D1-54222C63F5DA}</a:tableStyleId>
              </a:tblPr>
              <a:tblGrid>
                <a:gridCol w="858936">
                  <a:extLst>
                    <a:ext uri="{9D8B030D-6E8A-4147-A177-3AD203B41FA5}">
                      <a16:colId xmlns:a16="http://schemas.microsoft.com/office/drawing/2014/main" val="1870630768"/>
                    </a:ext>
                  </a:extLst>
                </a:gridCol>
                <a:gridCol w="2448748">
                  <a:extLst>
                    <a:ext uri="{9D8B030D-6E8A-4147-A177-3AD203B41FA5}">
                      <a16:colId xmlns:a16="http://schemas.microsoft.com/office/drawing/2014/main" val="3373255512"/>
                    </a:ext>
                  </a:extLst>
                </a:gridCol>
                <a:gridCol w="2543490">
                  <a:extLst>
                    <a:ext uri="{9D8B030D-6E8A-4147-A177-3AD203B41FA5}">
                      <a16:colId xmlns:a16="http://schemas.microsoft.com/office/drawing/2014/main" val="2671348192"/>
                    </a:ext>
                  </a:extLst>
                </a:gridCol>
                <a:gridCol w="2554942">
                  <a:extLst>
                    <a:ext uri="{9D8B030D-6E8A-4147-A177-3AD203B41FA5}">
                      <a16:colId xmlns:a16="http://schemas.microsoft.com/office/drawing/2014/main" val="2903337686"/>
                    </a:ext>
                  </a:extLst>
                </a:gridCol>
              </a:tblGrid>
              <a:tr h="262269">
                <a:tc>
                  <a:txBody>
                    <a:bodyPr/>
                    <a:lstStyle/>
                    <a:p>
                      <a:pPr algn="ctr">
                        <a:lnSpc>
                          <a:spcPct val="107000"/>
                        </a:lnSpc>
                        <a:spcAft>
                          <a:spcPts val="0"/>
                        </a:spcAft>
                      </a:pPr>
                      <a:endParaRPr lang="fr-FR" sz="800" b="1" dirty="0">
                        <a:solidFill>
                          <a:schemeClr val="bg1"/>
                        </a:solidFill>
                        <a:effectLst/>
                        <a:latin typeface="+mn-lt"/>
                        <a:ea typeface="Calibri" panose="020F0502020204030204" pitchFamily="34" charset="0"/>
                        <a:cs typeface="Times New Roman" panose="02020603050405020304" pitchFamily="18" charset="0"/>
                      </a:endParaRPr>
                    </a:p>
                  </a:txBody>
                  <a:tcPr marL="33924" marR="33924"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solidFill>
                      <a:srgbClr val="0081AE"/>
                    </a:solidFill>
                  </a:tcPr>
                </a:tc>
                <a:tc>
                  <a:txBody>
                    <a:bodyPr/>
                    <a:lstStyle/>
                    <a:p>
                      <a:pPr algn="ctr">
                        <a:lnSpc>
                          <a:spcPct val="107000"/>
                        </a:lnSpc>
                        <a:spcAft>
                          <a:spcPts val="0"/>
                        </a:spcAft>
                      </a:pPr>
                      <a:r>
                        <a:rPr lang="fr-FR" sz="800" b="1" dirty="0" smtClean="0">
                          <a:solidFill>
                            <a:schemeClr val="bg1"/>
                          </a:solidFill>
                          <a:effectLst/>
                          <a:latin typeface="+mn-lt"/>
                        </a:rPr>
                        <a:t>Niveau </a:t>
                      </a:r>
                      <a:r>
                        <a:rPr lang="fr-FR" sz="800" b="1" dirty="0">
                          <a:solidFill>
                            <a:schemeClr val="bg1"/>
                          </a:solidFill>
                          <a:effectLst/>
                          <a:latin typeface="+mn-lt"/>
                        </a:rPr>
                        <a:t>1</a:t>
                      </a:r>
                      <a:endParaRPr lang="fr-FR" sz="800" b="1" dirty="0">
                        <a:solidFill>
                          <a:schemeClr val="bg1"/>
                        </a:solidFill>
                        <a:effectLst/>
                        <a:latin typeface="+mn-lt"/>
                        <a:ea typeface="Calibri" panose="020F0502020204030204" pitchFamily="34" charset="0"/>
                        <a:cs typeface="Times New Roman" panose="02020603050405020304" pitchFamily="18" charset="0"/>
                      </a:endParaRPr>
                    </a:p>
                  </a:txBody>
                  <a:tcPr marL="33924" marR="33924"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solidFill>
                      <a:srgbClr val="0081AE"/>
                    </a:solidFill>
                  </a:tcPr>
                </a:tc>
                <a:tc>
                  <a:txBody>
                    <a:bodyPr/>
                    <a:lstStyle/>
                    <a:p>
                      <a:pPr algn="ctr">
                        <a:lnSpc>
                          <a:spcPct val="107000"/>
                        </a:lnSpc>
                        <a:spcAft>
                          <a:spcPts val="0"/>
                        </a:spcAft>
                      </a:pPr>
                      <a:r>
                        <a:rPr lang="fr-FR" sz="800" b="1" dirty="0" smtClean="0">
                          <a:solidFill>
                            <a:schemeClr val="bg1"/>
                          </a:solidFill>
                          <a:effectLst/>
                          <a:latin typeface="+mn-lt"/>
                        </a:rPr>
                        <a:t>Niveau </a:t>
                      </a:r>
                      <a:r>
                        <a:rPr lang="fr-FR" sz="800" b="1" dirty="0">
                          <a:solidFill>
                            <a:schemeClr val="bg1"/>
                          </a:solidFill>
                          <a:effectLst/>
                          <a:latin typeface="+mn-lt"/>
                        </a:rPr>
                        <a:t>1 bis</a:t>
                      </a:r>
                      <a:endParaRPr lang="fr-FR" sz="800" b="1" dirty="0">
                        <a:solidFill>
                          <a:schemeClr val="bg1"/>
                        </a:solidFill>
                        <a:effectLst/>
                        <a:latin typeface="+mn-lt"/>
                        <a:ea typeface="Calibri" panose="020F0502020204030204" pitchFamily="34" charset="0"/>
                        <a:cs typeface="Times New Roman" panose="02020603050405020304" pitchFamily="18" charset="0"/>
                      </a:endParaRPr>
                    </a:p>
                  </a:txBody>
                  <a:tcPr marL="33924" marR="33924"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solidFill>
                      <a:srgbClr val="0081AE"/>
                    </a:solidFill>
                  </a:tcPr>
                </a:tc>
                <a:tc>
                  <a:txBody>
                    <a:bodyPr/>
                    <a:lstStyle/>
                    <a:p>
                      <a:pPr algn="ctr">
                        <a:lnSpc>
                          <a:spcPct val="107000"/>
                        </a:lnSpc>
                        <a:spcAft>
                          <a:spcPts val="0"/>
                        </a:spcAft>
                      </a:pPr>
                      <a:r>
                        <a:rPr lang="fr-FR" sz="800" b="1" dirty="0" smtClean="0">
                          <a:solidFill>
                            <a:schemeClr val="bg1"/>
                          </a:solidFill>
                          <a:effectLst/>
                          <a:latin typeface="+mn-lt"/>
                        </a:rPr>
                        <a:t>Niveau </a:t>
                      </a:r>
                      <a:r>
                        <a:rPr lang="fr-FR" sz="800" b="1" dirty="0">
                          <a:solidFill>
                            <a:schemeClr val="bg1"/>
                          </a:solidFill>
                          <a:effectLst/>
                          <a:latin typeface="+mn-lt"/>
                        </a:rPr>
                        <a:t>3</a:t>
                      </a:r>
                      <a:endParaRPr lang="fr-FR" sz="800" b="1" dirty="0">
                        <a:solidFill>
                          <a:schemeClr val="bg1"/>
                        </a:solidFill>
                        <a:effectLst/>
                        <a:latin typeface="+mn-lt"/>
                        <a:ea typeface="Calibri" panose="020F0502020204030204" pitchFamily="34" charset="0"/>
                        <a:cs typeface="Times New Roman" panose="02020603050405020304" pitchFamily="18" charset="0"/>
                      </a:endParaRPr>
                    </a:p>
                  </a:txBody>
                  <a:tcPr marL="33924" marR="33924"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solidFill>
                      <a:srgbClr val="0081AE"/>
                    </a:solidFill>
                  </a:tcPr>
                </a:tc>
                <a:extLst>
                  <a:ext uri="{0D108BD9-81ED-4DB2-BD59-A6C34878D82A}">
                    <a16:rowId xmlns:a16="http://schemas.microsoft.com/office/drawing/2014/main" val="4192956071"/>
                  </a:ext>
                </a:extLst>
              </a:tr>
              <a:tr h="672515">
                <a:tc>
                  <a:txBody>
                    <a:bodyPr/>
                    <a:lstStyle/>
                    <a:p>
                      <a:pPr algn="ctr">
                        <a:lnSpc>
                          <a:spcPct val="107000"/>
                        </a:lnSpc>
                        <a:spcAft>
                          <a:spcPts val="0"/>
                        </a:spcAft>
                      </a:pPr>
                      <a:r>
                        <a:rPr lang="fr-FR" sz="800" b="1" dirty="0">
                          <a:solidFill>
                            <a:schemeClr val="bg1"/>
                          </a:solidFill>
                          <a:effectLst/>
                          <a:latin typeface="+mn-lt"/>
                        </a:rPr>
                        <a:t> </a:t>
                      </a:r>
                      <a:r>
                        <a:rPr lang="fr-FR" sz="800" b="1" dirty="0" smtClean="0">
                          <a:solidFill>
                            <a:schemeClr val="bg1"/>
                          </a:solidFill>
                          <a:effectLst/>
                          <a:latin typeface="+mn-lt"/>
                        </a:rPr>
                        <a:t>Cartes</a:t>
                      </a:r>
                    </a:p>
                  </a:txBody>
                  <a:tcPr marL="33924" marR="33924"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solidFill>
                      <a:srgbClr val="0081AE"/>
                    </a:solidFill>
                  </a:tcPr>
                </a:tc>
                <a:tc>
                  <a:txBody>
                    <a:bodyPr/>
                    <a:lstStyle/>
                    <a:p>
                      <a:pPr algn="l">
                        <a:lnSpc>
                          <a:spcPct val="107000"/>
                        </a:lnSpc>
                        <a:spcAft>
                          <a:spcPts val="0"/>
                        </a:spcAft>
                      </a:pPr>
                      <a:r>
                        <a:rPr lang="fr-FR" sz="700" dirty="0">
                          <a:effectLst/>
                          <a:latin typeface="+mn-lt"/>
                        </a:rPr>
                        <a:t>Elle permet l’achat en magasin de biens et services de faible montant auprès de fournisseurs référencés.</a:t>
                      </a:r>
                      <a:endParaRPr lang="fr-FR" sz="700" dirty="0">
                        <a:effectLst/>
                        <a:latin typeface="+mn-lt"/>
                        <a:ea typeface="Calibri" panose="020F0502020204030204" pitchFamily="34" charset="0"/>
                        <a:cs typeface="Times New Roman" panose="02020603050405020304" pitchFamily="18" charset="0"/>
                      </a:endParaRPr>
                    </a:p>
                  </a:txBody>
                  <a:tcPr marL="33924" marR="33924"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l">
                        <a:lnSpc>
                          <a:spcPct val="107000"/>
                        </a:lnSpc>
                        <a:spcAft>
                          <a:spcPts val="0"/>
                        </a:spcAft>
                      </a:pPr>
                      <a:r>
                        <a:rPr lang="fr-FR" sz="700" dirty="0">
                          <a:effectLst/>
                          <a:latin typeface="+mn-lt"/>
                        </a:rPr>
                        <a:t>Pour les achats effectués par carte d’achat de niveau 1 et qui bénéficient d’une mesure de simplification du traitement de la </a:t>
                      </a:r>
                      <a:r>
                        <a:rPr lang="fr-FR" sz="700" dirty="0" smtClean="0">
                          <a:effectLst/>
                          <a:latin typeface="+mn-lt"/>
                        </a:rPr>
                        <a:t>dépense (compte PCE</a:t>
                      </a:r>
                      <a:r>
                        <a:rPr lang="fr-FR" sz="700" baseline="0" dirty="0" smtClean="0">
                          <a:effectLst/>
                          <a:latin typeface="+mn-lt"/>
                        </a:rPr>
                        <a:t>)</a:t>
                      </a:r>
                      <a:r>
                        <a:rPr lang="fr-FR" sz="700" dirty="0" smtClean="0">
                          <a:effectLst/>
                          <a:latin typeface="+mn-lt"/>
                        </a:rPr>
                        <a:t>.</a:t>
                      </a:r>
                      <a:endParaRPr lang="fr-FR" sz="700" dirty="0">
                        <a:effectLst/>
                        <a:latin typeface="+mn-lt"/>
                        <a:ea typeface="Calibri" panose="020F0502020204030204" pitchFamily="34" charset="0"/>
                        <a:cs typeface="Times New Roman" panose="02020603050405020304" pitchFamily="18" charset="0"/>
                      </a:endParaRPr>
                    </a:p>
                  </a:txBody>
                  <a:tcPr marL="33924" marR="33924"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l">
                        <a:lnSpc>
                          <a:spcPct val="107000"/>
                        </a:lnSpc>
                        <a:spcAft>
                          <a:spcPts val="0"/>
                        </a:spcAft>
                      </a:pPr>
                      <a:r>
                        <a:rPr lang="fr-FR" sz="700" dirty="0">
                          <a:effectLst/>
                          <a:latin typeface="+mn-lt"/>
                        </a:rPr>
                        <a:t>Elle est adossée à un marché à bons de commande et permet de s’approvisionner en biens </a:t>
                      </a:r>
                      <a:r>
                        <a:rPr lang="fr-FR" sz="700" dirty="0" smtClean="0">
                          <a:effectLst/>
                          <a:latin typeface="+mn-lt"/>
                        </a:rPr>
                        <a:t>et services </a:t>
                      </a:r>
                      <a:r>
                        <a:rPr lang="fr-FR" sz="700" dirty="0">
                          <a:effectLst/>
                          <a:latin typeface="+mn-lt"/>
                        </a:rPr>
                        <a:t>du </a:t>
                      </a:r>
                      <a:r>
                        <a:rPr lang="fr-FR" sz="700" dirty="0" smtClean="0">
                          <a:effectLst/>
                          <a:latin typeface="+mn-lt"/>
                        </a:rPr>
                        <a:t>marché.</a:t>
                      </a:r>
                      <a:endParaRPr lang="fr-FR" sz="700" dirty="0">
                        <a:effectLst/>
                        <a:latin typeface="+mn-lt"/>
                        <a:ea typeface="Calibri" panose="020F0502020204030204" pitchFamily="34" charset="0"/>
                        <a:cs typeface="Times New Roman" panose="02020603050405020304" pitchFamily="18" charset="0"/>
                      </a:endParaRPr>
                    </a:p>
                  </a:txBody>
                  <a:tcPr marL="33924" marR="33924"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extLst>
                  <a:ext uri="{0D108BD9-81ED-4DB2-BD59-A6C34878D82A}">
                    <a16:rowId xmlns:a16="http://schemas.microsoft.com/office/drawing/2014/main" val="319105689"/>
                  </a:ext>
                </a:extLst>
              </a:tr>
              <a:tr h="1441103">
                <a:tc>
                  <a:txBody>
                    <a:bodyPr/>
                    <a:lstStyle/>
                    <a:p>
                      <a:pPr algn="ctr">
                        <a:lnSpc>
                          <a:spcPct val="107000"/>
                        </a:lnSpc>
                        <a:spcAft>
                          <a:spcPts val="0"/>
                        </a:spcAft>
                      </a:pPr>
                      <a:r>
                        <a:rPr lang="fr-FR" sz="800" b="1" dirty="0" smtClean="0">
                          <a:solidFill>
                            <a:schemeClr val="bg1"/>
                          </a:solidFill>
                          <a:effectLst/>
                          <a:latin typeface="+mn-lt"/>
                        </a:rPr>
                        <a:t>Détail des données </a:t>
                      </a:r>
                      <a:endParaRPr lang="fr-FR" sz="800" b="1" dirty="0">
                        <a:solidFill>
                          <a:schemeClr val="bg1"/>
                        </a:solidFill>
                        <a:effectLst/>
                        <a:latin typeface="+mn-lt"/>
                        <a:ea typeface="Calibri" panose="020F0502020204030204" pitchFamily="34" charset="0"/>
                        <a:cs typeface="Times New Roman" panose="02020603050405020304" pitchFamily="18" charset="0"/>
                      </a:endParaRPr>
                    </a:p>
                  </a:txBody>
                  <a:tcPr marL="33924" marR="33924"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solidFill>
                      <a:srgbClr val="0081AE"/>
                    </a:solidFill>
                  </a:tcPr>
                </a:tc>
                <a:tc>
                  <a:txBody>
                    <a:bodyPr/>
                    <a:lstStyle/>
                    <a:p>
                      <a:pPr algn="l">
                        <a:lnSpc>
                          <a:spcPct val="107000"/>
                        </a:lnSpc>
                        <a:spcAft>
                          <a:spcPts val="0"/>
                        </a:spcAft>
                      </a:pPr>
                      <a:r>
                        <a:rPr lang="fr-FR" sz="700" dirty="0">
                          <a:effectLst/>
                          <a:latin typeface="+mn-lt"/>
                        </a:rPr>
                        <a:t>Ce niveau reprend les informations d'une facturette de terminal de paiement électronique </a:t>
                      </a:r>
                      <a:r>
                        <a:rPr lang="fr-FR" sz="700" dirty="0" smtClean="0">
                          <a:effectLst/>
                          <a:latin typeface="+mn-lt"/>
                        </a:rPr>
                        <a:t>:</a:t>
                      </a:r>
                      <a:r>
                        <a:rPr lang="fr-FR" sz="700" baseline="0" dirty="0" smtClean="0">
                          <a:effectLst/>
                          <a:latin typeface="+mn-lt"/>
                        </a:rPr>
                        <a:t> </a:t>
                      </a:r>
                      <a:r>
                        <a:rPr lang="fr-FR" sz="700" dirty="0" smtClean="0">
                          <a:effectLst/>
                          <a:latin typeface="+mn-lt"/>
                        </a:rPr>
                        <a:t>identifiant </a:t>
                      </a:r>
                      <a:r>
                        <a:rPr lang="fr-FR" sz="700" dirty="0">
                          <a:effectLst/>
                          <a:latin typeface="+mn-lt"/>
                        </a:rPr>
                        <a:t>du fournisseur, du porteur de la carte, numéro d’autorisation et date de la transaction </a:t>
                      </a:r>
                      <a:r>
                        <a:rPr lang="fr-FR" sz="700" dirty="0" smtClean="0">
                          <a:effectLst/>
                          <a:latin typeface="+mn-lt"/>
                        </a:rPr>
                        <a:t>de paiement </a:t>
                      </a:r>
                      <a:r>
                        <a:rPr lang="fr-FR" sz="700" dirty="0">
                          <a:effectLst/>
                          <a:latin typeface="+mn-lt"/>
                        </a:rPr>
                        <a:t>et montant total toutes taxes comprises de la </a:t>
                      </a:r>
                      <a:r>
                        <a:rPr lang="fr-FR" sz="700" dirty="0" smtClean="0">
                          <a:effectLst/>
                          <a:latin typeface="+mn-lt"/>
                        </a:rPr>
                        <a:t>transaction.</a:t>
                      </a:r>
                      <a:endParaRPr lang="fr-FR" sz="700" dirty="0">
                        <a:effectLst/>
                        <a:latin typeface="+mn-lt"/>
                        <a:ea typeface="Calibri" panose="020F0502020204030204" pitchFamily="34" charset="0"/>
                        <a:cs typeface="Times New Roman" panose="02020603050405020304" pitchFamily="18" charset="0"/>
                      </a:endParaRPr>
                    </a:p>
                  </a:txBody>
                  <a:tcPr marL="33924" marR="33924"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l">
                        <a:lnSpc>
                          <a:spcPct val="107000"/>
                        </a:lnSpc>
                        <a:spcAft>
                          <a:spcPts val="0"/>
                        </a:spcAft>
                      </a:pPr>
                      <a:r>
                        <a:rPr lang="fr-FR" sz="700" dirty="0">
                          <a:effectLst/>
                          <a:latin typeface="+mn-lt"/>
                        </a:rPr>
                        <a:t>Comme pour le niveau 1, le 1bis est limité cumulativement </a:t>
                      </a:r>
                    </a:p>
                    <a:p>
                      <a:pPr marL="171450" indent="-171450" algn="l">
                        <a:lnSpc>
                          <a:spcPct val="107000"/>
                        </a:lnSpc>
                        <a:spcAft>
                          <a:spcPts val="0"/>
                        </a:spcAft>
                        <a:buFont typeface="Arial" panose="020B0604020202020204" pitchFamily="34" charset="0"/>
                        <a:buChar char="•"/>
                      </a:pPr>
                      <a:r>
                        <a:rPr lang="fr-FR" sz="700" dirty="0">
                          <a:effectLst/>
                          <a:latin typeface="+mn-lt"/>
                        </a:rPr>
                        <a:t>aux achats non couverts par un marché public écrit ; </a:t>
                      </a:r>
                    </a:p>
                    <a:p>
                      <a:pPr marL="171450" indent="-171450" algn="l">
                        <a:lnSpc>
                          <a:spcPct val="107000"/>
                        </a:lnSpc>
                        <a:spcAft>
                          <a:spcPts val="0"/>
                        </a:spcAft>
                        <a:buFont typeface="Arial" panose="020B0604020202020204" pitchFamily="34" charset="0"/>
                        <a:buChar char="•"/>
                      </a:pPr>
                      <a:r>
                        <a:rPr lang="fr-FR" sz="700" dirty="0">
                          <a:effectLst/>
                          <a:latin typeface="+mn-lt"/>
                        </a:rPr>
                        <a:t>aux menues dépenses d’un montant maximum fixé à </a:t>
                      </a:r>
                      <a:r>
                        <a:rPr lang="fr-FR" sz="700" dirty="0" smtClean="0">
                          <a:effectLst/>
                          <a:latin typeface="+mn-lt"/>
                        </a:rPr>
                        <a:t>      2 </a:t>
                      </a:r>
                      <a:r>
                        <a:rPr lang="fr-FR" sz="700" dirty="0">
                          <a:effectLst/>
                          <a:latin typeface="+mn-lt"/>
                        </a:rPr>
                        <a:t>000 euros TTC par facture ;</a:t>
                      </a:r>
                    </a:p>
                    <a:p>
                      <a:pPr marL="171450" indent="-171450" algn="l">
                        <a:lnSpc>
                          <a:spcPct val="107000"/>
                        </a:lnSpc>
                        <a:spcAft>
                          <a:spcPts val="0"/>
                        </a:spcAft>
                        <a:buFont typeface="Arial" panose="020B0604020202020204" pitchFamily="34" charset="0"/>
                        <a:buChar char="•"/>
                      </a:pPr>
                      <a:r>
                        <a:rPr lang="fr-FR" sz="700" dirty="0">
                          <a:effectLst/>
                          <a:latin typeface="+mn-lt"/>
                        </a:rPr>
                        <a:t>aux achats auprès de commerçants préalablement référencés au niveau de la banque émettrice.</a:t>
                      </a:r>
                      <a:endParaRPr lang="fr-FR" sz="700" dirty="0">
                        <a:effectLst/>
                        <a:latin typeface="+mn-lt"/>
                        <a:ea typeface="Calibri" panose="020F0502020204030204" pitchFamily="34" charset="0"/>
                        <a:cs typeface="Times New Roman" panose="02020603050405020304" pitchFamily="18" charset="0"/>
                      </a:endParaRPr>
                    </a:p>
                  </a:txBody>
                  <a:tcPr marL="33924" marR="33924"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l">
                        <a:lnSpc>
                          <a:spcPct val="107000"/>
                        </a:lnSpc>
                        <a:spcAft>
                          <a:spcPts val="0"/>
                        </a:spcAft>
                      </a:pPr>
                      <a:r>
                        <a:rPr lang="fr-FR" sz="700" dirty="0">
                          <a:effectLst/>
                          <a:latin typeface="+mn-lt"/>
                        </a:rPr>
                        <a:t>Ce niveau intègre dans son relevé le numéro du marché, les références des articles commandés</a:t>
                      </a:r>
                      <a:r>
                        <a:rPr lang="fr-FR" sz="700" dirty="0" smtClean="0">
                          <a:effectLst/>
                          <a:latin typeface="+mn-lt"/>
                        </a:rPr>
                        <a:t>, les </a:t>
                      </a:r>
                      <a:r>
                        <a:rPr lang="fr-FR" sz="700" dirty="0">
                          <a:effectLst/>
                          <a:latin typeface="+mn-lt"/>
                        </a:rPr>
                        <a:t>quantités, les prix unitaires, les prix totaux, la ventilation des taux de TVA et leurs </a:t>
                      </a:r>
                      <a:r>
                        <a:rPr lang="fr-FR" sz="700" dirty="0" smtClean="0">
                          <a:effectLst/>
                          <a:latin typeface="+mn-lt"/>
                        </a:rPr>
                        <a:t>totaux</a:t>
                      </a:r>
                      <a:r>
                        <a:rPr lang="fr-FR" sz="700" dirty="0">
                          <a:effectLst/>
                          <a:latin typeface="+mn-lt"/>
                        </a:rPr>
                        <a:t>.</a:t>
                      </a:r>
                      <a:endParaRPr lang="fr-FR" sz="700" dirty="0">
                        <a:effectLst/>
                        <a:latin typeface="+mn-lt"/>
                        <a:ea typeface="Calibri" panose="020F0502020204030204" pitchFamily="34" charset="0"/>
                        <a:cs typeface="Times New Roman" panose="02020603050405020304" pitchFamily="18" charset="0"/>
                      </a:endParaRPr>
                    </a:p>
                  </a:txBody>
                  <a:tcPr marL="33924" marR="33924"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extLst>
                  <a:ext uri="{0D108BD9-81ED-4DB2-BD59-A6C34878D82A}">
                    <a16:rowId xmlns:a16="http://schemas.microsoft.com/office/drawing/2014/main" val="4220884032"/>
                  </a:ext>
                </a:extLst>
              </a:tr>
              <a:tr h="576441">
                <a:tc>
                  <a:txBody>
                    <a:bodyPr/>
                    <a:lstStyle/>
                    <a:p>
                      <a:pPr algn="ctr">
                        <a:lnSpc>
                          <a:spcPct val="107000"/>
                        </a:lnSpc>
                        <a:spcAft>
                          <a:spcPts val="0"/>
                        </a:spcAft>
                      </a:pPr>
                      <a:r>
                        <a:rPr lang="fr-FR" sz="800" b="1" dirty="0" smtClean="0">
                          <a:solidFill>
                            <a:schemeClr val="bg1"/>
                          </a:solidFill>
                          <a:effectLst/>
                          <a:latin typeface="+mn-lt"/>
                        </a:rPr>
                        <a:t>Justificatif</a:t>
                      </a:r>
                      <a:endParaRPr lang="fr-FR" sz="800" b="1" dirty="0">
                        <a:solidFill>
                          <a:schemeClr val="bg1"/>
                        </a:solidFill>
                        <a:effectLst/>
                        <a:latin typeface="+mn-lt"/>
                        <a:ea typeface="Calibri" panose="020F0502020204030204" pitchFamily="34" charset="0"/>
                        <a:cs typeface="Times New Roman" panose="02020603050405020304" pitchFamily="18" charset="0"/>
                      </a:endParaRPr>
                    </a:p>
                  </a:txBody>
                  <a:tcPr marL="33924" marR="33924"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solidFill>
                      <a:srgbClr val="0081AE"/>
                    </a:solidFill>
                  </a:tcPr>
                </a:tc>
                <a:tc>
                  <a:txBody>
                    <a:bodyPr/>
                    <a:lstStyle/>
                    <a:p>
                      <a:pPr algn="l">
                        <a:lnSpc>
                          <a:spcPct val="107000"/>
                        </a:lnSpc>
                        <a:spcAft>
                          <a:spcPts val="0"/>
                        </a:spcAft>
                      </a:pPr>
                      <a:r>
                        <a:rPr lang="fr-FR" sz="700" dirty="0">
                          <a:effectLst/>
                          <a:latin typeface="+mn-lt"/>
                        </a:rPr>
                        <a:t>Le porteur doit demander une facture au fournisseur comme </a:t>
                      </a:r>
                      <a:r>
                        <a:rPr lang="fr-FR" sz="700" dirty="0" smtClean="0">
                          <a:effectLst/>
                          <a:latin typeface="+mn-lt"/>
                        </a:rPr>
                        <a:t>pièce justificative </a:t>
                      </a:r>
                      <a:r>
                        <a:rPr lang="fr-FR" sz="700" dirty="0">
                          <a:effectLst/>
                          <a:latin typeface="+mn-lt"/>
                        </a:rPr>
                        <a:t>de la </a:t>
                      </a:r>
                      <a:r>
                        <a:rPr lang="fr-FR" sz="700" dirty="0" smtClean="0">
                          <a:effectLst/>
                          <a:latin typeface="+mn-lt"/>
                        </a:rPr>
                        <a:t>dépense.</a:t>
                      </a:r>
                      <a:endParaRPr lang="fr-FR" sz="700" dirty="0">
                        <a:effectLst/>
                        <a:latin typeface="+mn-lt"/>
                        <a:ea typeface="Calibri" panose="020F0502020204030204" pitchFamily="34" charset="0"/>
                        <a:cs typeface="Times New Roman" panose="02020603050405020304" pitchFamily="18" charset="0"/>
                      </a:endParaRPr>
                    </a:p>
                  </a:txBody>
                  <a:tcPr marL="33924" marR="33924"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l">
                        <a:lnSpc>
                          <a:spcPct val="107000"/>
                        </a:lnSpc>
                        <a:spcAft>
                          <a:spcPts val="0"/>
                        </a:spcAft>
                      </a:pPr>
                      <a:r>
                        <a:rPr lang="fr-FR" sz="700" dirty="0">
                          <a:effectLst/>
                          <a:latin typeface="+mn-lt"/>
                        </a:rPr>
                        <a:t>Le </a:t>
                      </a:r>
                      <a:r>
                        <a:rPr lang="fr-FR" sz="700" dirty="0" smtClean="0">
                          <a:effectLst/>
                          <a:latin typeface="+mn-lt"/>
                        </a:rPr>
                        <a:t>relevé des opérations bancaires (ROB)  constitue la pièce </a:t>
                      </a:r>
                      <a:r>
                        <a:rPr lang="fr-FR" sz="700" dirty="0">
                          <a:effectLst/>
                          <a:latin typeface="+mn-lt"/>
                        </a:rPr>
                        <a:t>justificative de la </a:t>
                      </a:r>
                      <a:r>
                        <a:rPr lang="fr-FR" sz="700" dirty="0" smtClean="0">
                          <a:effectLst/>
                          <a:latin typeface="+mn-lt"/>
                        </a:rPr>
                        <a:t>dépense.</a:t>
                      </a:r>
                      <a:r>
                        <a:rPr lang="fr-FR" sz="700" kern="0" dirty="0" smtClean="0">
                          <a:latin typeface="+mn-lt"/>
                        </a:rPr>
                        <a:t> Les factures ne sont pas nécessaires aux contrôles du comptable(*). </a:t>
                      </a:r>
                      <a:endParaRPr lang="fr-FR" sz="700" dirty="0">
                        <a:effectLst/>
                        <a:latin typeface="+mn-lt"/>
                        <a:ea typeface="Calibri" panose="020F0502020204030204" pitchFamily="34" charset="0"/>
                        <a:cs typeface="Times New Roman" panose="02020603050405020304" pitchFamily="18" charset="0"/>
                      </a:endParaRPr>
                    </a:p>
                  </a:txBody>
                  <a:tcPr marL="33924" marR="33924"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l">
                        <a:lnSpc>
                          <a:spcPct val="107000"/>
                        </a:lnSpc>
                        <a:spcAft>
                          <a:spcPts val="0"/>
                        </a:spcAft>
                      </a:pPr>
                      <a:r>
                        <a:rPr lang="fr-FR" sz="700" dirty="0">
                          <a:effectLst/>
                          <a:latin typeface="+mn-lt"/>
                        </a:rPr>
                        <a:t>Le relevé des opérations bancaires (ROB) constitue </a:t>
                      </a:r>
                      <a:r>
                        <a:rPr lang="fr-FR" sz="700" dirty="0" smtClean="0">
                          <a:effectLst/>
                          <a:latin typeface="+mn-lt"/>
                        </a:rPr>
                        <a:t>la pièce </a:t>
                      </a:r>
                      <a:r>
                        <a:rPr lang="fr-FR" sz="700" dirty="0">
                          <a:effectLst/>
                          <a:latin typeface="+mn-lt"/>
                        </a:rPr>
                        <a:t>justificative de la dépense</a:t>
                      </a:r>
                      <a:endParaRPr lang="fr-FR" sz="700" dirty="0">
                        <a:effectLst/>
                        <a:latin typeface="+mn-lt"/>
                        <a:ea typeface="Calibri" panose="020F0502020204030204" pitchFamily="34" charset="0"/>
                        <a:cs typeface="Times New Roman" panose="02020603050405020304" pitchFamily="18" charset="0"/>
                      </a:endParaRPr>
                    </a:p>
                  </a:txBody>
                  <a:tcPr marL="33924" marR="33924" marT="0" marB="0"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tcPr>
                </a:tc>
                <a:extLst>
                  <a:ext uri="{0D108BD9-81ED-4DB2-BD59-A6C34878D82A}">
                    <a16:rowId xmlns:a16="http://schemas.microsoft.com/office/drawing/2014/main" val="2947536966"/>
                  </a:ext>
                </a:extLst>
              </a:tr>
            </a:tbl>
          </a:graphicData>
        </a:graphic>
      </p:graphicFrame>
      <p:sp>
        <p:nvSpPr>
          <p:cNvPr id="10" name="Titre 6">
            <a:extLst>
              <a:ext uri="{FF2B5EF4-FFF2-40B4-BE49-F238E27FC236}">
                <a16:creationId xmlns:a16="http://schemas.microsoft.com/office/drawing/2014/main" id="{71AEE90C-F5AE-4AB4-900A-CF0001990F3D}"/>
              </a:ext>
            </a:extLst>
          </p:cNvPr>
          <p:cNvSpPr txBox="1">
            <a:spLocks/>
          </p:cNvSpPr>
          <p:nvPr/>
        </p:nvSpPr>
        <p:spPr bwMode="gray">
          <a:xfrm>
            <a:off x="1187624" y="152010"/>
            <a:ext cx="7088080"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500" dirty="0"/>
              <a:t>Introduction</a:t>
            </a:r>
          </a:p>
          <a:p>
            <a:pPr>
              <a:buClr>
                <a:schemeClr val="tx2"/>
              </a:buClr>
            </a:pPr>
            <a:r>
              <a:rPr lang="fr-FR" sz="1300" dirty="0" smtClean="0">
                <a:solidFill>
                  <a:schemeClr val="accent2"/>
                </a:solidFill>
              </a:rPr>
              <a:t>Niveaux de transaction </a:t>
            </a:r>
            <a:endParaRPr lang="fr-FR" sz="1300" dirty="0">
              <a:solidFill>
                <a:schemeClr val="accent2"/>
              </a:solidFill>
            </a:endParaRPr>
          </a:p>
        </p:txBody>
      </p:sp>
      <p:sp>
        <p:nvSpPr>
          <p:cNvPr id="9" name="Titre 6">
            <a:extLst>
              <a:ext uri="{FF2B5EF4-FFF2-40B4-BE49-F238E27FC236}">
                <a16:creationId xmlns:a16="http://schemas.microsoft.com/office/drawing/2014/main" id="{71AEE90C-F5AE-4AB4-900A-CF0001990F3D}"/>
              </a:ext>
            </a:extLst>
          </p:cNvPr>
          <p:cNvSpPr txBox="1">
            <a:spLocks/>
          </p:cNvSpPr>
          <p:nvPr/>
        </p:nvSpPr>
        <p:spPr bwMode="gray">
          <a:xfrm>
            <a:off x="323528" y="4156006"/>
            <a:ext cx="8568952"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lgn="ctr">
              <a:buClr>
                <a:schemeClr val="tx2"/>
              </a:buClr>
            </a:pPr>
            <a:r>
              <a:rPr lang="fr-FR" sz="1200" u="sng" smtClean="0"/>
              <a:t>Le référencement préalable des fournisseurs est obligatoire pour tous les types de carte</a:t>
            </a:r>
            <a:endParaRPr lang="fr-FR" sz="1100" u="sng" dirty="0">
              <a:solidFill>
                <a:schemeClr val="accent2"/>
              </a:solidFill>
            </a:endParaRPr>
          </a:p>
        </p:txBody>
      </p:sp>
      <p:sp>
        <p:nvSpPr>
          <p:cNvPr id="3" name="Rectangle 2"/>
          <p:cNvSpPr/>
          <p:nvPr/>
        </p:nvSpPr>
        <p:spPr>
          <a:xfrm>
            <a:off x="3707904" y="3905968"/>
            <a:ext cx="2556096" cy="276999"/>
          </a:xfrm>
          <a:prstGeom prst="rect">
            <a:avLst/>
          </a:prstGeom>
        </p:spPr>
        <p:txBody>
          <a:bodyPr wrap="square">
            <a:spAutoFit/>
          </a:bodyPr>
          <a:lstStyle/>
          <a:p>
            <a:r>
              <a:rPr lang="fr-FR" sz="600" dirty="0" smtClean="0"/>
              <a:t>(*) les </a:t>
            </a:r>
            <a:r>
              <a:rPr lang="fr-FR" sz="600" dirty="0"/>
              <a:t>factures doivent être toutefois conservées au </a:t>
            </a:r>
            <a:r>
              <a:rPr lang="fr-FR" sz="600" dirty="0" smtClean="0"/>
              <a:t>sein de </a:t>
            </a:r>
            <a:r>
              <a:rPr lang="fr-FR" sz="600" dirty="0"/>
              <a:t>la structure dans le cadre du droit d'évocation </a:t>
            </a:r>
            <a:r>
              <a:rPr lang="fr-FR" sz="600" dirty="0" smtClean="0"/>
              <a:t>des </a:t>
            </a:r>
            <a:r>
              <a:rPr lang="fr-FR" sz="600" dirty="0"/>
              <a:t>pièces du </a:t>
            </a:r>
            <a:r>
              <a:rPr lang="fr-FR" sz="600" dirty="0" smtClean="0"/>
              <a:t>comptable</a:t>
            </a:r>
            <a:endParaRPr lang="fr-FR" sz="600" dirty="0"/>
          </a:p>
        </p:txBody>
      </p:sp>
      <p:sp>
        <p:nvSpPr>
          <p:cNvPr id="2" name="Rectangle 1"/>
          <p:cNvSpPr/>
          <p:nvPr/>
        </p:nvSpPr>
        <p:spPr>
          <a:xfrm>
            <a:off x="8122107" y="4859625"/>
            <a:ext cx="662361" cy="20774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8D49A-5A7A-574D-A0ED-52B5C1EFA876}" type="datetime1">
              <a:rPr lang="fr-FR" sz="750" b="1" cap="all">
                <a:solidFill>
                  <a:srgbClr val="000000"/>
                </a:solidFill>
              </a:rPr>
              <a:pPr marL="0" marR="0" lvl="0" indent="0" algn="ctr" defTabSz="914400" rtl="0" eaLnBrk="1" fontAlgn="auto" latinLnBrk="0" hangingPunct="1">
                <a:lnSpc>
                  <a:spcPct val="100000"/>
                </a:lnSpc>
                <a:spcBef>
                  <a:spcPts val="0"/>
                </a:spcBef>
                <a:spcAft>
                  <a:spcPts val="0"/>
                </a:spcAft>
                <a:buClrTx/>
                <a:buSzTx/>
                <a:buFontTx/>
                <a:buNone/>
                <a:tabLst/>
                <a:defRPr/>
              </a:pPr>
              <a:t>18/05/2022</a:t>
            </a:fld>
            <a:endParaRPr lang="fr-FR" dirty="0"/>
          </a:p>
        </p:txBody>
      </p:sp>
    </p:spTree>
    <p:extLst>
      <p:ext uri="{BB962C8B-B14F-4D97-AF65-F5344CB8AC3E}">
        <p14:creationId xmlns:p14="http://schemas.microsoft.com/office/powerpoint/2010/main" val="2325976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sp>
        <p:nvSpPr>
          <p:cNvPr id="23" name="Titre 6">
            <a:extLst>
              <a:ext uri="{FF2B5EF4-FFF2-40B4-BE49-F238E27FC236}">
                <a16:creationId xmlns:a16="http://schemas.microsoft.com/office/drawing/2014/main" id="{71AEE90C-F5AE-4AB4-900A-CF0001990F3D}"/>
              </a:ext>
            </a:extLst>
          </p:cNvPr>
          <p:cNvSpPr txBox="1">
            <a:spLocks/>
          </p:cNvSpPr>
          <p:nvPr/>
        </p:nvSpPr>
        <p:spPr bwMode="gray">
          <a:xfrm>
            <a:off x="1187624" y="152010"/>
            <a:ext cx="7088080"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500" dirty="0"/>
              <a:t>I</a:t>
            </a:r>
            <a:r>
              <a:rPr lang="fr-FR" sz="1500" dirty="0" smtClean="0"/>
              <a:t>ntroduction</a:t>
            </a:r>
          </a:p>
          <a:p>
            <a:pPr>
              <a:buClr>
                <a:schemeClr val="tx2"/>
              </a:buClr>
            </a:pPr>
            <a:r>
              <a:rPr lang="fr-FR" sz="1300" dirty="0">
                <a:solidFill>
                  <a:schemeClr val="accent2"/>
                </a:solidFill>
              </a:rPr>
              <a:t>Glossaire </a:t>
            </a:r>
          </a:p>
        </p:txBody>
      </p:sp>
      <p:sp>
        <p:nvSpPr>
          <p:cNvPr id="25" name="AutoShape 3"/>
          <p:cNvSpPr>
            <a:spLocks noChangeArrowheads="1"/>
          </p:cNvSpPr>
          <p:nvPr/>
        </p:nvSpPr>
        <p:spPr bwMode="gray">
          <a:xfrm>
            <a:off x="1131162" y="2175284"/>
            <a:ext cx="1078702" cy="985222"/>
          </a:xfrm>
          <a:prstGeom prst="hexagon">
            <a:avLst>
              <a:gd name="adj" fmla="val 30489"/>
              <a:gd name="vf" fmla="val 115470"/>
            </a:avLst>
          </a:prstGeom>
          <a:solidFill>
            <a:srgbClr val="646464"/>
          </a:solidFill>
          <a:ln w="9525" algn="ctr">
            <a:solidFill>
              <a:srgbClr val="646464"/>
            </a:solidFill>
            <a:miter lim="800000"/>
            <a:headEnd/>
            <a:tailEnd/>
          </a:ln>
          <a:effectLst/>
        </p:spPr>
        <p:txBody>
          <a:bodyPr wrap="none" lIns="90000" tIns="46800" rIns="90000" bIns="46800" anchor="ctr"/>
          <a:lstStyle/>
          <a:p>
            <a:pPr marL="0" marR="0" lvl="0" indent="0" algn="ctr" defTabSz="1042988" eaLnBrk="0" fontAlgn="base" latinLnBrk="0" hangingPunct="0">
              <a:lnSpc>
                <a:spcPct val="100000"/>
              </a:lnSpc>
              <a:spcBef>
                <a:spcPct val="0"/>
              </a:spcBef>
              <a:spcAft>
                <a:spcPct val="0"/>
              </a:spcAft>
              <a:buClr>
                <a:srgbClr val="00A28A"/>
              </a:buClr>
              <a:buSzTx/>
              <a:buFont typeface="Times" pitchFamily="18" charset="0"/>
              <a:buNone/>
              <a:tabLst/>
              <a:defRPr/>
            </a:pPr>
            <a:r>
              <a:rPr kumimoji="0" lang="en-US" sz="700" b="0" i="0" u="none" strike="noStrike" kern="0" cap="none" spc="0" normalizeH="0" baseline="0" noProof="0" dirty="0" smtClean="0">
                <a:ln>
                  <a:noFill/>
                </a:ln>
                <a:solidFill>
                  <a:schemeClr val="bg1"/>
                </a:solidFill>
                <a:effectLst/>
                <a:uLnTx/>
                <a:uFillTx/>
              </a:rPr>
              <a:t>Carte d’achat</a:t>
            </a:r>
          </a:p>
        </p:txBody>
      </p:sp>
      <p:sp>
        <p:nvSpPr>
          <p:cNvPr id="26" name="AutoShape 4"/>
          <p:cNvSpPr>
            <a:spLocks noChangeArrowheads="1"/>
          </p:cNvSpPr>
          <p:nvPr/>
        </p:nvSpPr>
        <p:spPr bwMode="gray">
          <a:xfrm>
            <a:off x="1120516" y="3148763"/>
            <a:ext cx="1078702" cy="985223"/>
          </a:xfrm>
          <a:prstGeom prst="hexagon">
            <a:avLst>
              <a:gd name="adj" fmla="val 30489"/>
              <a:gd name="vf" fmla="val 115470"/>
            </a:avLst>
          </a:prstGeom>
          <a:solidFill>
            <a:srgbClr val="CCCCCC"/>
          </a:solidFill>
          <a:ln w="9525" algn="ctr">
            <a:solidFill>
              <a:srgbClr val="646464"/>
            </a:solidFill>
            <a:miter lim="800000"/>
            <a:headEnd/>
            <a:tailEnd/>
          </a:ln>
          <a:effectLst/>
        </p:spPr>
        <p:txBody>
          <a:bodyPr lIns="90000" tIns="46800" rIns="90000" bIns="46800" anchor="ctr"/>
          <a:lstStyle/>
          <a:p>
            <a:pPr algn="ctr" defTabSz="1042988" eaLnBrk="0" fontAlgn="base" hangingPunct="0">
              <a:spcBef>
                <a:spcPct val="0"/>
              </a:spcBef>
              <a:spcAft>
                <a:spcPct val="0"/>
              </a:spcAft>
              <a:buClr>
                <a:srgbClr val="00A28A"/>
              </a:buClr>
            </a:pPr>
            <a:r>
              <a:rPr lang="en-US" sz="600" kern="0" dirty="0" err="1" smtClean="0"/>
              <a:t>Profil</a:t>
            </a:r>
            <a:r>
              <a:rPr lang="en-US" sz="600" kern="0" dirty="0" smtClean="0"/>
              <a:t> </a:t>
            </a:r>
            <a:r>
              <a:rPr lang="en-US" sz="600" kern="0" dirty="0"/>
              <a:t>de cartes</a:t>
            </a:r>
          </a:p>
        </p:txBody>
      </p:sp>
      <p:sp>
        <p:nvSpPr>
          <p:cNvPr id="27" name="AutoShape 5"/>
          <p:cNvSpPr>
            <a:spLocks noChangeArrowheads="1"/>
          </p:cNvSpPr>
          <p:nvPr/>
        </p:nvSpPr>
        <p:spPr bwMode="gray">
          <a:xfrm>
            <a:off x="1131162" y="1189117"/>
            <a:ext cx="1078702" cy="986167"/>
          </a:xfrm>
          <a:prstGeom prst="hexagon">
            <a:avLst>
              <a:gd name="adj" fmla="val 30460"/>
              <a:gd name="vf" fmla="val 115470"/>
            </a:avLst>
          </a:prstGeom>
          <a:solidFill>
            <a:srgbClr val="0081AE"/>
          </a:solidFill>
          <a:ln w="9525">
            <a:noFill/>
            <a:miter lim="800000"/>
            <a:headEnd/>
            <a:tailEnd/>
          </a:ln>
          <a:effectLst/>
        </p:spPr>
        <p:txBody>
          <a:bodyPr lIns="0" tIns="0" rIns="0" bIns="0" anchor="ctr"/>
          <a:lstStyle/>
          <a:p>
            <a:pPr algn="ctr" defTabSz="1042988" eaLnBrk="0" fontAlgn="base" hangingPunct="0">
              <a:spcBef>
                <a:spcPct val="0"/>
              </a:spcBef>
              <a:spcAft>
                <a:spcPct val="0"/>
              </a:spcAft>
              <a:buClr>
                <a:srgbClr val="00A28A"/>
              </a:buClr>
            </a:pPr>
            <a:r>
              <a:rPr lang="en-US" sz="700" kern="0" dirty="0">
                <a:solidFill>
                  <a:schemeClr val="bg1"/>
                </a:solidFill>
              </a:rPr>
              <a:t>Architecture CHA</a:t>
            </a:r>
          </a:p>
        </p:txBody>
      </p:sp>
      <p:sp>
        <p:nvSpPr>
          <p:cNvPr id="28" name="AutoShape 6"/>
          <p:cNvSpPr>
            <a:spLocks noChangeArrowheads="1"/>
          </p:cNvSpPr>
          <p:nvPr/>
        </p:nvSpPr>
        <p:spPr bwMode="gray">
          <a:xfrm>
            <a:off x="1872168" y="1683145"/>
            <a:ext cx="1078702" cy="985223"/>
          </a:xfrm>
          <a:prstGeom prst="hexagon">
            <a:avLst>
              <a:gd name="adj" fmla="val 30489"/>
              <a:gd name="vf" fmla="val 115470"/>
            </a:avLst>
          </a:prstGeom>
          <a:solidFill>
            <a:srgbClr val="CCCCCC"/>
          </a:solidFill>
          <a:ln w="9525" algn="ctr">
            <a:solidFill>
              <a:srgbClr val="646464"/>
            </a:solidFill>
            <a:miter lim="800000"/>
            <a:headEnd/>
            <a:tailEnd/>
          </a:ln>
          <a:effectLst/>
        </p:spPr>
        <p:txBody>
          <a:bodyPr lIns="90000" tIns="46800" rIns="90000" bIns="46800" anchor="ctr"/>
          <a:lstStyle/>
          <a:p>
            <a:pPr algn="ctr" defTabSz="1042988" eaLnBrk="0" fontAlgn="base" hangingPunct="0">
              <a:spcBef>
                <a:spcPct val="0"/>
              </a:spcBef>
              <a:spcAft>
                <a:spcPct val="0"/>
              </a:spcAft>
              <a:buClr>
                <a:srgbClr val="00A28A"/>
              </a:buClr>
            </a:pPr>
            <a:r>
              <a:rPr lang="en-US" sz="600" kern="0" dirty="0"/>
              <a:t>Programme CHA</a:t>
            </a:r>
          </a:p>
        </p:txBody>
      </p:sp>
      <p:sp>
        <p:nvSpPr>
          <p:cNvPr id="29" name="AutoShape 7"/>
          <p:cNvSpPr>
            <a:spLocks noChangeArrowheads="1"/>
          </p:cNvSpPr>
          <p:nvPr/>
        </p:nvSpPr>
        <p:spPr bwMode="gray">
          <a:xfrm>
            <a:off x="1872168" y="2667424"/>
            <a:ext cx="1078702" cy="984279"/>
          </a:xfrm>
          <a:prstGeom prst="hexagon">
            <a:avLst>
              <a:gd name="adj" fmla="val 30518"/>
              <a:gd name="vf" fmla="val 115470"/>
            </a:avLst>
          </a:prstGeom>
          <a:solidFill>
            <a:srgbClr val="CCCCCC"/>
          </a:solidFill>
          <a:ln w="9525" algn="ctr">
            <a:solidFill>
              <a:srgbClr val="646464"/>
            </a:solidFill>
            <a:miter lim="800000"/>
            <a:headEnd/>
            <a:tailEnd/>
          </a:ln>
          <a:effectLst/>
        </p:spPr>
        <p:txBody>
          <a:bodyPr lIns="90000" tIns="46800" rIns="90000" bIns="46800" anchor="ctr"/>
          <a:lstStyle/>
          <a:p>
            <a:pPr algn="ctr" defTabSz="1042988" eaLnBrk="0" fontAlgn="base" hangingPunct="0">
              <a:spcBef>
                <a:spcPct val="0"/>
              </a:spcBef>
              <a:spcAft>
                <a:spcPct val="0"/>
              </a:spcAft>
              <a:buClr>
                <a:srgbClr val="00A28A"/>
              </a:buClr>
            </a:pPr>
            <a:r>
              <a:rPr lang="en-US" sz="600" kern="0" dirty="0" smtClean="0"/>
              <a:t>Réseaux bancaires</a:t>
            </a:r>
            <a:endParaRPr lang="en-US" sz="600" kern="0" dirty="0"/>
          </a:p>
        </p:txBody>
      </p:sp>
      <p:sp>
        <p:nvSpPr>
          <p:cNvPr id="30" name="AutoShape 8"/>
          <p:cNvSpPr>
            <a:spLocks noChangeArrowheads="1"/>
          </p:cNvSpPr>
          <p:nvPr/>
        </p:nvSpPr>
        <p:spPr bwMode="gray">
          <a:xfrm>
            <a:off x="360000" y="1683145"/>
            <a:ext cx="1078702" cy="985223"/>
          </a:xfrm>
          <a:prstGeom prst="hexagon">
            <a:avLst>
              <a:gd name="adj" fmla="val 30489"/>
              <a:gd name="vf" fmla="val 115470"/>
            </a:avLst>
          </a:prstGeom>
          <a:solidFill>
            <a:srgbClr val="CCCCCC"/>
          </a:solidFill>
          <a:ln w="9525" algn="ctr">
            <a:solidFill>
              <a:srgbClr val="646464"/>
            </a:solidFill>
            <a:miter lim="800000"/>
            <a:headEnd/>
            <a:tailEnd/>
          </a:ln>
          <a:effectLst/>
        </p:spPr>
        <p:txBody>
          <a:bodyPr lIns="90000" tIns="46800" rIns="90000" bIns="46800" anchor="ctr"/>
          <a:lstStyle/>
          <a:p>
            <a:pPr algn="ctr" defTabSz="1042988" eaLnBrk="0" fontAlgn="base" hangingPunct="0">
              <a:spcBef>
                <a:spcPct val="0"/>
              </a:spcBef>
              <a:spcAft>
                <a:spcPct val="0"/>
              </a:spcAft>
              <a:buClr>
                <a:srgbClr val="00A28A"/>
              </a:buClr>
            </a:pPr>
            <a:r>
              <a:rPr lang="en-US" sz="600" kern="0" dirty="0" smtClean="0"/>
              <a:t>RPCA</a:t>
            </a:r>
            <a:endParaRPr lang="en-US" sz="600" kern="0" dirty="0"/>
          </a:p>
        </p:txBody>
      </p:sp>
      <p:sp>
        <p:nvSpPr>
          <p:cNvPr id="31" name="AutoShape 9"/>
          <p:cNvSpPr>
            <a:spLocks noChangeArrowheads="1"/>
          </p:cNvSpPr>
          <p:nvPr/>
        </p:nvSpPr>
        <p:spPr bwMode="gray">
          <a:xfrm>
            <a:off x="360000" y="2667424"/>
            <a:ext cx="1078702" cy="984279"/>
          </a:xfrm>
          <a:prstGeom prst="hexagon">
            <a:avLst>
              <a:gd name="adj" fmla="val 30518"/>
              <a:gd name="vf" fmla="val 115470"/>
            </a:avLst>
          </a:prstGeom>
          <a:solidFill>
            <a:srgbClr val="CCCCCC"/>
          </a:solidFill>
          <a:ln w="9525" algn="ctr">
            <a:solidFill>
              <a:srgbClr val="646464"/>
            </a:solidFill>
            <a:miter lim="800000"/>
            <a:headEnd/>
            <a:tailEnd/>
          </a:ln>
          <a:effectLst/>
        </p:spPr>
        <p:txBody>
          <a:bodyPr lIns="90000" tIns="46800" rIns="90000" bIns="46800" anchor="ctr"/>
          <a:lstStyle/>
          <a:p>
            <a:pPr algn="ctr" defTabSz="1042988" eaLnBrk="0" fontAlgn="base" hangingPunct="0">
              <a:spcBef>
                <a:spcPct val="0"/>
              </a:spcBef>
              <a:spcAft>
                <a:spcPct val="0"/>
              </a:spcAft>
              <a:buClr>
                <a:srgbClr val="00A28A"/>
              </a:buClr>
            </a:pPr>
            <a:r>
              <a:rPr lang="en-US" sz="600" kern="0" dirty="0"/>
              <a:t>Centre de facturation</a:t>
            </a:r>
          </a:p>
        </p:txBody>
      </p:sp>
      <p:sp>
        <p:nvSpPr>
          <p:cNvPr id="33" name="Rectangle 32"/>
          <p:cNvSpPr/>
          <p:nvPr/>
        </p:nvSpPr>
        <p:spPr>
          <a:xfrm>
            <a:off x="3707904" y="1682200"/>
            <a:ext cx="4117451" cy="1461939"/>
          </a:xfrm>
          <a:prstGeom prst="rect">
            <a:avLst/>
          </a:prstGeom>
        </p:spPr>
        <p:txBody>
          <a:bodyPr wrap="square">
            <a:spAutoFit/>
          </a:bodyPr>
          <a:lstStyle/>
          <a:p>
            <a:pPr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800" dirty="0"/>
              <a:t>Une </a:t>
            </a:r>
            <a:r>
              <a:rPr lang="fr-FR" sz="800" b="1" dirty="0"/>
              <a:t>architecture cartes d’achat</a:t>
            </a:r>
            <a:r>
              <a:rPr lang="fr-FR" sz="800" dirty="0"/>
              <a:t> se compose de plusieurs briques…</a:t>
            </a:r>
          </a:p>
          <a:p>
            <a:pPr marL="545129" lvl="1" indent="-285750" fontAlgn="base">
              <a:spcBef>
                <a:spcPts val="450"/>
              </a:spcBef>
              <a:spcAft>
                <a:spcPct val="0"/>
              </a:spcAft>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800" dirty="0">
                <a:solidFill>
                  <a:srgbClr val="000000"/>
                </a:solidFill>
              </a:rPr>
              <a:t>Un programme de cartes d’achat</a:t>
            </a:r>
          </a:p>
          <a:p>
            <a:pPr marL="545129" lvl="1" indent="-285750" fontAlgn="base">
              <a:spcBef>
                <a:spcPts val="450"/>
              </a:spcBef>
              <a:spcAft>
                <a:spcPct val="0"/>
              </a:spcAft>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800" dirty="0">
                <a:solidFill>
                  <a:srgbClr val="000000"/>
                </a:solidFill>
              </a:rPr>
              <a:t>Un ou plusieurs centres de facturation</a:t>
            </a:r>
          </a:p>
          <a:p>
            <a:pPr marL="545129" lvl="1" indent="-285750" fontAlgn="base">
              <a:spcBef>
                <a:spcPts val="450"/>
              </a:spcBef>
              <a:spcAft>
                <a:spcPct val="0"/>
              </a:spcAft>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800" dirty="0">
                <a:solidFill>
                  <a:srgbClr val="000000"/>
                </a:solidFill>
              </a:rPr>
              <a:t>Une ou plusieurs unités organisationnelles</a:t>
            </a:r>
          </a:p>
          <a:p>
            <a:pPr marL="545129" lvl="1" indent="-285750" fontAlgn="base">
              <a:spcBef>
                <a:spcPts val="450"/>
              </a:spcBef>
              <a:spcAft>
                <a:spcPct val="0"/>
              </a:spcAft>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800" dirty="0">
                <a:solidFill>
                  <a:srgbClr val="000000"/>
                </a:solidFill>
              </a:rPr>
              <a:t>Un ou plusieurs profils de cartes de cartes d’achat.</a:t>
            </a:r>
          </a:p>
          <a:p>
            <a:pPr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800" dirty="0"/>
          </a:p>
          <a:p>
            <a:pPr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800" dirty="0"/>
              <a:t>… dont l’agencement a pour objectif final de définir les autorisations de chaque carte d’achat du programme. </a:t>
            </a:r>
          </a:p>
        </p:txBody>
      </p:sp>
      <p:sp>
        <p:nvSpPr>
          <p:cNvPr id="2" name="Rectangle 1"/>
          <p:cNvSpPr/>
          <p:nvPr/>
        </p:nvSpPr>
        <p:spPr>
          <a:xfrm>
            <a:off x="8206361" y="4879348"/>
            <a:ext cx="662361" cy="20774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8D49A-5A7A-574D-A0ED-52B5C1EFA876}" type="datetime1">
              <a:rPr lang="fr-FR" sz="750" b="1" cap="all">
                <a:solidFill>
                  <a:srgbClr val="000000"/>
                </a:solidFill>
              </a:rPr>
              <a:pPr marL="0" marR="0" lvl="0" indent="0" algn="ctr" defTabSz="914400" rtl="0" eaLnBrk="1" fontAlgn="auto" latinLnBrk="0" hangingPunct="1">
                <a:lnSpc>
                  <a:spcPct val="100000"/>
                </a:lnSpc>
                <a:spcBef>
                  <a:spcPts val="0"/>
                </a:spcBef>
                <a:spcAft>
                  <a:spcPts val="0"/>
                </a:spcAft>
                <a:buClrTx/>
                <a:buSzTx/>
                <a:buFontTx/>
                <a:buNone/>
                <a:tabLst/>
                <a:defRPr/>
              </a:pPr>
              <a:t>18/05/2022</a:t>
            </a:fld>
            <a:endParaRPr lang="fr-FR" dirty="0"/>
          </a:p>
        </p:txBody>
      </p:sp>
      <p:sp>
        <p:nvSpPr>
          <p:cNvPr id="14" name="Espace réservé du numéro de diapositive 3"/>
          <p:cNvSpPr>
            <a:spLocks noGrp="1"/>
          </p:cNvSpPr>
          <p:nvPr>
            <p:ph type="sldNum" sz="quarter" idx="12"/>
          </p:nvPr>
        </p:nvSpPr>
        <p:spPr>
          <a:xfrm>
            <a:off x="6574175" y="4803223"/>
            <a:ext cx="1350000" cy="360000"/>
          </a:xfrm>
        </p:spPr>
        <p:txBody>
          <a:bodyPr/>
          <a:lstStyle/>
          <a:p>
            <a:fld id="{733122C9-A0B9-462F-8757-0847AD287B63}" type="slidenum">
              <a:rPr lang="fr-FR" smtClean="0"/>
              <a:pPr/>
              <a:t>7</a:t>
            </a:fld>
            <a:endParaRPr lang="fr-FR" dirty="0"/>
          </a:p>
        </p:txBody>
      </p:sp>
    </p:spTree>
    <p:extLst>
      <p:ext uri="{BB962C8B-B14F-4D97-AF65-F5344CB8AC3E}">
        <p14:creationId xmlns:p14="http://schemas.microsoft.com/office/powerpoint/2010/main" val="2708884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sp>
        <p:nvSpPr>
          <p:cNvPr id="23" name="Titre 6">
            <a:extLst>
              <a:ext uri="{FF2B5EF4-FFF2-40B4-BE49-F238E27FC236}">
                <a16:creationId xmlns:a16="http://schemas.microsoft.com/office/drawing/2014/main" id="{71AEE90C-F5AE-4AB4-900A-CF0001990F3D}"/>
              </a:ext>
            </a:extLst>
          </p:cNvPr>
          <p:cNvSpPr txBox="1">
            <a:spLocks/>
          </p:cNvSpPr>
          <p:nvPr/>
        </p:nvSpPr>
        <p:spPr bwMode="gray">
          <a:xfrm>
            <a:off x="1187624" y="152010"/>
            <a:ext cx="7088080"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500" dirty="0"/>
              <a:t>I</a:t>
            </a:r>
            <a:r>
              <a:rPr lang="fr-FR" sz="1500" dirty="0" smtClean="0"/>
              <a:t>ntroduction</a:t>
            </a:r>
          </a:p>
          <a:p>
            <a:pPr>
              <a:buClr>
                <a:schemeClr val="tx2"/>
              </a:buClr>
            </a:pPr>
            <a:r>
              <a:rPr lang="fr-FR" sz="1300" dirty="0">
                <a:solidFill>
                  <a:schemeClr val="accent2"/>
                </a:solidFill>
              </a:rPr>
              <a:t>Glossaire </a:t>
            </a:r>
          </a:p>
        </p:txBody>
      </p:sp>
      <p:sp>
        <p:nvSpPr>
          <p:cNvPr id="25" name="AutoShape 3"/>
          <p:cNvSpPr>
            <a:spLocks noChangeArrowheads="1"/>
          </p:cNvSpPr>
          <p:nvPr/>
        </p:nvSpPr>
        <p:spPr bwMode="gray">
          <a:xfrm>
            <a:off x="1131162" y="2175284"/>
            <a:ext cx="1078702" cy="985222"/>
          </a:xfrm>
          <a:prstGeom prst="hexagon">
            <a:avLst>
              <a:gd name="adj" fmla="val 30489"/>
              <a:gd name="vf" fmla="val 115470"/>
            </a:avLst>
          </a:prstGeom>
          <a:solidFill>
            <a:srgbClr val="646464"/>
          </a:solidFill>
          <a:ln w="9525" algn="ctr">
            <a:solidFill>
              <a:srgbClr val="646464"/>
            </a:solidFill>
            <a:miter lim="800000"/>
            <a:headEnd/>
            <a:tailEnd/>
          </a:ln>
          <a:effectLst/>
        </p:spPr>
        <p:txBody>
          <a:bodyPr wrap="none" lIns="90000" tIns="46800" rIns="90000" bIns="46800" anchor="ctr"/>
          <a:lstStyle/>
          <a:p>
            <a:pPr marL="0" marR="0" lvl="0" indent="0" algn="ctr" defTabSz="1042988" eaLnBrk="0" fontAlgn="base" latinLnBrk="0" hangingPunct="0">
              <a:lnSpc>
                <a:spcPct val="100000"/>
              </a:lnSpc>
              <a:spcBef>
                <a:spcPct val="0"/>
              </a:spcBef>
              <a:spcAft>
                <a:spcPct val="0"/>
              </a:spcAft>
              <a:buClr>
                <a:srgbClr val="00A28A"/>
              </a:buClr>
              <a:buSzTx/>
              <a:buFont typeface="Times" pitchFamily="18" charset="0"/>
              <a:buNone/>
              <a:tabLst/>
              <a:defRPr/>
            </a:pPr>
            <a:r>
              <a:rPr kumimoji="0" lang="en-US" sz="700" b="0" i="0" u="none" strike="noStrike" kern="0" cap="none" spc="0" normalizeH="0" baseline="0" noProof="0" dirty="0" smtClean="0">
                <a:ln>
                  <a:noFill/>
                </a:ln>
                <a:solidFill>
                  <a:schemeClr val="bg1"/>
                </a:solidFill>
                <a:effectLst/>
                <a:uLnTx/>
                <a:uFillTx/>
              </a:rPr>
              <a:t>Carte d’achat</a:t>
            </a:r>
          </a:p>
        </p:txBody>
      </p:sp>
      <p:sp>
        <p:nvSpPr>
          <p:cNvPr id="26" name="AutoShape 4"/>
          <p:cNvSpPr>
            <a:spLocks noChangeArrowheads="1"/>
          </p:cNvSpPr>
          <p:nvPr/>
        </p:nvSpPr>
        <p:spPr bwMode="gray">
          <a:xfrm>
            <a:off x="1120516" y="3148763"/>
            <a:ext cx="1078702" cy="985223"/>
          </a:xfrm>
          <a:prstGeom prst="hexagon">
            <a:avLst>
              <a:gd name="adj" fmla="val 30489"/>
              <a:gd name="vf" fmla="val 115470"/>
            </a:avLst>
          </a:prstGeom>
          <a:solidFill>
            <a:srgbClr val="CCCCCC"/>
          </a:solidFill>
          <a:ln w="9525" algn="ctr">
            <a:solidFill>
              <a:srgbClr val="646464"/>
            </a:solidFill>
            <a:miter lim="800000"/>
            <a:headEnd/>
            <a:tailEnd/>
          </a:ln>
          <a:effectLst/>
        </p:spPr>
        <p:txBody>
          <a:bodyPr lIns="90000" tIns="46800" rIns="90000" bIns="46800" anchor="ctr"/>
          <a:lstStyle/>
          <a:p>
            <a:pPr algn="ctr" defTabSz="1042988" eaLnBrk="0" fontAlgn="base" hangingPunct="0">
              <a:spcBef>
                <a:spcPct val="0"/>
              </a:spcBef>
              <a:spcAft>
                <a:spcPct val="0"/>
              </a:spcAft>
              <a:buClr>
                <a:srgbClr val="00A28A"/>
              </a:buClr>
            </a:pPr>
            <a:r>
              <a:rPr lang="en-US" sz="600" kern="0" dirty="0" err="1" smtClean="0"/>
              <a:t>Profil</a:t>
            </a:r>
            <a:r>
              <a:rPr lang="en-US" sz="600" kern="0" dirty="0" smtClean="0"/>
              <a:t> </a:t>
            </a:r>
            <a:r>
              <a:rPr lang="en-US" sz="600" kern="0" dirty="0"/>
              <a:t>de cartes</a:t>
            </a:r>
          </a:p>
        </p:txBody>
      </p:sp>
      <p:sp>
        <p:nvSpPr>
          <p:cNvPr id="27" name="AutoShape 5"/>
          <p:cNvSpPr>
            <a:spLocks noChangeArrowheads="1"/>
          </p:cNvSpPr>
          <p:nvPr/>
        </p:nvSpPr>
        <p:spPr bwMode="gray">
          <a:xfrm>
            <a:off x="1131162" y="1189117"/>
            <a:ext cx="1078702" cy="986167"/>
          </a:xfrm>
          <a:prstGeom prst="hexagon">
            <a:avLst>
              <a:gd name="adj" fmla="val 30460"/>
              <a:gd name="vf" fmla="val 115470"/>
            </a:avLst>
          </a:prstGeom>
          <a:solidFill>
            <a:srgbClr val="0081AE"/>
          </a:solidFill>
          <a:ln w="9525">
            <a:noFill/>
            <a:miter lim="800000"/>
            <a:headEnd/>
            <a:tailEnd/>
          </a:ln>
          <a:effectLst/>
        </p:spPr>
        <p:txBody>
          <a:bodyPr lIns="0" tIns="0" rIns="0" bIns="0" anchor="ctr"/>
          <a:lstStyle/>
          <a:p>
            <a:pPr algn="ctr" defTabSz="1042988" eaLnBrk="0" fontAlgn="base" hangingPunct="0">
              <a:spcBef>
                <a:spcPct val="0"/>
              </a:spcBef>
              <a:spcAft>
                <a:spcPct val="0"/>
              </a:spcAft>
              <a:buClr>
                <a:srgbClr val="00A28A"/>
              </a:buClr>
            </a:pPr>
            <a:r>
              <a:rPr lang="en-US" sz="700" kern="0" dirty="0">
                <a:solidFill>
                  <a:schemeClr val="bg1"/>
                </a:solidFill>
              </a:rPr>
              <a:t>Architecture CHA</a:t>
            </a:r>
          </a:p>
        </p:txBody>
      </p:sp>
      <p:sp>
        <p:nvSpPr>
          <p:cNvPr id="28" name="AutoShape 6"/>
          <p:cNvSpPr>
            <a:spLocks noChangeArrowheads="1"/>
          </p:cNvSpPr>
          <p:nvPr/>
        </p:nvSpPr>
        <p:spPr bwMode="gray">
          <a:xfrm>
            <a:off x="1872168" y="1683145"/>
            <a:ext cx="1078702" cy="985223"/>
          </a:xfrm>
          <a:prstGeom prst="hexagon">
            <a:avLst>
              <a:gd name="adj" fmla="val 30489"/>
              <a:gd name="vf" fmla="val 115470"/>
            </a:avLst>
          </a:prstGeom>
          <a:solidFill>
            <a:srgbClr val="91278F"/>
          </a:solidFill>
          <a:ln w="9525">
            <a:noFill/>
            <a:miter lim="800000"/>
            <a:headEnd/>
            <a:tailEnd/>
          </a:ln>
          <a:effectLst/>
        </p:spPr>
        <p:txBody>
          <a:bodyPr lIns="0" tIns="0" rIns="0" bIns="0" anchor="ctr"/>
          <a:lstStyle/>
          <a:p>
            <a:pPr algn="ctr" defTabSz="709440">
              <a:spcBef>
                <a:spcPct val="50000"/>
              </a:spcBef>
              <a:spcAft>
                <a:spcPct val="50000"/>
              </a:spcAft>
              <a:buClr>
                <a:schemeClr val="accent2"/>
              </a:buClr>
              <a:buSzPct val="80000"/>
            </a:pPr>
            <a:r>
              <a:rPr lang="en-US" sz="700" dirty="0">
                <a:solidFill>
                  <a:schemeClr val="bg1"/>
                </a:solidFill>
              </a:rPr>
              <a:t>Programme CHA</a:t>
            </a:r>
          </a:p>
        </p:txBody>
      </p:sp>
      <p:sp>
        <p:nvSpPr>
          <p:cNvPr id="29" name="AutoShape 7"/>
          <p:cNvSpPr>
            <a:spLocks noChangeArrowheads="1"/>
          </p:cNvSpPr>
          <p:nvPr/>
        </p:nvSpPr>
        <p:spPr bwMode="gray">
          <a:xfrm>
            <a:off x="1872168" y="2667424"/>
            <a:ext cx="1078702" cy="984279"/>
          </a:xfrm>
          <a:prstGeom prst="hexagon">
            <a:avLst>
              <a:gd name="adj" fmla="val 30518"/>
              <a:gd name="vf" fmla="val 115470"/>
            </a:avLst>
          </a:prstGeom>
          <a:solidFill>
            <a:srgbClr val="CCCCCC"/>
          </a:solidFill>
          <a:ln w="9525" algn="ctr">
            <a:solidFill>
              <a:srgbClr val="646464"/>
            </a:solidFill>
            <a:miter lim="800000"/>
            <a:headEnd/>
            <a:tailEnd/>
          </a:ln>
          <a:effectLst/>
        </p:spPr>
        <p:txBody>
          <a:bodyPr lIns="90000" tIns="46800" rIns="90000" bIns="46800" anchor="ctr"/>
          <a:lstStyle/>
          <a:p>
            <a:pPr algn="ctr" defTabSz="1042988" eaLnBrk="0" fontAlgn="base" hangingPunct="0">
              <a:spcBef>
                <a:spcPct val="0"/>
              </a:spcBef>
              <a:spcAft>
                <a:spcPct val="0"/>
              </a:spcAft>
              <a:buClr>
                <a:srgbClr val="00A28A"/>
              </a:buClr>
            </a:pPr>
            <a:r>
              <a:rPr lang="en-US" sz="600" kern="0" dirty="0" smtClean="0"/>
              <a:t>Réseaux bancaires</a:t>
            </a:r>
            <a:endParaRPr lang="en-US" sz="600" kern="0" dirty="0"/>
          </a:p>
        </p:txBody>
      </p:sp>
      <p:sp>
        <p:nvSpPr>
          <p:cNvPr id="30" name="AutoShape 8"/>
          <p:cNvSpPr>
            <a:spLocks noChangeArrowheads="1"/>
          </p:cNvSpPr>
          <p:nvPr/>
        </p:nvSpPr>
        <p:spPr bwMode="gray">
          <a:xfrm>
            <a:off x="360000" y="1683145"/>
            <a:ext cx="1078702" cy="985223"/>
          </a:xfrm>
          <a:prstGeom prst="hexagon">
            <a:avLst>
              <a:gd name="adj" fmla="val 30489"/>
              <a:gd name="vf" fmla="val 115470"/>
            </a:avLst>
          </a:prstGeom>
          <a:solidFill>
            <a:srgbClr val="CCCCCC"/>
          </a:solidFill>
          <a:ln w="9525" algn="ctr">
            <a:solidFill>
              <a:srgbClr val="646464"/>
            </a:solidFill>
            <a:miter lim="800000"/>
            <a:headEnd/>
            <a:tailEnd/>
          </a:ln>
          <a:effectLst/>
        </p:spPr>
        <p:txBody>
          <a:bodyPr lIns="90000" tIns="46800" rIns="90000" bIns="46800" anchor="ctr"/>
          <a:lstStyle/>
          <a:p>
            <a:pPr algn="ctr" defTabSz="1042988" eaLnBrk="0" fontAlgn="base" hangingPunct="0">
              <a:spcBef>
                <a:spcPct val="0"/>
              </a:spcBef>
              <a:spcAft>
                <a:spcPct val="0"/>
              </a:spcAft>
              <a:buClr>
                <a:srgbClr val="00A28A"/>
              </a:buClr>
            </a:pPr>
            <a:r>
              <a:rPr lang="en-US" sz="600" kern="0" dirty="0" smtClean="0"/>
              <a:t>RPCA</a:t>
            </a:r>
            <a:endParaRPr lang="en-US" sz="600" kern="0" dirty="0"/>
          </a:p>
        </p:txBody>
      </p:sp>
      <p:sp>
        <p:nvSpPr>
          <p:cNvPr id="31" name="AutoShape 9"/>
          <p:cNvSpPr>
            <a:spLocks noChangeArrowheads="1"/>
          </p:cNvSpPr>
          <p:nvPr/>
        </p:nvSpPr>
        <p:spPr bwMode="gray">
          <a:xfrm>
            <a:off x="360000" y="2667424"/>
            <a:ext cx="1078702" cy="984279"/>
          </a:xfrm>
          <a:prstGeom prst="hexagon">
            <a:avLst>
              <a:gd name="adj" fmla="val 30518"/>
              <a:gd name="vf" fmla="val 115470"/>
            </a:avLst>
          </a:prstGeom>
          <a:solidFill>
            <a:srgbClr val="CCCCCC"/>
          </a:solidFill>
          <a:ln w="9525" algn="ctr">
            <a:solidFill>
              <a:srgbClr val="646464"/>
            </a:solidFill>
            <a:miter lim="800000"/>
            <a:headEnd/>
            <a:tailEnd/>
          </a:ln>
          <a:effectLst/>
        </p:spPr>
        <p:txBody>
          <a:bodyPr lIns="90000" tIns="46800" rIns="90000" bIns="46800" anchor="ctr"/>
          <a:lstStyle/>
          <a:p>
            <a:pPr algn="ctr" defTabSz="1042988" eaLnBrk="0" fontAlgn="base" hangingPunct="0">
              <a:spcBef>
                <a:spcPct val="0"/>
              </a:spcBef>
              <a:spcAft>
                <a:spcPct val="0"/>
              </a:spcAft>
              <a:buClr>
                <a:srgbClr val="00A28A"/>
              </a:buClr>
            </a:pPr>
            <a:r>
              <a:rPr lang="en-US" sz="600" kern="0" dirty="0"/>
              <a:t>Centre de facturation</a:t>
            </a:r>
          </a:p>
        </p:txBody>
      </p:sp>
      <p:sp>
        <p:nvSpPr>
          <p:cNvPr id="33" name="Rectangle 32"/>
          <p:cNvSpPr/>
          <p:nvPr/>
        </p:nvSpPr>
        <p:spPr>
          <a:xfrm>
            <a:off x="3563888" y="1521524"/>
            <a:ext cx="4117451" cy="2123658"/>
          </a:xfrm>
          <a:prstGeom prst="rect">
            <a:avLst/>
          </a:prstGeom>
        </p:spPr>
        <p:txBody>
          <a:bodyPr wrap="square">
            <a:spAutoFit/>
          </a:bodyPr>
          <a:lstStyle/>
          <a:p>
            <a:pPr marL="176213" lvl="1">
              <a:spcBef>
                <a:spcPts val="600"/>
              </a:spcBef>
              <a:spcAft>
                <a:spcPts val="600"/>
              </a:spcAft>
            </a:pPr>
            <a:r>
              <a:rPr lang="fr-FR" sz="800" dirty="0" smtClean="0">
                <a:solidFill>
                  <a:srgbClr val="000000"/>
                </a:solidFill>
              </a:rPr>
              <a:t>Le </a:t>
            </a:r>
            <a:r>
              <a:rPr lang="fr-FR" sz="800" b="1" dirty="0" smtClean="0">
                <a:solidFill>
                  <a:srgbClr val="000000"/>
                </a:solidFill>
              </a:rPr>
              <a:t>programme carte d’achat </a:t>
            </a:r>
            <a:r>
              <a:rPr lang="fr-FR" sz="800" dirty="0" smtClean="0">
                <a:solidFill>
                  <a:srgbClr val="000000"/>
                </a:solidFill>
              </a:rPr>
              <a:t>se gère</a:t>
            </a:r>
            <a:r>
              <a:rPr lang="fr-FR" sz="800" dirty="0">
                <a:solidFill>
                  <a:srgbClr val="000000"/>
                </a:solidFill>
              </a:rPr>
              <a:t> sur le portail de la </a:t>
            </a:r>
            <a:r>
              <a:rPr lang="fr-FR" sz="800" dirty="0" smtClean="0">
                <a:solidFill>
                  <a:srgbClr val="000000"/>
                </a:solidFill>
              </a:rPr>
              <a:t>BNPP, </a:t>
            </a:r>
            <a:r>
              <a:rPr lang="fr-FR" sz="800" dirty="0">
                <a:solidFill>
                  <a:srgbClr val="000000"/>
                </a:solidFill>
              </a:rPr>
              <a:t>créé par la banque à la demande de l’entité publique. Il peut également porter le nom d’« entreprise ».</a:t>
            </a:r>
          </a:p>
          <a:p>
            <a:pPr marL="545129" lvl="1" indent="-285750">
              <a:buFont typeface="Arial" panose="020B0604020202020204" pitchFamily="34" charset="0"/>
              <a:buChar char="•"/>
            </a:pPr>
            <a:r>
              <a:rPr lang="fr-FR" sz="800" dirty="0">
                <a:solidFill>
                  <a:srgbClr val="000000"/>
                </a:solidFill>
              </a:rPr>
              <a:t>Il a un nom, et une devise.</a:t>
            </a:r>
          </a:p>
          <a:p>
            <a:pPr marL="545129" lvl="1" indent="-285750">
              <a:buFont typeface="Arial" panose="020B0604020202020204" pitchFamily="34" charset="0"/>
              <a:buChar char="•"/>
            </a:pPr>
            <a:r>
              <a:rPr lang="fr-FR" sz="800" dirty="0">
                <a:solidFill>
                  <a:srgbClr val="000000"/>
                </a:solidFill>
              </a:rPr>
              <a:t>Il a un responsable, et des suppléants.</a:t>
            </a:r>
          </a:p>
          <a:p>
            <a:pPr marL="545129" lvl="1" indent="-285750">
              <a:buFont typeface="Arial" panose="020B0604020202020204" pitchFamily="34" charset="0"/>
              <a:buChar char="•"/>
            </a:pPr>
            <a:r>
              <a:rPr lang="fr-FR" sz="800" dirty="0">
                <a:solidFill>
                  <a:srgbClr val="000000"/>
                </a:solidFill>
              </a:rPr>
              <a:t>Il a un plafond: enveloppe de dépense maximale sur une année, définie en accord avec la banque</a:t>
            </a:r>
            <a:r>
              <a:rPr lang="fr-FR" sz="800" dirty="0" smtClean="0">
                <a:solidFill>
                  <a:srgbClr val="000000"/>
                </a:solidFill>
              </a:rPr>
              <a:t>.</a:t>
            </a:r>
          </a:p>
          <a:p>
            <a:pPr marL="545129" lvl="1" indent="-285750">
              <a:buFont typeface="Arial" panose="020B0604020202020204" pitchFamily="34" charset="0"/>
              <a:buChar char="•"/>
            </a:pPr>
            <a:endParaRPr lang="fr-FR" sz="800" dirty="0">
              <a:solidFill>
                <a:srgbClr val="000000"/>
              </a:solidFill>
            </a:endParaRPr>
          </a:p>
          <a:p>
            <a:pPr marL="179999" lvl="1">
              <a:spcBef>
                <a:spcPts val="600"/>
              </a:spcBef>
              <a:spcAft>
                <a:spcPts val="600"/>
              </a:spcAft>
            </a:pPr>
            <a:r>
              <a:rPr lang="fr-FR" sz="800" dirty="0">
                <a:solidFill>
                  <a:srgbClr val="000000"/>
                </a:solidFill>
              </a:rPr>
              <a:t>Le programme référence les objets sur lesquels porteront les autorisations de transaction:</a:t>
            </a:r>
          </a:p>
          <a:p>
            <a:pPr marL="545129" lvl="1" indent="-285750">
              <a:buFont typeface="Arial" panose="020B0604020202020204" pitchFamily="34" charset="0"/>
              <a:buChar char="•"/>
            </a:pPr>
            <a:r>
              <a:rPr lang="fr-FR" sz="800" dirty="0">
                <a:solidFill>
                  <a:srgbClr val="000000"/>
                </a:solidFill>
              </a:rPr>
              <a:t>Les fournisseurs (niveau 3) et les commerçants (niveau 1)</a:t>
            </a:r>
          </a:p>
          <a:p>
            <a:pPr marL="545129" lvl="1" indent="-285750">
              <a:buFont typeface="Arial" panose="020B0604020202020204" pitchFamily="34" charset="0"/>
              <a:buChar char="•"/>
            </a:pPr>
            <a:r>
              <a:rPr lang="fr-FR" sz="800" dirty="0">
                <a:solidFill>
                  <a:srgbClr val="000000"/>
                </a:solidFill>
              </a:rPr>
              <a:t>Les </a:t>
            </a:r>
            <a:r>
              <a:rPr lang="fr-FR" sz="800" dirty="0" smtClean="0">
                <a:solidFill>
                  <a:srgbClr val="000000"/>
                </a:solidFill>
              </a:rPr>
              <a:t>marchés</a:t>
            </a:r>
          </a:p>
          <a:p>
            <a:pPr marL="259379" lvl="1"/>
            <a:endParaRPr lang="fr-FR" sz="800" dirty="0">
              <a:solidFill>
                <a:srgbClr val="000000"/>
              </a:solidFill>
            </a:endParaRPr>
          </a:p>
          <a:p>
            <a:pPr marL="179999" lvl="1">
              <a:spcBef>
                <a:spcPts val="600"/>
              </a:spcBef>
              <a:spcAft>
                <a:spcPts val="600"/>
              </a:spcAft>
            </a:pPr>
            <a:r>
              <a:rPr lang="fr-FR" sz="800" dirty="0">
                <a:solidFill>
                  <a:srgbClr val="000000"/>
                </a:solidFill>
              </a:rPr>
              <a:t>Le programme n’est pas lié à un périmètre budgétaire ou organisationnel. </a:t>
            </a:r>
          </a:p>
        </p:txBody>
      </p:sp>
      <p:sp>
        <p:nvSpPr>
          <p:cNvPr id="2" name="Rectangle 1"/>
          <p:cNvSpPr/>
          <p:nvPr/>
        </p:nvSpPr>
        <p:spPr>
          <a:xfrm>
            <a:off x="7903169" y="4859625"/>
            <a:ext cx="662361" cy="20774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8D49A-5A7A-574D-A0ED-52B5C1EFA876}" type="datetime1">
              <a:rPr lang="fr-FR" sz="750" b="1" cap="all">
                <a:solidFill>
                  <a:srgbClr val="000000"/>
                </a:solidFill>
              </a:rPr>
              <a:pPr marL="0" marR="0" lvl="0" indent="0" algn="ctr" defTabSz="914400" rtl="0" eaLnBrk="1" fontAlgn="auto" latinLnBrk="0" hangingPunct="1">
                <a:lnSpc>
                  <a:spcPct val="100000"/>
                </a:lnSpc>
                <a:spcBef>
                  <a:spcPts val="0"/>
                </a:spcBef>
                <a:spcAft>
                  <a:spcPts val="0"/>
                </a:spcAft>
                <a:buClrTx/>
                <a:buSzTx/>
                <a:buFontTx/>
                <a:buNone/>
                <a:tabLst/>
                <a:defRPr/>
              </a:pPr>
              <a:t>18/05/2022</a:t>
            </a:fld>
            <a:endParaRPr lang="fr-FR" dirty="0"/>
          </a:p>
        </p:txBody>
      </p:sp>
      <p:sp>
        <p:nvSpPr>
          <p:cNvPr id="14" name="Espace réservé du numéro de diapositive 3"/>
          <p:cNvSpPr>
            <a:spLocks noGrp="1"/>
          </p:cNvSpPr>
          <p:nvPr>
            <p:ph type="sldNum" sz="quarter" idx="12"/>
          </p:nvPr>
        </p:nvSpPr>
        <p:spPr>
          <a:xfrm>
            <a:off x="6264000" y="4825319"/>
            <a:ext cx="1238185" cy="264151"/>
          </a:xfrm>
        </p:spPr>
        <p:txBody>
          <a:bodyPr/>
          <a:lstStyle/>
          <a:p>
            <a:fld id="{733122C9-A0B9-462F-8757-0847AD287B63}" type="slidenum">
              <a:rPr lang="fr-FR" smtClean="0"/>
              <a:pPr/>
              <a:t>8</a:t>
            </a:fld>
            <a:endParaRPr lang="fr-FR" dirty="0"/>
          </a:p>
        </p:txBody>
      </p:sp>
    </p:spTree>
    <p:extLst>
      <p:ext uri="{BB962C8B-B14F-4D97-AF65-F5344CB8AC3E}">
        <p14:creationId xmlns:p14="http://schemas.microsoft.com/office/powerpoint/2010/main" val="738742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a:extLst>
              <a:ext uri="{FF2B5EF4-FFF2-40B4-BE49-F238E27FC236}">
                <a16:creationId xmlns:a16="http://schemas.microsoft.com/office/drawing/2014/main" id="{BEAFB66E-F65A-6947-8E83-649AD3CC8094}"/>
              </a:ext>
            </a:extLst>
          </p:cNvPr>
          <p:cNvSpPr>
            <a:spLocks noGrp="1"/>
          </p:cNvSpPr>
          <p:nvPr>
            <p:ph type="ftr" sz="quarter" idx="11"/>
          </p:nvPr>
        </p:nvSpPr>
        <p:spPr>
          <a:xfrm>
            <a:off x="360000" y="4783500"/>
            <a:ext cx="5904000" cy="36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Département du contrôle interne et des systèmes d’information financière - DCISIF</a:t>
            </a:r>
          </a:p>
        </p:txBody>
      </p:sp>
      <p:sp>
        <p:nvSpPr>
          <p:cNvPr id="23" name="Titre 6">
            <a:extLst>
              <a:ext uri="{FF2B5EF4-FFF2-40B4-BE49-F238E27FC236}">
                <a16:creationId xmlns:a16="http://schemas.microsoft.com/office/drawing/2014/main" id="{71AEE90C-F5AE-4AB4-900A-CF0001990F3D}"/>
              </a:ext>
            </a:extLst>
          </p:cNvPr>
          <p:cNvSpPr txBox="1">
            <a:spLocks/>
          </p:cNvSpPr>
          <p:nvPr/>
        </p:nvSpPr>
        <p:spPr bwMode="gray">
          <a:xfrm>
            <a:off x="1187624" y="152010"/>
            <a:ext cx="7088080"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a:buClr>
                <a:schemeClr val="tx2"/>
              </a:buClr>
            </a:pPr>
            <a:r>
              <a:rPr lang="fr-FR" sz="1500" dirty="0"/>
              <a:t>I</a:t>
            </a:r>
            <a:r>
              <a:rPr lang="fr-FR" sz="1500" dirty="0" smtClean="0"/>
              <a:t>ntroduction</a:t>
            </a:r>
          </a:p>
          <a:p>
            <a:pPr>
              <a:buClr>
                <a:schemeClr val="tx2"/>
              </a:buClr>
            </a:pPr>
            <a:r>
              <a:rPr lang="fr-FR" sz="1300" dirty="0">
                <a:solidFill>
                  <a:schemeClr val="accent2"/>
                </a:solidFill>
              </a:rPr>
              <a:t>Glossaire </a:t>
            </a:r>
          </a:p>
        </p:txBody>
      </p:sp>
      <p:sp>
        <p:nvSpPr>
          <p:cNvPr id="25" name="AutoShape 3"/>
          <p:cNvSpPr>
            <a:spLocks noChangeArrowheads="1"/>
          </p:cNvSpPr>
          <p:nvPr/>
        </p:nvSpPr>
        <p:spPr bwMode="gray">
          <a:xfrm>
            <a:off x="1131162" y="2175284"/>
            <a:ext cx="1078702" cy="985222"/>
          </a:xfrm>
          <a:prstGeom prst="hexagon">
            <a:avLst>
              <a:gd name="adj" fmla="val 30489"/>
              <a:gd name="vf" fmla="val 115470"/>
            </a:avLst>
          </a:prstGeom>
          <a:solidFill>
            <a:srgbClr val="646464"/>
          </a:solidFill>
          <a:ln w="9525" algn="ctr">
            <a:solidFill>
              <a:srgbClr val="646464"/>
            </a:solidFill>
            <a:miter lim="800000"/>
            <a:headEnd/>
            <a:tailEnd/>
          </a:ln>
          <a:effectLst/>
        </p:spPr>
        <p:txBody>
          <a:bodyPr wrap="none" lIns="90000" tIns="46800" rIns="90000" bIns="46800" anchor="ctr"/>
          <a:lstStyle/>
          <a:p>
            <a:pPr marL="0" marR="0" lvl="0" indent="0" algn="ctr" defTabSz="1042988" eaLnBrk="0" fontAlgn="base" latinLnBrk="0" hangingPunct="0">
              <a:lnSpc>
                <a:spcPct val="100000"/>
              </a:lnSpc>
              <a:spcBef>
                <a:spcPct val="0"/>
              </a:spcBef>
              <a:spcAft>
                <a:spcPct val="0"/>
              </a:spcAft>
              <a:buClr>
                <a:srgbClr val="00A28A"/>
              </a:buClr>
              <a:buSzTx/>
              <a:buFont typeface="Times" pitchFamily="18" charset="0"/>
              <a:buNone/>
              <a:tabLst/>
              <a:defRPr/>
            </a:pPr>
            <a:r>
              <a:rPr kumimoji="0" lang="en-US" sz="700" b="0" i="0" u="none" strike="noStrike" kern="0" cap="none" spc="0" normalizeH="0" baseline="0" noProof="0" dirty="0" smtClean="0">
                <a:ln>
                  <a:noFill/>
                </a:ln>
                <a:solidFill>
                  <a:schemeClr val="bg1"/>
                </a:solidFill>
                <a:effectLst/>
                <a:uLnTx/>
                <a:uFillTx/>
              </a:rPr>
              <a:t>Carte d’achat</a:t>
            </a:r>
          </a:p>
        </p:txBody>
      </p:sp>
      <p:sp>
        <p:nvSpPr>
          <p:cNvPr id="26" name="AutoShape 4"/>
          <p:cNvSpPr>
            <a:spLocks noChangeArrowheads="1"/>
          </p:cNvSpPr>
          <p:nvPr/>
        </p:nvSpPr>
        <p:spPr bwMode="gray">
          <a:xfrm>
            <a:off x="1120516" y="3148763"/>
            <a:ext cx="1078702" cy="985223"/>
          </a:xfrm>
          <a:prstGeom prst="hexagon">
            <a:avLst>
              <a:gd name="adj" fmla="val 30489"/>
              <a:gd name="vf" fmla="val 115470"/>
            </a:avLst>
          </a:prstGeom>
          <a:solidFill>
            <a:srgbClr val="CCCCCC"/>
          </a:solidFill>
          <a:ln w="9525" algn="ctr">
            <a:solidFill>
              <a:srgbClr val="646464"/>
            </a:solidFill>
            <a:miter lim="800000"/>
            <a:headEnd/>
            <a:tailEnd/>
          </a:ln>
          <a:effectLst/>
        </p:spPr>
        <p:txBody>
          <a:bodyPr lIns="90000" tIns="46800" rIns="90000" bIns="46800" anchor="ctr"/>
          <a:lstStyle/>
          <a:p>
            <a:pPr algn="ctr" defTabSz="1042988" eaLnBrk="0" fontAlgn="base" hangingPunct="0">
              <a:spcBef>
                <a:spcPct val="0"/>
              </a:spcBef>
              <a:spcAft>
                <a:spcPct val="0"/>
              </a:spcAft>
              <a:buClr>
                <a:srgbClr val="00A28A"/>
              </a:buClr>
            </a:pPr>
            <a:r>
              <a:rPr lang="en-US" sz="600" kern="0" dirty="0" err="1" smtClean="0"/>
              <a:t>Profil</a:t>
            </a:r>
            <a:r>
              <a:rPr lang="en-US" sz="600" kern="0" dirty="0" smtClean="0"/>
              <a:t> </a:t>
            </a:r>
            <a:r>
              <a:rPr lang="en-US" sz="600" kern="0" dirty="0"/>
              <a:t>de cartes</a:t>
            </a:r>
          </a:p>
        </p:txBody>
      </p:sp>
      <p:sp>
        <p:nvSpPr>
          <p:cNvPr id="27" name="AutoShape 5"/>
          <p:cNvSpPr>
            <a:spLocks noChangeArrowheads="1"/>
          </p:cNvSpPr>
          <p:nvPr/>
        </p:nvSpPr>
        <p:spPr bwMode="gray">
          <a:xfrm>
            <a:off x="1131162" y="1189117"/>
            <a:ext cx="1078702" cy="986167"/>
          </a:xfrm>
          <a:prstGeom prst="hexagon">
            <a:avLst>
              <a:gd name="adj" fmla="val 30460"/>
              <a:gd name="vf" fmla="val 115470"/>
            </a:avLst>
          </a:prstGeom>
          <a:solidFill>
            <a:srgbClr val="0081AE"/>
          </a:solidFill>
          <a:ln w="9525">
            <a:noFill/>
            <a:miter lim="800000"/>
            <a:headEnd/>
            <a:tailEnd/>
          </a:ln>
          <a:effectLst/>
        </p:spPr>
        <p:txBody>
          <a:bodyPr lIns="0" tIns="0" rIns="0" bIns="0" anchor="ctr"/>
          <a:lstStyle/>
          <a:p>
            <a:pPr algn="ctr" defTabSz="1042988" eaLnBrk="0" fontAlgn="base" hangingPunct="0">
              <a:spcBef>
                <a:spcPct val="0"/>
              </a:spcBef>
              <a:spcAft>
                <a:spcPct val="0"/>
              </a:spcAft>
              <a:buClr>
                <a:srgbClr val="00A28A"/>
              </a:buClr>
            </a:pPr>
            <a:r>
              <a:rPr lang="en-US" sz="700" kern="0" dirty="0">
                <a:solidFill>
                  <a:schemeClr val="bg1"/>
                </a:solidFill>
              </a:rPr>
              <a:t>Architecture CHA</a:t>
            </a:r>
          </a:p>
        </p:txBody>
      </p:sp>
      <p:sp>
        <p:nvSpPr>
          <p:cNvPr id="28" name="AutoShape 6"/>
          <p:cNvSpPr>
            <a:spLocks noChangeArrowheads="1"/>
          </p:cNvSpPr>
          <p:nvPr/>
        </p:nvSpPr>
        <p:spPr bwMode="gray">
          <a:xfrm>
            <a:off x="1872168" y="1683145"/>
            <a:ext cx="1078702" cy="985223"/>
          </a:xfrm>
          <a:prstGeom prst="hexagon">
            <a:avLst>
              <a:gd name="adj" fmla="val 30489"/>
              <a:gd name="vf" fmla="val 115470"/>
            </a:avLst>
          </a:prstGeom>
          <a:solidFill>
            <a:srgbClr val="91278F"/>
          </a:solidFill>
          <a:ln w="9525">
            <a:noFill/>
            <a:miter lim="800000"/>
            <a:headEnd/>
            <a:tailEnd/>
          </a:ln>
          <a:effectLst/>
        </p:spPr>
        <p:txBody>
          <a:bodyPr lIns="0" tIns="0" rIns="0" bIns="0" anchor="ctr"/>
          <a:lstStyle/>
          <a:p>
            <a:pPr algn="ctr" defTabSz="709440">
              <a:spcBef>
                <a:spcPct val="50000"/>
              </a:spcBef>
              <a:spcAft>
                <a:spcPct val="50000"/>
              </a:spcAft>
              <a:buClr>
                <a:schemeClr val="accent2"/>
              </a:buClr>
              <a:buSzPct val="80000"/>
            </a:pPr>
            <a:r>
              <a:rPr lang="en-US" sz="700" dirty="0">
                <a:solidFill>
                  <a:schemeClr val="bg1"/>
                </a:solidFill>
              </a:rPr>
              <a:t>Programme CHA</a:t>
            </a:r>
          </a:p>
        </p:txBody>
      </p:sp>
      <p:sp>
        <p:nvSpPr>
          <p:cNvPr id="29" name="AutoShape 7"/>
          <p:cNvSpPr>
            <a:spLocks noChangeArrowheads="1"/>
          </p:cNvSpPr>
          <p:nvPr/>
        </p:nvSpPr>
        <p:spPr bwMode="gray">
          <a:xfrm>
            <a:off x="1872168" y="2667424"/>
            <a:ext cx="1078702" cy="984279"/>
          </a:xfrm>
          <a:prstGeom prst="hexagon">
            <a:avLst>
              <a:gd name="adj" fmla="val 30518"/>
              <a:gd name="vf" fmla="val 115470"/>
            </a:avLst>
          </a:prstGeom>
          <a:solidFill>
            <a:srgbClr val="2C973E"/>
          </a:solidFill>
          <a:ln w="9525">
            <a:noFill/>
            <a:miter lim="800000"/>
            <a:headEnd/>
            <a:tailEnd/>
          </a:ln>
          <a:effectLst/>
        </p:spPr>
        <p:txBody>
          <a:bodyPr lIns="0" tIns="0" rIns="0" bIns="0" anchor="ctr"/>
          <a:lstStyle/>
          <a:p>
            <a:pPr algn="ctr" defTabSz="709440">
              <a:spcBef>
                <a:spcPct val="50000"/>
              </a:spcBef>
              <a:spcAft>
                <a:spcPct val="50000"/>
              </a:spcAft>
              <a:buClr>
                <a:schemeClr val="accent2"/>
              </a:buClr>
              <a:buSzPct val="80000"/>
            </a:pPr>
            <a:r>
              <a:rPr lang="en-US" sz="700" dirty="0">
                <a:solidFill>
                  <a:schemeClr val="bg1"/>
                </a:solidFill>
              </a:rPr>
              <a:t>Réseaux bancaires</a:t>
            </a:r>
          </a:p>
        </p:txBody>
      </p:sp>
      <p:sp>
        <p:nvSpPr>
          <p:cNvPr id="30" name="AutoShape 8"/>
          <p:cNvSpPr>
            <a:spLocks noChangeArrowheads="1"/>
          </p:cNvSpPr>
          <p:nvPr/>
        </p:nvSpPr>
        <p:spPr bwMode="gray">
          <a:xfrm>
            <a:off x="360000" y="1683145"/>
            <a:ext cx="1078702" cy="985223"/>
          </a:xfrm>
          <a:prstGeom prst="hexagon">
            <a:avLst>
              <a:gd name="adj" fmla="val 30489"/>
              <a:gd name="vf" fmla="val 115470"/>
            </a:avLst>
          </a:prstGeom>
          <a:solidFill>
            <a:srgbClr val="CCCCCC"/>
          </a:solidFill>
          <a:ln w="9525" algn="ctr">
            <a:solidFill>
              <a:srgbClr val="646464"/>
            </a:solidFill>
            <a:miter lim="800000"/>
            <a:headEnd/>
            <a:tailEnd/>
          </a:ln>
          <a:effectLst/>
        </p:spPr>
        <p:txBody>
          <a:bodyPr lIns="90000" tIns="46800" rIns="90000" bIns="46800" anchor="ctr"/>
          <a:lstStyle/>
          <a:p>
            <a:pPr algn="ctr" defTabSz="1042988" eaLnBrk="0" fontAlgn="base" hangingPunct="0">
              <a:spcBef>
                <a:spcPct val="0"/>
              </a:spcBef>
              <a:spcAft>
                <a:spcPct val="0"/>
              </a:spcAft>
              <a:buClr>
                <a:srgbClr val="00A28A"/>
              </a:buClr>
            </a:pPr>
            <a:r>
              <a:rPr lang="en-US" sz="600" kern="0" dirty="0" smtClean="0"/>
              <a:t>RPCA</a:t>
            </a:r>
            <a:endParaRPr lang="en-US" sz="600" kern="0" dirty="0"/>
          </a:p>
        </p:txBody>
      </p:sp>
      <p:sp>
        <p:nvSpPr>
          <p:cNvPr id="31" name="AutoShape 9"/>
          <p:cNvSpPr>
            <a:spLocks noChangeArrowheads="1"/>
          </p:cNvSpPr>
          <p:nvPr/>
        </p:nvSpPr>
        <p:spPr bwMode="gray">
          <a:xfrm>
            <a:off x="360000" y="2667424"/>
            <a:ext cx="1078702" cy="984279"/>
          </a:xfrm>
          <a:prstGeom prst="hexagon">
            <a:avLst>
              <a:gd name="adj" fmla="val 30518"/>
              <a:gd name="vf" fmla="val 115470"/>
            </a:avLst>
          </a:prstGeom>
          <a:solidFill>
            <a:srgbClr val="CCCCCC"/>
          </a:solidFill>
          <a:ln w="9525" algn="ctr">
            <a:solidFill>
              <a:srgbClr val="646464"/>
            </a:solidFill>
            <a:miter lim="800000"/>
            <a:headEnd/>
            <a:tailEnd/>
          </a:ln>
          <a:effectLst/>
        </p:spPr>
        <p:txBody>
          <a:bodyPr lIns="90000" tIns="46800" rIns="90000" bIns="46800" anchor="ctr"/>
          <a:lstStyle/>
          <a:p>
            <a:pPr algn="ctr" defTabSz="1042988" eaLnBrk="0" fontAlgn="base" hangingPunct="0">
              <a:spcBef>
                <a:spcPct val="0"/>
              </a:spcBef>
              <a:spcAft>
                <a:spcPct val="0"/>
              </a:spcAft>
              <a:buClr>
                <a:srgbClr val="00A28A"/>
              </a:buClr>
            </a:pPr>
            <a:r>
              <a:rPr lang="en-US" sz="600" kern="0" dirty="0"/>
              <a:t>Centre de facturation</a:t>
            </a:r>
          </a:p>
        </p:txBody>
      </p:sp>
      <p:sp>
        <p:nvSpPr>
          <p:cNvPr id="33" name="Rectangle 32"/>
          <p:cNvSpPr/>
          <p:nvPr/>
        </p:nvSpPr>
        <p:spPr>
          <a:xfrm>
            <a:off x="3563888" y="1521524"/>
            <a:ext cx="4117451" cy="1954381"/>
          </a:xfrm>
          <a:prstGeom prst="rect">
            <a:avLst/>
          </a:prstGeom>
        </p:spPr>
        <p:txBody>
          <a:bodyPr wrap="square">
            <a:spAutoFit/>
          </a:bodyPr>
          <a:lstStyle/>
          <a:p>
            <a:pPr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800" b="1" dirty="0" smtClean="0"/>
              <a:t>Les 3 réseaux bancaires</a:t>
            </a:r>
          </a:p>
          <a:p>
            <a:pPr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800" b="1" dirty="0"/>
          </a:p>
          <a:p>
            <a:pPr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800" b="1" dirty="0" smtClean="0"/>
              <a:t>Réseau </a:t>
            </a:r>
            <a:r>
              <a:rPr lang="fr-FR" sz="800" b="1" dirty="0"/>
              <a:t>CB = </a:t>
            </a:r>
            <a:r>
              <a:rPr lang="fr-FR" sz="800" dirty="0"/>
              <a:t>réseau le plus courant en France. Utilisé par les commerçants et fournisseurs français notamment pour les achats au comptoir (achats de proximité). Véhicule des transactions avec informations non détaillées (niveau 1).</a:t>
            </a:r>
          </a:p>
          <a:p>
            <a:pPr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fr-FR" sz="800" dirty="0"/>
          </a:p>
          <a:p>
            <a:pPr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800" b="1" dirty="0"/>
              <a:t>Réseau VISA = </a:t>
            </a:r>
            <a:r>
              <a:rPr lang="fr-FR" sz="800" dirty="0"/>
              <a:t>réseau qui permet d’effectuer des achats auprès de fournisseurs étrangers quand ils n’ont pas souscrit un contrat sur le réseau CB auprès de leur banque.</a:t>
            </a:r>
          </a:p>
          <a:p>
            <a:pPr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800" dirty="0"/>
              <a:t> </a:t>
            </a:r>
          </a:p>
          <a:p>
            <a:pPr defTabSz="449263" fontAlgn="base">
              <a:spcBef>
                <a:spcPts val="450"/>
              </a:spcBef>
              <a:spcAft>
                <a:spcPct val="0"/>
              </a:spcAft>
              <a:buClr>
                <a:srgbClr val="FFC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fr-FR" sz="800" b="1" dirty="0"/>
              <a:t>Réseau PURCH = </a:t>
            </a:r>
            <a:r>
              <a:rPr lang="fr-FR" sz="800" dirty="0"/>
              <a:t>réseau qui véhicule les transactions avec informations détaillées (niveau 3)</a:t>
            </a:r>
          </a:p>
        </p:txBody>
      </p:sp>
      <p:sp>
        <p:nvSpPr>
          <p:cNvPr id="2" name="Rectangle 1"/>
          <p:cNvSpPr/>
          <p:nvPr/>
        </p:nvSpPr>
        <p:spPr>
          <a:xfrm>
            <a:off x="7884368" y="4859625"/>
            <a:ext cx="662361" cy="20774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858D49A-5A7A-574D-A0ED-52B5C1EFA876}" type="datetime1">
              <a:rPr lang="fr-FR" sz="750" b="1" cap="all">
                <a:solidFill>
                  <a:srgbClr val="000000"/>
                </a:solidFill>
              </a:rPr>
              <a:pPr marL="0" marR="0" lvl="0" indent="0" algn="ctr" defTabSz="914400" rtl="0" eaLnBrk="1" fontAlgn="auto" latinLnBrk="0" hangingPunct="1">
                <a:lnSpc>
                  <a:spcPct val="100000"/>
                </a:lnSpc>
                <a:spcBef>
                  <a:spcPts val="0"/>
                </a:spcBef>
                <a:spcAft>
                  <a:spcPts val="0"/>
                </a:spcAft>
                <a:buClrTx/>
                <a:buSzTx/>
                <a:buFontTx/>
                <a:buNone/>
                <a:tabLst/>
                <a:defRPr/>
              </a:pPr>
              <a:t>18/05/2022</a:t>
            </a:fld>
            <a:endParaRPr lang="fr-FR" dirty="0"/>
          </a:p>
        </p:txBody>
      </p:sp>
      <p:sp>
        <p:nvSpPr>
          <p:cNvPr id="14" name="Espace réservé du numéro de diapositive 3"/>
          <p:cNvSpPr>
            <a:spLocks noGrp="1"/>
          </p:cNvSpPr>
          <p:nvPr>
            <p:ph type="sldNum" sz="quarter" idx="12"/>
          </p:nvPr>
        </p:nvSpPr>
        <p:spPr>
          <a:xfrm>
            <a:off x="6444208" y="4831423"/>
            <a:ext cx="1107164" cy="264151"/>
          </a:xfrm>
        </p:spPr>
        <p:txBody>
          <a:bodyPr/>
          <a:lstStyle/>
          <a:p>
            <a:fld id="{733122C9-A0B9-462F-8757-0847AD287B63}" type="slidenum">
              <a:rPr lang="fr-FR" smtClean="0"/>
              <a:pPr/>
              <a:t>9</a:t>
            </a:fld>
            <a:endParaRPr lang="fr-FR" dirty="0"/>
          </a:p>
        </p:txBody>
      </p:sp>
    </p:spTree>
    <p:extLst>
      <p:ext uri="{BB962C8B-B14F-4D97-AF65-F5344CB8AC3E}">
        <p14:creationId xmlns:p14="http://schemas.microsoft.com/office/powerpoint/2010/main" val="399036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1_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3.xml><?xml version="1.0" encoding="utf-8"?>
<a:theme xmlns:a="http://schemas.openxmlformats.org/drawingml/2006/main" name="2_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4.xml><?xml version="1.0" encoding="utf-8"?>
<a:theme xmlns:a="http://schemas.openxmlformats.org/drawingml/2006/main" name="DAE">
  <a:themeElements>
    <a:clrScheme name="Personnalisé 3">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2323FF"/>
      </a:hlink>
      <a:folHlink>
        <a:srgbClr val="5555C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rque_etat_modele_presentation.potx" id="{AD9A326D-3B8B-4739-80FC-81572CCC922A}" vid="{41AB9142-96DB-48D9-8721-249E0477D7A9}"/>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3FCAED9DFBF6A44A548820E5329224B" ma:contentTypeVersion="1" ma:contentTypeDescription="Crée un document." ma:contentTypeScope="" ma:versionID="33d6f535fa2093e1886a8c7d317398be">
  <xsd:schema xmlns:xsd="http://www.w3.org/2001/XMLSchema" xmlns:xs="http://www.w3.org/2001/XMLSchema" xmlns:p="http://schemas.microsoft.com/office/2006/metadata/properties" xmlns:ns1="http://schemas.microsoft.com/sharepoint/v3" targetNamespace="http://schemas.microsoft.com/office/2006/metadata/properties" ma:root="true" ma:fieldsID="e3c27bd0fcb797d0a61d91e17cfc962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957A1D6-DBE0-4F71-AA10-B9F6DCEE3E1C}">
  <ds:schemaRefs>
    <ds:schemaRef ds:uri="http://schemas.microsoft.com/sharepoint/v3/contenttype/forms"/>
  </ds:schemaRefs>
</ds:datastoreItem>
</file>

<file path=customXml/itemProps2.xml><?xml version="1.0" encoding="utf-8"?>
<ds:datastoreItem xmlns:ds="http://schemas.openxmlformats.org/officeDocument/2006/customXml" ds:itemID="{B0E939EC-98BA-4C54-A5A1-4FA28974BD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5FEE13-FEC8-4F1C-8222-8648587329A0}">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MINISTÈRIEL</Template>
  <TotalTime>31791</TotalTime>
  <Words>7819</Words>
  <Application>Microsoft Office PowerPoint</Application>
  <PresentationFormat>Affichage à l'écran (16:9)</PresentationFormat>
  <Paragraphs>966</Paragraphs>
  <Slides>47</Slides>
  <Notes>31</Notes>
  <HiddenSlides>0</HiddenSlides>
  <MMClips>0</MMClips>
  <ScaleCrop>false</ScaleCrop>
  <HeadingPairs>
    <vt:vector size="6" baseType="variant">
      <vt:variant>
        <vt:lpstr>Polices utilisées</vt:lpstr>
      </vt:variant>
      <vt:variant>
        <vt:i4>12</vt:i4>
      </vt:variant>
      <vt:variant>
        <vt:lpstr>Thème</vt:lpstr>
      </vt:variant>
      <vt:variant>
        <vt:i4>4</vt:i4>
      </vt:variant>
      <vt:variant>
        <vt:lpstr>Titres des diapositives</vt:lpstr>
      </vt:variant>
      <vt:variant>
        <vt:i4>47</vt:i4>
      </vt:variant>
    </vt:vector>
  </HeadingPairs>
  <TitlesOfParts>
    <vt:vector size="63" baseType="lpstr">
      <vt:lpstr>ＭＳ Ｐゴシック</vt:lpstr>
      <vt:lpstr>SimSun</vt:lpstr>
      <vt:lpstr>Arial</vt:lpstr>
      <vt:lpstr>Calibri</vt:lpstr>
      <vt:lpstr>Marianne</vt:lpstr>
      <vt:lpstr>Open Sans</vt:lpstr>
      <vt:lpstr>Segoe UI</vt:lpstr>
      <vt:lpstr>Symbol</vt:lpstr>
      <vt:lpstr>Times</vt:lpstr>
      <vt:lpstr>Times New Roman</vt:lpstr>
      <vt:lpstr>Wingdings</vt:lpstr>
      <vt:lpstr>Wingdings 3</vt:lpstr>
      <vt:lpstr>MINISTÈRIEL</vt:lpstr>
      <vt:lpstr>1_MINISTÈRIEL</vt:lpstr>
      <vt:lpstr>2_MINISTÈRIEL</vt:lpstr>
      <vt:lpstr>DAE</vt:lpstr>
      <vt:lpstr>Présentation PowerPoint</vt:lpstr>
      <vt:lpstr>Sommaire</vt:lpstr>
      <vt:lpstr>Introduction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 Automatisation du traitement des demandes de paiement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 Nouvel accord-cadre interministériel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4. Service national universel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5. Cartes affaires</vt:lpstr>
      <vt:lpstr>Présentation PowerPoint</vt:lpstr>
      <vt:lpstr>Présentation PowerPoint</vt:lpstr>
      <vt:lpstr>Présentation PowerPoint</vt:lpstr>
      <vt:lpstr>5. Conclusion</vt:lpstr>
      <vt:lpstr>Présentation PowerPoint</vt:lpstr>
      <vt:lpstr>Présentation PowerPoint</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CHRISTOPHE AMABIT</cp:lastModifiedBy>
  <cp:revision>1231</cp:revision>
  <cp:lastPrinted>2021-05-19T16:57:07Z</cp:lastPrinted>
  <dcterms:created xsi:type="dcterms:W3CDTF">2020-03-05T15:21:24Z</dcterms:created>
  <dcterms:modified xsi:type="dcterms:W3CDTF">2022-05-18T13:55:48Z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0x01010093FCAED9DFBF6A44A548820E5329224B</vt:lpwstr>
  </property>
</Properties>
</file>