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3" r:id="rId5"/>
  </p:sldMasterIdLst>
  <p:notesMasterIdLst>
    <p:notesMasterId r:id="rId37"/>
  </p:notesMasterIdLst>
  <p:sldIdLst>
    <p:sldId id="326" r:id="rId6"/>
    <p:sldId id="331" r:id="rId7"/>
    <p:sldId id="327" r:id="rId8"/>
    <p:sldId id="333" r:id="rId9"/>
    <p:sldId id="353" r:id="rId10"/>
    <p:sldId id="329" r:id="rId11"/>
    <p:sldId id="354" r:id="rId12"/>
    <p:sldId id="336" r:id="rId13"/>
    <p:sldId id="344" r:id="rId14"/>
    <p:sldId id="335" r:id="rId15"/>
    <p:sldId id="334" r:id="rId16"/>
    <p:sldId id="337" r:id="rId17"/>
    <p:sldId id="357" r:id="rId18"/>
    <p:sldId id="352" r:id="rId19"/>
    <p:sldId id="359" r:id="rId20"/>
    <p:sldId id="346" r:id="rId21"/>
    <p:sldId id="347" r:id="rId22"/>
    <p:sldId id="364" r:id="rId23"/>
    <p:sldId id="365" r:id="rId24"/>
    <p:sldId id="348" r:id="rId25"/>
    <p:sldId id="366" r:id="rId26"/>
    <p:sldId id="349" r:id="rId27"/>
    <p:sldId id="367" r:id="rId28"/>
    <p:sldId id="368" r:id="rId29"/>
    <p:sldId id="358" r:id="rId30"/>
    <p:sldId id="360" r:id="rId31"/>
    <p:sldId id="369" r:id="rId32"/>
    <p:sldId id="361" r:id="rId33"/>
    <p:sldId id="362" r:id="rId34"/>
    <p:sldId id="363" r:id="rId35"/>
    <p:sldId id="356"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31"/>
            <p14:sldId id="327"/>
            <p14:sldId id="333"/>
            <p14:sldId id="353"/>
            <p14:sldId id="329"/>
            <p14:sldId id="354"/>
            <p14:sldId id="336"/>
            <p14:sldId id="344"/>
            <p14:sldId id="335"/>
            <p14:sldId id="334"/>
            <p14:sldId id="337"/>
            <p14:sldId id="357"/>
            <p14:sldId id="352"/>
            <p14:sldId id="359"/>
            <p14:sldId id="346"/>
            <p14:sldId id="347"/>
            <p14:sldId id="364"/>
            <p14:sldId id="365"/>
            <p14:sldId id="348"/>
            <p14:sldId id="366"/>
            <p14:sldId id="349"/>
            <p14:sldId id="367"/>
            <p14:sldId id="368"/>
            <p14:sldId id="358"/>
            <p14:sldId id="360"/>
            <p14:sldId id="369"/>
            <p14:sldId id="361"/>
            <p14:sldId id="362"/>
            <p14:sldId id="363"/>
            <p14:sldId id="35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guide id="11"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TAN TIXIER" initials="GT" lastIdx="2" clrIdx="0">
    <p:extLst>
      <p:ext uri="{19B8F6BF-5375-455C-9EA6-DF929625EA0E}">
        <p15:presenceInfo xmlns:p15="http://schemas.microsoft.com/office/powerpoint/2012/main" userId="S-1-5-21-1616320312-2655828719-4280963109-83528" providerId="AD"/>
      </p:ext>
    </p:extLst>
  </p:cmAuthor>
  <p:cmAuthor id="2" name="DAMIEN DELPORTE" initials="DD" lastIdx="8" clrIdx="1">
    <p:extLst>
      <p:ext uri="{19B8F6BF-5375-455C-9EA6-DF929625EA0E}">
        <p15:presenceInfo xmlns:p15="http://schemas.microsoft.com/office/powerpoint/2012/main" userId="S-1-5-21-1616320312-2655828719-4280963109-73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9"/>
    <p:restoredTop sz="94660"/>
  </p:normalViewPr>
  <p:slideViewPr>
    <p:cSldViewPr showGuides="1">
      <p:cViewPr varScale="1">
        <p:scale>
          <a:sx n="73" d="100"/>
          <a:sy n="73" d="100"/>
        </p:scale>
        <p:origin x="1410" y="72"/>
      </p:cViewPr>
      <p:guideLst>
        <p:guide orient="horz" pos="2160"/>
        <p:guide orient="horz" pos="255"/>
        <p:guide orient="horz" pos="1139"/>
        <p:guide orient="horz" pos="1095"/>
        <p:guide orient="horz" pos="4065"/>
        <p:guide orient="horz" pos="4201"/>
        <p:guide pos="2880"/>
        <p:guide pos="476"/>
        <p:guide pos="5193"/>
        <p:guide pos="5465"/>
        <p:guide orient="horz" pos="22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97F59-55E3-4C13-B173-D5A43E375285}"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fr-FR"/>
        </a:p>
      </dgm:t>
    </dgm:pt>
    <dgm:pt modelId="{155C04B4-9724-476B-8306-1153FC6BA262}">
      <dgm:prSet phldrT="[Texte]" custT="1"/>
      <dgm:spPr>
        <a:xfrm rot="10800000">
          <a:off x="0" y="0"/>
          <a:ext cx="5867399" cy="570813"/>
        </a:xfrm>
        <a:prstGeom prst="upArrowCallout">
          <a:avLst/>
        </a:prstGeom>
      </dgm:spPr>
      <dgm:t>
        <a:bodyPr/>
        <a:lstStyle/>
        <a:p>
          <a:r>
            <a:rPr lang="fr-FR" sz="1050" b="1" dirty="0" smtClean="0">
              <a:latin typeface="Arial"/>
              <a:ea typeface="+mn-ea"/>
              <a:cs typeface="+mn-cs"/>
            </a:rPr>
            <a:t> Quand ?</a:t>
          </a:r>
          <a:endParaRPr lang="fr-FR" sz="1050" b="1" dirty="0">
            <a:solidFill>
              <a:sysClr val="window" lastClr="FFFFFF"/>
            </a:solidFill>
            <a:latin typeface="Arial"/>
            <a:ea typeface="+mn-ea"/>
            <a:cs typeface="+mn-cs"/>
          </a:endParaRPr>
        </a:p>
      </dgm:t>
    </dgm:pt>
    <dgm:pt modelId="{CD8E3AD3-6361-4F7A-8CA3-F2AE40216F1A}" type="parTrans" cxnId="{5298E7F2-E18D-4D57-85F9-B4F0887049C3}">
      <dgm:prSet/>
      <dgm:spPr/>
      <dgm:t>
        <a:bodyPr/>
        <a:lstStyle/>
        <a:p>
          <a:endParaRPr lang="fr-FR"/>
        </a:p>
      </dgm:t>
    </dgm:pt>
    <dgm:pt modelId="{00E26718-124F-4740-99F7-3595C830684D}" type="sibTrans" cxnId="{5298E7F2-E18D-4D57-85F9-B4F0887049C3}">
      <dgm:prSet/>
      <dgm:spPr/>
      <dgm:t>
        <a:bodyPr/>
        <a:lstStyle/>
        <a:p>
          <a:endParaRPr lang="fr-FR"/>
        </a:p>
      </dgm:t>
    </dgm:pt>
    <dgm:pt modelId="{1EB03227-997A-4BE4-A124-D7F698C437C7}">
      <dgm:prSet phldrT="[Texte]" custT="1"/>
      <dgm:spPr>
        <a:xfrm rot="10800000">
          <a:off x="0" y="566760"/>
          <a:ext cx="5867399" cy="570813"/>
        </a:xfrm>
        <a:prstGeom prst="upArrowCallout">
          <a:avLst/>
        </a:prstGeom>
      </dgm:spPr>
      <dgm:t>
        <a:bodyPr/>
        <a:lstStyle/>
        <a:p>
          <a:r>
            <a:rPr lang="fr-FR" sz="1050" b="1" dirty="0" smtClean="0">
              <a:latin typeface="Arial"/>
              <a:ea typeface="+mn-ea"/>
              <a:cs typeface="+mn-cs"/>
            </a:rPr>
            <a:t>Mi-décembre de l’année N-1</a:t>
          </a:r>
          <a:endParaRPr lang="fr-FR" sz="1050" b="1" dirty="0">
            <a:latin typeface="Arial"/>
            <a:ea typeface="+mn-ea"/>
            <a:cs typeface="+mn-cs"/>
          </a:endParaRPr>
        </a:p>
      </dgm:t>
    </dgm:pt>
    <dgm:pt modelId="{3B94B0E5-33A0-4369-BF32-4D90D2E59EAF}" type="parTrans" cxnId="{48107665-363B-42AF-98F5-D532AF3CE1BC}">
      <dgm:prSet/>
      <dgm:spPr/>
      <dgm:t>
        <a:bodyPr/>
        <a:lstStyle/>
        <a:p>
          <a:endParaRPr lang="fr-FR"/>
        </a:p>
      </dgm:t>
    </dgm:pt>
    <dgm:pt modelId="{4832E4CA-E9C7-40AE-9778-0C56B1B0EC27}" type="sibTrans" cxnId="{48107665-363B-42AF-98F5-D532AF3CE1BC}">
      <dgm:prSet/>
      <dgm:spPr/>
      <dgm:t>
        <a:bodyPr/>
        <a:lstStyle/>
        <a:p>
          <a:endParaRPr lang="fr-FR"/>
        </a:p>
      </dgm:t>
    </dgm:pt>
    <dgm:pt modelId="{8E4E3CAB-5410-43BD-B4DF-DC755729E3D0}">
      <dgm:prSet phldrT="[Texte]" custT="1"/>
      <dgm:spPr>
        <a:xfrm rot="10800000">
          <a:off x="0" y="1697253"/>
          <a:ext cx="5867399" cy="570813"/>
        </a:xfrm>
        <a:prstGeom prst="upArrowCallout">
          <a:avLst/>
        </a:prstGeom>
      </dgm:spPr>
      <dgm:t>
        <a:bodyPr/>
        <a:lstStyle/>
        <a:p>
          <a:r>
            <a:rPr lang="fr-FR" sz="1050" b="1" dirty="0" smtClean="0">
              <a:latin typeface="Arial"/>
              <a:ea typeface="+mn-ea"/>
              <a:cs typeface="+mn-cs"/>
            </a:rPr>
            <a:t>Au fil des remontées d’inscription</a:t>
          </a:r>
          <a:endParaRPr lang="fr-FR" sz="1050" b="1" dirty="0">
            <a:latin typeface="Arial"/>
            <a:ea typeface="+mn-ea"/>
            <a:cs typeface="+mn-cs"/>
          </a:endParaRPr>
        </a:p>
      </dgm:t>
    </dgm:pt>
    <dgm:pt modelId="{95E11FF1-2DE9-4CC1-8795-5EB9AD7579A8}" type="parTrans" cxnId="{489BEBF4-B0FE-4BC5-A396-4EF222A35855}">
      <dgm:prSet/>
      <dgm:spPr/>
      <dgm:t>
        <a:bodyPr/>
        <a:lstStyle/>
        <a:p>
          <a:endParaRPr lang="fr-FR"/>
        </a:p>
      </dgm:t>
    </dgm:pt>
    <dgm:pt modelId="{CFA22181-276A-425C-9B56-1199BC5A2A91}" type="sibTrans" cxnId="{489BEBF4-B0FE-4BC5-A396-4EF222A35855}">
      <dgm:prSet/>
      <dgm:spPr/>
      <dgm:t>
        <a:bodyPr/>
        <a:lstStyle/>
        <a:p>
          <a:endParaRPr lang="fr-FR"/>
        </a:p>
      </dgm:t>
    </dgm:pt>
    <dgm:pt modelId="{1CC163C1-0C1A-4A42-9703-FEE68D4ED55D}">
      <dgm:prSet phldrT="[Texte]" custT="1"/>
      <dgm:spPr>
        <a:xfrm>
          <a:off x="0" y="2827746"/>
          <a:ext cx="5867399" cy="371140"/>
        </a:xfrm>
        <a:prstGeom prst="rect">
          <a:avLst/>
        </a:prstGeom>
      </dgm:spPr>
      <dgm:t>
        <a:bodyPr/>
        <a:lstStyle/>
        <a:p>
          <a:r>
            <a:rPr lang="fr-FR" sz="900" dirty="0">
              <a:latin typeface="Arial"/>
              <a:ea typeface="+mn-ea"/>
              <a:cs typeface="+mn-cs"/>
            </a:rPr>
            <a:t>Avant le 5 de chaque mois</a:t>
          </a:r>
        </a:p>
      </dgm:t>
    </dgm:pt>
    <dgm:pt modelId="{180530F9-2B1F-413C-8599-EB1B64E94607}" type="parTrans" cxnId="{BD919B98-4483-46BB-8518-04534778EF5D}">
      <dgm:prSet/>
      <dgm:spPr/>
      <dgm:t>
        <a:bodyPr/>
        <a:lstStyle/>
        <a:p>
          <a:endParaRPr lang="fr-FR"/>
        </a:p>
      </dgm:t>
    </dgm:pt>
    <dgm:pt modelId="{7949FF11-F266-47B0-9434-FF0D183129A3}" type="sibTrans" cxnId="{BD919B98-4483-46BB-8518-04534778EF5D}">
      <dgm:prSet/>
      <dgm:spPr/>
      <dgm:t>
        <a:bodyPr/>
        <a:lstStyle/>
        <a:p>
          <a:endParaRPr lang="fr-FR"/>
        </a:p>
      </dgm:t>
    </dgm:pt>
    <dgm:pt modelId="{413279AD-8F17-4B5E-BEC9-0FEDBADCA493}">
      <dgm:prSet phldrT="[Texte]" custT="1"/>
      <dgm:spPr>
        <a:xfrm rot="10800000">
          <a:off x="0" y="2262499"/>
          <a:ext cx="5867399" cy="570813"/>
        </a:xfrm>
        <a:prstGeom prst="upArrowCallout">
          <a:avLst/>
        </a:prstGeom>
      </dgm:spPr>
      <dgm:t>
        <a:bodyPr/>
        <a:lstStyle/>
        <a:p>
          <a:r>
            <a:rPr lang="fr-FR" sz="1050" b="1" dirty="0" smtClean="0">
              <a:latin typeface="Arial"/>
              <a:ea typeface="+mn-ea"/>
              <a:cs typeface="+mn-cs"/>
            </a:rPr>
            <a:t>Aux alentours du 26 de chaque mois</a:t>
          </a:r>
          <a:endParaRPr lang="fr-FR" sz="1050" b="1" dirty="0">
            <a:latin typeface="Arial"/>
            <a:ea typeface="+mn-ea"/>
            <a:cs typeface="+mn-cs"/>
          </a:endParaRPr>
        </a:p>
      </dgm:t>
    </dgm:pt>
    <dgm:pt modelId="{727A428F-ADC8-4BC7-A0DE-21B7ECC3CC58}" type="parTrans" cxnId="{CCB533C4-FF0E-469B-BBE8-FEE5122A5B5E}">
      <dgm:prSet/>
      <dgm:spPr/>
      <dgm:t>
        <a:bodyPr/>
        <a:lstStyle/>
        <a:p>
          <a:endParaRPr lang="fr-FR"/>
        </a:p>
      </dgm:t>
    </dgm:pt>
    <dgm:pt modelId="{C907F699-8A45-4440-9FD6-F9BD7A916AB0}" type="sibTrans" cxnId="{CCB533C4-FF0E-469B-BBE8-FEE5122A5B5E}">
      <dgm:prSet/>
      <dgm:spPr/>
      <dgm:t>
        <a:bodyPr/>
        <a:lstStyle/>
        <a:p>
          <a:endParaRPr lang="fr-FR"/>
        </a:p>
      </dgm:t>
    </dgm:pt>
    <dgm:pt modelId="{5041BF3B-6C40-4C08-9346-DC5D96B68702}">
      <dgm:prSet custT="1"/>
      <dgm:spPr>
        <a:xfrm rot="10800000">
          <a:off x="0" y="1132006"/>
          <a:ext cx="5867399" cy="570813"/>
        </a:xfrm>
        <a:prstGeom prst="upArrowCallout">
          <a:avLst/>
        </a:prstGeom>
      </dgm:spPr>
      <dgm:t>
        <a:bodyPr/>
        <a:lstStyle/>
        <a:p>
          <a:r>
            <a:rPr lang="fr-FR" sz="1050" b="1" dirty="0" smtClean="0">
              <a:latin typeface="Arial"/>
              <a:ea typeface="+mn-ea"/>
              <a:cs typeface="+mn-cs"/>
            </a:rPr>
            <a:t>Année de paiement en cours</a:t>
          </a:r>
          <a:endParaRPr lang="fr-FR" sz="1050" b="1" dirty="0">
            <a:latin typeface="Arial"/>
            <a:ea typeface="+mn-ea"/>
            <a:cs typeface="+mn-cs"/>
          </a:endParaRPr>
        </a:p>
      </dgm:t>
    </dgm:pt>
    <dgm:pt modelId="{0BB917AD-D3A3-441F-BE45-7B29F9964F36}" type="parTrans" cxnId="{3EA3857A-04FE-4F5C-B175-5BC9319EB8A0}">
      <dgm:prSet/>
      <dgm:spPr/>
      <dgm:t>
        <a:bodyPr/>
        <a:lstStyle/>
        <a:p>
          <a:endParaRPr lang="fr-FR"/>
        </a:p>
      </dgm:t>
    </dgm:pt>
    <dgm:pt modelId="{3B040081-CD1A-4349-A30E-B528B6BE4F5C}" type="sibTrans" cxnId="{3EA3857A-04FE-4F5C-B175-5BC9319EB8A0}">
      <dgm:prSet/>
      <dgm:spPr/>
      <dgm:t>
        <a:bodyPr/>
        <a:lstStyle/>
        <a:p>
          <a:endParaRPr lang="fr-FR"/>
        </a:p>
      </dgm:t>
    </dgm:pt>
    <dgm:pt modelId="{CD68204D-7F75-4599-B06A-9DE8BD2BAC0C}">
      <dgm:prSet/>
      <dgm:spPr/>
      <dgm:t>
        <a:bodyPr/>
        <a:lstStyle/>
        <a:p>
          <a:r>
            <a:rPr lang="fr-FR" b="1" dirty="0">
              <a:latin typeface="Arial"/>
              <a:ea typeface="+mn-ea"/>
              <a:cs typeface="+mn-cs"/>
            </a:rPr>
            <a:t>Mi-décembre </a:t>
          </a:r>
          <a:r>
            <a:rPr lang="fr-FR" b="1" dirty="0" smtClean="0">
              <a:latin typeface="Arial"/>
              <a:ea typeface="+mn-ea"/>
              <a:cs typeface="+mn-cs"/>
            </a:rPr>
            <a:t>N </a:t>
          </a:r>
          <a:r>
            <a:rPr lang="fr-FR" b="1" dirty="0">
              <a:latin typeface="Arial"/>
              <a:ea typeface="+mn-ea"/>
              <a:cs typeface="+mn-cs"/>
            </a:rPr>
            <a:t>-</a:t>
          </a:r>
          <a:r>
            <a:rPr lang="fr-FR" b="1" dirty="0" smtClean="0">
              <a:latin typeface="Arial"/>
              <a:ea typeface="+mn-ea"/>
              <a:cs typeface="+mn-cs"/>
            </a:rPr>
            <a:t>1 (dans le cadre de la gestion anticipée) </a:t>
          </a:r>
          <a:r>
            <a:rPr lang="fr-FR" b="1" dirty="0">
              <a:latin typeface="Arial"/>
              <a:ea typeface="+mn-ea"/>
              <a:cs typeface="+mn-cs"/>
            </a:rPr>
            <a:t>puis au cours de l'année N en fonction des prévisions et du suivi </a:t>
          </a:r>
          <a:r>
            <a:rPr lang="fr-FR" b="1" dirty="0" smtClean="0">
              <a:latin typeface="Arial"/>
              <a:ea typeface="+mn-ea"/>
              <a:cs typeface="+mn-cs"/>
            </a:rPr>
            <a:t>d'exécution </a:t>
          </a:r>
        </a:p>
      </dgm:t>
    </dgm:pt>
    <dgm:pt modelId="{6671A8C2-D151-4D41-A583-21CB7F31E35D}" type="parTrans" cxnId="{1A42C110-CA98-4368-BC1A-151A012D465E}">
      <dgm:prSet/>
      <dgm:spPr/>
      <dgm:t>
        <a:bodyPr/>
        <a:lstStyle/>
        <a:p>
          <a:endParaRPr lang="fr-FR"/>
        </a:p>
      </dgm:t>
    </dgm:pt>
    <dgm:pt modelId="{F059026C-A786-43F8-8DB4-A8AE7BBD7D18}" type="sibTrans" cxnId="{1A42C110-CA98-4368-BC1A-151A012D465E}">
      <dgm:prSet/>
      <dgm:spPr/>
      <dgm:t>
        <a:bodyPr/>
        <a:lstStyle/>
        <a:p>
          <a:endParaRPr lang="fr-FR"/>
        </a:p>
      </dgm:t>
    </dgm:pt>
    <dgm:pt modelId="{180535CD-961E-4986-86C6-E48281CF35B6}" type="pres">
      <dgm:prSet presAssocID="{28397F59-55E3-4C13-B173-D5A43E375285}" presName="Name0" presStyleCnt="0">
        <dgm:presLayoutVars>
          <dgm:dir/>
          <dgm:animLvl val="lvl"/>
          <dgm:resizeHandles val="exact"/>
        </dgm:presLayoutVars>
      </dgm:prSet>
      <dgm:spPr/>
      <dgm:t>
        <a:bodyPr/>
        <a:lstStyle/>
        <a:p>
          <a:endParaRPr lang="fr-FR"/>
        </a:p>
      </dgm:t>
    </dgm:pt>
    <dgm:pt modelId="{ABFCDA97-F9A9-4418-AFC6-C0DCFB963135}" type="pres">
      <dgm:prSet presAssocID="{1CC163C1-0C1A-4A42-9703-FEE68D4ED55D}" presName="boxAndChildren" presStyleCnt="0"/>
      <dgm:spPr/>
      <dgm:t>
        <a:bodyPr/>
        <a:lstStyle/>
        <a:p>
          <a:endParaRPr lang="fr-FR"/>
        </a:p>
      </dgm:t>
    </dgm:pt>
    <dgm:pt modelId="{2C42447A-5E6C-4992-B31D-D9CEAD9D1735}" type="pres">
      <dgm:prSet presAssocID="{1CC163C1-0C1A-4A42-9703-FEE68D4ED55D}" presName="parentTextBox" presStyleLbl="node1" presStyleIdx="0" presStyleCnt="7" custLinFactNeighborX="-10616" custLinFactNeighborY="31"/>
      <dgm:spPr/>
      <dgm:t>
        <a:bodyPr/>
        <a:lstStyle/>
        <a:p>
          <a:endParaRPr lang="fr-FR"/>
        </a:p>
      </dgm:t>
    </dgm:pt>
    <dgm:pt modelId="{7864CC34-4903-45FE-80A9-A1EDB66F2751}" type="pres">
      <dgm:prSet presAssocID="{C907F699-8A45-4440-9FD6-F9BD7A916AB0}" presName="sp" presStyleCnt="0"/>
      <dgm:spPr/>
      <dgm:t>
        <a:bodyPr/>
        <a:lstStyle/>
        <a:p>
          <a:endParaRPr lang="fr-FR"/>
        </a:p>
      </dgm:t>
    </dgm:pt>
    <dgm:pt modelId="{03293FE2-567D-40BD-A80A-864AE06D2296}" type="pres">
      <dgm:prSet presAssocID="{413279AD-8F17-4B5E-BEC9-0FEDBADCA493}" presName="arrowAndChildren" presStyleCnt="0"/>
      <dgm:spPr/>
      <dgm:t>
        <a:bodyPr/>
        <a:lstStyle/>
        <a:p>
          <a:endParaRPr lang="fr-FR"/>
        </a:p>
      </dgm:t>
    </dgm:pt>
    <dgm:pt modelId="{2A7A7AE6-05A9-4E41-AD03-DF1410058B87}" type="pres">
      <dgm:prSet presAssocID="{413279AD-8F17-4B5E-BEC9-0FEDBADCA493}" presName="parentTextArrow" presStyleLbl="node1" presStyleIdx="1" presStyleCnt="7"/>
      <dgm:spPr>
        <a:prstGeom prst="upArrowCallout">
          <a:avLst/>
        </a:prstGeom>
      </dgm:spPr>
      <dgm:t>
        <a:bodyPr/>
        <a:lstStyle/>
        <a:p>
          <a:endParaRPr lang="fr-FR"/>
        </a:p>
      </dgm:t>
    </dgm:pt>
    <dgm:pt modelId="{986AC381-F318-452A-BDEB-0AF9CA529D37}" type="pres">
      <dgm:prSet presAssocID="{CFA22181-276A-425C-9B56-1199BC5A2A91}" presName="sp" presStyleCnt="0"/>
      <dgm:spPr/>
      <dgm:t>
        <a:bodyPr/>
        <a:lstStyle/>
        <a:p>
          <a:endParaRPr lang="fr-FR"/>
        </a:p>
      </dgm:t>
    </dgm:pt>
    <dgm:pt modelId="{8E48C44A-62CF-4A8B-8030-D0C104057432}" type="pres">
      <dgm:prSet presAssocID="{8E4E3CAB-5410-43BD-B4DF-DC755729E3D0}" presName="arrowAndChildren" presStyleCnt="0"/>
      <dgm:spPr/>
      <dgm:t>
        <a:bodyPr/>
        <a:lstStyle/>
        <a:p>
          <a:endParaRPr lang="fr-FR"/>
        </a:p>
      </dgm:t>
    </dgm:pt>
    <dgm:pt modelId="{8B33C231-915B-47DB-BA99-8B2E2D13CC57}" type="pres">
      <dgm:prSet presAssocID="{8E4E3CAB-5410-43BD-B4DF-DC755729E3D0}" presName="parentTextArrow" presStyleLbl="node1" presStyleIdx="2" presStyleCnt="7"/>
      <dgm:spPr>
        <a:prstGeom prst="upArrowCallout">
          <a:avLst/>
        </a:prstGeom>
      </dgm:spPr>
      <dgm:t>
        <a:bodyPr/>
        <a:lstStyle/>
        <a:p>
          <a:endParaRPr lang="fr-FR"/>
        </a:p>
      </dgm:t>
    </dgm:pt>
    <dgm:pt modelId="{75B8E5BF-6C01-4EEF-A1C9-B83AA8DD9EED}" type="pres">
      <dgm:prSet presAssocID="{3B040081-CD1A-4349-A30E-B528B6BE4F5C}" presName="sp" presStyleCnt="0"/>
      <dgm:spPr/>
      <dgm:t>
        <a:bodyPr/>
        <a:lstStyle/>
        <a:p>
          <a:endParaRPr lang="fr-FR"/>
        </a:p>
      </dgm:t>
    </dgm:pt>
    <dgm:pt modelId="{14FF12D5-58CC-4B20-8C9D-119E17EADA7F}" type="pres">
      <dgm:prSet presAssocID="{5041BF3B-6C40-4C08-9346-DC5D96B68702}" presName="arrowAndChildren" presStyleCnt="0"/>
      <dgm:spPr/>
      <dgm:t>
        <a:bodyPr/>
        <a:lstStyle/>
        <a:p>
          <a:endParaRPr lang="fr-FR"/>
        </a:p>
      </dgm:t>
    </dgm:pt>
    <dgm:pt modelId="{C3ADCC33-F11A-4E3A-B16E-10039E1257A2}" type="pres">
      <dgm:prSet presAssocID="{5041BF3B-6C40-4C08-9346-DC5D96B68702}" presName="parentTextArrow" presStyleLbl="node1" presStyleIdx="3" presStyleCnt="7"/>
      <dgm:spPr/>
      <dgm:t>
        <a:bodyPr/>
        <a:lstStyle/>
        <a:p>
          <a:endParaRPr lang="fr-FR"/>
        </a:p>
      </dgm:t>
    </dgm:pt>
    <dgm:pt modelId="{83609093-DA6E-413A-A2C4-FF18B345AC6B}" type="pres">
      <dgm:prSet presAssocID="{4832E4CA-E9C7-40AE-9778-0C56B1B0EC27}" presName="sp" presStyleCnt="0"/>
      <dgm:spPr/>
      <dgm:t>
        <a:bodyPr/>
        <a:lstStyle/>
        <a:p>
          <a:endParaRPr lang="fr-FR"/>
        </a:p>
      </dgm:t>
    </dgm:pt>
    <dgm:pt modelId="{42B2202E-0C3E-4733-8676-94DBF1A1C48D}" type="pres">
      <dgm:prSet presAssocID="{1EB03227-997A-4BE4-A124-D7F698C437C7}" presName="arrowAndChildren" presStyleCnt="0"/>
      <dgm:spPr/>
      <dgm:t>
        <a:bodyPr/>
        <a:lstStyle/>
        <a:p>
          <a:endParaRPr lang="fr-FR"/>
        </a:p>
      </dgm:t>
    </dgm:pt>
    <dgm:pt modelId="{4F943DDD-F832-4894-B555-D5D5EEF5D419}" type="pres">
      <dgm:prSet presAssocID="{1EB03227-997A-4BE4-A124-D7F698C437C7}" presName="parentTextArrow" presStyleLbl="node1" presStyleIdx="4" presStyleCnt="7"/>
      <dgm:spPr>
        <a:prstGeom prst="upArrowCallout">
          <a:avLst/>
        </a:prstGeom>
      </dgm:spPr>
      <dgm:t>
        <a:bodyPr/>
        <a:lstStyle/>
        <a:p>
          <a:endParaRPr lang="fr-FR"/>
        </a:p>
      </dgm:t>
    </dgm:pt>
    <dgm:pt modelId="{6B087623-FBB0-4A37-BD8F-1137A39AE616}" type="pres">
      <dgm:prSet presAssocID="{F059026C-A786-43F8-8DB4-A8AE7BBD7D18}" presName="sp" presStyleCnt="0"/>
      <dgm:spPr/>
    </dgm:pt>
    <dgm:pt modelId="{C504F9C9-E103-4A28-A92F-72CA1E218EF0}" type="pres">
      <dgm:prSet presAssocID="{CD68204D-7F75-4599-B06A-9DE8BD2BAC0C}" presName="arrowAndChildren" presStyleCnt="0"/>
      <dgm:spPr/>
    </dgm:pt>
    <dgm:pt modelId="{B71A3748-9449-4349-AD8D-4C208B28537F}" type="pres">
      <dgm:prSet presAssocID="{CD68204D-7F75-4599-B06A-9DE8BD2BAC0C}" presName="parentTextArrow" presStyleLbl="node1" presStyleIdx="5" presStyleCnt="7"/>
      <dgm:spPr/>
      <dgm:t>
        <a:bodyPr/>
        <a:lstStyle/>
        <a:p>
          <a:endParaRPr lang="fr-FR"/>
        </a:p>
      </dgm:t>
    </dgm:pt>
    <dgm:pt modelId="{13F28BF9-19BD-481B-A020-971283DA3C36}" type="pres">
      <dgm:prSet presAssocID="{00E26718-124F-4740-99F7-3595C830684D}" presName="sp" presStyleCnt="0"/>
      <dgm:spPr/>
      <dgm:t>
        <a:bodyPr/>
        <a:lstStyle/>
        <a:p>
          <a:endParaRPr lang="fr-FR"/>
        </a:p>
      </dgm:t>
    </dgm:pt>
    <dgm:pt modelId="{4AD2D33F-2DEA-4B91-94E3-1F850EB643B5}" type="pres">
      <dgm:prSet presAssocID="{155C04B4-9724-476B-8306-1153FC6BA262}" presName="arrowAndChildren" presStyleCnt="0"/>
      <dgm:spPr/>
      <dgm:t>
        <a:bodyPr/>
        <a:lstStyle/>
        <a:p>
          <a:endParaRPr lang="fr-FR"/>
        </a:p>
      </dgm:t>
    </dgm:pt>
    <dgm:pt modelId="{8274FA16-05C8-4F94-8A05-A268ED427ED8}" type="pres">
      <dgm:prSet presAssocID="{155C04B4-9724-476B-8306-1153FC6BA262}" presName="parentTextArrow" presStyleLbl="node1" presStyleIdx="6" presStyleCnt="7" custScaleX="37066" custScaleY="110748" custLinFactNeighborX="700" custLinFactNeighborY="-258"/>
      <dgm:spPr>
        <a:prstGeom prst="upArrowCallout">
          <a:avLst/>
        </a:prstGeom>
      </dgm:spPr>
      <dgm:t>
        <a:bodyPr/>
        <a:lstStyle/>
        <a:p>
          <a:endParaRPr lang="fr-FR"/>
        </a:p>
      </dgm:t>
    </dgm:pt>
  </dgm:ptLst>
  <dgm:cxnLst>
    <dgm:cxn modelId="{CCB533C4-FF0E-469B-BBE8-FEE5122A5B5E}" srcId="{28397F59-55E3-4C13-B173-D5A43E375285}" destId="{413279AD-8F17-4B5E-BEC9-0FEDBADCA493}" srcOrd="5" destOrd="0" parTransId="{727A428F-ADC8-4BC7-A0DE-21B7ECC3CC58}" sibTransId="{C907F699-8A45-4440-9FD6-F9BD7A916AB0}"/>
    <dgm:cxn modelId="{475255F5-5FB1-4B7B-91AD-5FFC9FCF3734}" type="presOf" srcId="{1EB03227-997A-4BE4-A124-D7F698C437C7}" destId="{4F943DDD-F832-4894-B555-D5D5EEF5D419}" srcOrd="0" destOrd="0" presId="urn:microsoft.com/office/officeart/2005/8/layout/process4"/>
    <dgm:cxn modelId="{1F8A1A38-5EBA-4CB9-8B28-BD4F4C211535}" type="presOf" srcId="{CD68204D-7F75-4599-B06A-9DE8BD2BAC0C}" destId="{B71A3748-9449-4349-AD8D-4C208B28537F}" srcOrd="0" destOrd="0" presId="urn:microsoft.com/office/officeart/2005/8/layout/process4"/>
    <dgm:cxn modelId="{FBA2D725-46A4-4B83-824B-34451D782576}" type="presOf" srcId="{155C04B4-9724-476B-8306-1153FC6BA262}" destId="{8274FA16-05C8-4F94-8A05-A268ED427ED8}" srcOrd="0" destOrd="0" presId="urn:microsoft.com/office/officeart/2005/8/layout/process4"/>
    <dgm:cxn modelId="{F3920709-7EE3-4BD7-A380-A08AEF078460}" type="presOf" srcId="{28397F59-55E3-4C13-B173-D5A43E375285}" destId="{180535CD-961E-4986-86C6-E48281CF35B6}" srcOrd="0" destOrd="0" presId="urn:microsoft.com/office/officeart/2005/8/layout/process4"/>
    <dgm:cxn modelId="{3EA3857A-04FE-4F5C-B175-5BC9319EB8A0}" srcId="{28397F59-55E3-4C13-B173-D5A43E375285}" destId="{5041BF3B-6C40-4C08-9346-DC5D96B68702}" srcOrd="3" destOrd="0" parTransId="{0BB917AD-D3A3-441F-BE45-7B29F9964F36}" sibTransId="{3B040081-CD1A-4349-A30E-B528B6BE4F5C}"/>
    <dgm:cxn modelId="{1C06CFA1-DDED-498B-9677-4CC8C84A5EAD}" type="presOf" srcId="{5041BF3B-6C40-4C08-9346-DC5D96B68702}" destId="{C3ADCC33-F11A-4E3A-B16E-10039E1257A2}" srcOrd="0" destOrd="0" presId="urn:microsoft.com/office/officeart/2005/8/layout/process4"/>
    <dgm:cxn modelId="{BD919B98-4483-46BB-8518-04534778EF5D}" srcId="{28397F59-55E3-4C13-B173-D5A43E375285}" destId="{1CC163C1-0C1A-4A42-9703-FEE68D4ED55D}" srcOrd="6" destOrd="0" parTransId="{180530F9-2B1F-413C-8599-EB1B64E94607}" sibTransId="{7949FF11-F266-47B0-9434-FF0D183129A3}"/>
    <dgm:cxn modelId="{1A42C110-CA98-4368-BC1A-151A012D465E}" srcId="{28397F59-55E3-4C13-B173-D5A43E375285}" destId="{CD68204D-7F75-4599-B06A-9DE8BD2BAC0C}" srcOrd="1" destOrd="0" parTransId="{6671A8C2-D151-4D41-A583-21CB7F31E35D}" sibTransId="{F059026C-A786-43F8-8DB4-A8AE7BBD7D18}"/>
    <dgm:cxn modelId="{5298E7F2-E18D-4D57-85F9-B4F0887049C3}" srcId="{28397F59-55E3-4C13-B173-D5A43E375285}" destId="{155C04B4-9724-476B-8306-1153FC6BA262}" srcOrd="0" destOrd="0" parTransId="{CD8E3AD3-6361-4F7A-8CA3-F2AE40216F1A}" sibTransId="{00E26718-124F-4740-99F7-3595C830684D}"/>
    <dgm:cxn modelId="{489BEBF4-B0FE-4BC5-A396-4EF222A35855}" srcId="{28397F59-55E3-4C13-B173-D5A43E375285}" destId="{8E4E3CAB-5410-43BD-B4DF-DC755729E3D0}" srcOrd="4" destOrd="0" parTransId="{95E11FF1-2DE9-4CC1-8795-5EB9AD7579A8}" sibTransId="{CFA22181-276A-425C-9B56-1199BC5A2A91}"/>
    <dgm:cxn modelId="{F269B366-0DBE-4B22-84B9-B123B21EDF5C}" type="presOf" srcId="{1CC163C1-0C1A-4A42-9703-FEE68D4ED55D}" destId="{2C42447A-5E6C-4992-B31D-D9CEAD9D1735}" srcOrd="0" destOrd="0" presId="urn:microsoft.com/office/officeart/2005/8/layout/process4"/>
    <dgm:cxn modelId="{48107665-363B-42AF-98F5-D532AF3CE1BC}" srcId="{28397F59-55E3-4C13-B173-D5A43E375285}" destId="{1EB03227-997A-4BE4-A124-D7F698C437C7}" srcOrd="2" destOrd="0" parTransId="{3B94B0E5-33A0-4369-BF32-4D90D2E59EAF}" sibTransId="{4832E4CA-E9C7-40AE-9778-0C56B1B0EC27}"/>
    <dgm:cxn modelId="{BC3C5C1C-BE88-45BD-B966-56A364075BAE}" type="presOf" srcId="{8E4E3CAB-5410-43BD-B4DF-DC755729E3D0}" destId="{8B33C231-915B-47DB-BA99-8B2E2D13CC57}" srcOrd="0" destOrd="0" presId="urn:microsoft.com/office/officeart/2005/8/layout/process4"/>
    <dgm:cxn modelId="{51700E37-ED4B-4FDD-9B58-E541E54260A4}" type="presOf" srcId="{413279AD-8F17-4B5E-BEC9-0FEDBADCA493}" destId="{2A7A7AE6-05A9-4E41-AD03-DF1410058B87}" srcOrd="0" destOrd="0" presId="urn:microsoft.com/office/officeart/2005/8/layout/process4"/>
    <dgm:cxn modelId="{A0DA5D21-8931-471A-A56B-749C7A826F38}" type="presParOf" srcId="{180535CD-961E-4986-86C6-E48281CF35B6}" destId="{ABFCDA97-F9A9-4418-AFC6-C0DCFB963135}" srcOrd="0" destOrd="0" presId="urn:microsoft.com/office/officeart/2005/8/layout/process4"/>
    <dgm:cxn modelId="{BB8CA612-CFF5-4853-95C9-2F17C356F0E5}" type="presParOf" srcId="{ABFCDA97-F9A9-4418-AFC6-C0DCFB963135}" destId="{2C42447A-5E6C-4992-B31D-D9CEAD9D1735}" srcOrd="0" destOrd="0" presId="urn:microsoft.com/office/officeart/2005/8/layout/process4"/>
    <dgm:cxn modelId="{DC88BA1A-2926-4D93-94E4-A87680B89CA2}" type="presParOf" srcId="{180535CD-961E-4986-86C6-E48281CF35B6}" destId="{7864CC34-4903-45FE-80A9-A1EDB66F2751}" srcOrd="1" destOrd="0" presId="urn:microsoft.com/office/officeart/2005/8/layout/process4"/>
    <dgm:cxn modelId="{759F20CC-1439-46C6-8AE0-44196CF11A45}" type="presParOf" srcId="{180535CD-961E-4986-86C6-E48281CF35B6}" destId="{03293FE2-567D-40BD-A80A-864AE06D2296}" srcOrd="2" destOrd="0" presId="urn:microsoft.com/office/officeart/2005/8/layout/process4"/>
    <dgm:cxn modelId="{C4CEBBF2-8F17-4398-949A-C826A875B63A}" type="presParOf" srcId="{03293FE2-567D-40BD-A80A-864AE06D2296}" destId="{2A7A7AE6-05A9-4E41-AD03-DF1410058B87}" srcOrd="0" destOrd="0" presId="urn:microsoft.com/office/officeart/2005/8/layout/process4"/>
    <dgm:cxn modelId="{A7F4413E-A710-486B-8A9F-B9743ADB83D5}" type="presParOf" srcId="{180535CD-961E-4986-86C6-E48281CF35B6}" destId="{986AC381-F318-452A-BDEB-0AF9CA529D37}" srcOrd="3" destOrd="0" presId="urn:microsoft.com/office/officeart/2005/8/layout/process4"/>
    <dgm:cxn modelId="{AF086BC7-CB98-4B3F-9F71-3B39DEDA1DBF}" type="presParOf" srcId="{180535CD-961E-4986-86C6-E48281CF35B6}" destId="{8E48C44A-62CF-4A8B-8030-D0C104057432}" srcOrd="4" destOrd="0" presId="urn:microsoft.com/office/officeart/2005/8/layout/process4"/>
    <dgm:cxn modelId="{4BA7D13B-83EC-42C0-A0C4-02254249C998}" type="presParOf" srcId="{8E48C44A-62CF-4A8B-8030-D0C104057432}" destId="{8B33C231-915B-47DB-BA99-8B2E2D13CC57}" srcOrd="0" destOrd="0" presId="urn:microsoft.com/office/officeart/2005/8/layout/process4"/>
    <dgm:cxn modelId="{EB4F149C-C06D-4ED5-9F66-6D28BF4A22A5}" type="presParOf" srcId="{180535CD-961E-4986-86C6-E48281CF35B6}" destId="{75B8E5BF-6C01-4EEF-A1C9-B83AA8DD9EED}" srcOrd="5" destOrd="0" presId="urn:microsoft.com/office/officeart/2005/8/layout/process4"/>
    <dgm:cxn modelId="{316A9F11-514B-4D3A-B10E-4528853BF8C6}" type="presParOf" srcId="{180535CD-961E-4986-86C6-E48281CF35B6}" destId="{14FF12D5-58CC-4B20-8C9D-119E17EADA7F}" srcOrd="6" destOrd="0" presId="urn:microsoft.com/office/officeart/2005/8/layout/process4"/>
    <dgm:cxn modelId="{A7EC79D3-00F0-4BB7-878C-09B9C1903CA7}" type="presParOf" srcId="{14FF12D5-58CC-4B20-8C9D-119E17EADA7F}" destId="{C3ADCC33-F11A-4E3A-B16E-10039E1257A2}" srcOrd="0" destOrd="0" presId="urn:microsoft.com/office/officeart/2005/8/layout/process4"/>
    <dgm:cxn modelId="{D3377849-4060-433A-B572-40D6E30481BA}" type="presParOf" srcId="{180535CD-961E-4986-86C6-E48281CF35B6}" destId="{83609093-DA6E-413A-A2C4-FF18B345AC6B}" srcOrd="7" destOrd="0" presId="urn:microsoft.com/office/officeart/2005/8/layout/process4"/>
    <dgm:cxn modelId="{A525F492-BE21-43A8-9ACB-827DEEA50C4D}" type="presParOf" srcId="{180535CD-961E-4986-86C6-E48281CF35B6}" destId="{42B2202E-0C3E-4733-8676-94DBF1A1C48D}" srcOrd="8" destOrd="0" presId="urn:microsoft.com/office/officeart/2005/8/layout/process4"/>
    <dgm:cxn modelId="{E07EA647-7777-44B2-9E5F-8F7E35837C9A}" type="presParOf" srcId="{42B2202E-0C3E-4733-8676-94DBF1A1C48D}" destId="{4F943DDD-F832-4894-B555-D5D5EEF5D419}" srcOrd="0" destOrd="0" presId="urn:microsoft.com/office/officeart/2005/8/layout/process4"/>
    <dgm:cxn modelId="{9312399D-3777-4285-A8B6-9B0D4C81390C}" type="presParOf" srcId="{180535CD-961E-4986-86C6-E48281CF35B6}" destId="{6B087623-FBB0-4A37-BD8F-1137A39AE616}" srcOrd="9" destOrd="0" presId="urn:microsoft.com/office/officeart/2005/8/layout/process4"/>
    <dgm:cxn modelId="{B12C18D4-3DEA-498E-95E1-6A7128618296}" type="presParOf" srcId="{180535CD-961E-4986-86C6-E48281CF35B6}" destId="{C504F9C9-E103-4A28-A92F-72CA1E218EF0}" srcOrd="10" destOrd="0" presId="urn:microsoft.com/office/officeart/2005/8/layout/process4"/>
    <dgm:cxn modelId="{ACCB2B87-8B77-4F5E-AB22-54E6D986A1B6}" type="presParOf" srcId="{C504F9C9-E103-4A28-A92F-72CA1E218EF0}" destId="{B71A3748-9449-4349-AD8D-4C208B28537F}" srcOrd="0" destOrd="0" presId="urn:microsoft.com/office/officeart/2005/8/layout/process4"/>
    <dgm:cxn modelId="{F1A04924-6610-40DB-84C7-6DE7FDEC849B}" type="presParOf" srcId="{180535CD-961E-4986-86C6-E48281CF35B6}" destId="{13F28BF9-19BD-481B-A020-971283DA3C36}" srcOrd="11" destOrd="0" presId="urn:microsoft.com/office/officeart/2005/8/layout/process4"/>
    <dgm:cxn modelId="{1FB747A1-F877-413F-A54C-4DEADE1B67BF}" type="presParOf" srcId="{180535CD-961E-4986-86C6-E48281CF35B6}" destId="{4AD2D33F-2DEA-4B91-94E3-1F850EB643B5}" srcOrd="12" destOrd="0" presId="urn:microsoft.com/office/officeart/2005/8/layout/process4"/>
    <dgm:cxn modelId="{478696D4-8EE1-45C1-9A55-2DA3DA9954B2}" type="presParOf" srcId="{4AD2D33F-2DEA-4B91-94E3-1F850EB643B5}" destId="{8274FA16-05C8-4F94-8A05-A268ED427E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97F59-55E3-4C13-B173-D5A43E37528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fr-FR"/>
        </a:p>
      </dgm:t>
    </dgm:pt>
    <dgm:pt modelId="{155C04B4-9724-476B-8306-1153FC6BA262}">
      <dgm:prSet phldrT="[Texte]" custT="1"/>
      <dgm:spPr>
        <a:xfrm rot="10800000">
          <a:off x="0" y="0"/>
          <a:ext cx="5753100" cy="485491"/>
        </a:xfrm>
        <a:prstGeom prst="upArrowCallout">
          <a:avLst/>
        </a:prstGeom>
        <a:solidFill>
          <a:schemeClr val="accent1"/>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Mise en place des AE (autorisations d'engagement) de l'année N </a:t>
          </a:r>
        </a:p>
      </dgm:t>
    </dgm:pt>
    <dgm:pt modelId="{CD8E3AD3-6361-4F7A-8CA3-F2AE40216F1A}" type="parTrans" cxnId="{5298E7F2-E18D-4D57-85F9-B4F0887049C3}">
      <dgm:prSet/>
      <dgm:spPr/>
      <dgm:t>
        <a:bodyPr/>
        <a:lstStyle/>
        <a:p>
          <a:endParaRPr lang="fr-FR"/>
        </a:p>
      </dgm:t>
    </dgm:pt>
    <dgm:pt modelId="{00E26718-124F-4740-99F7-3595C830684D}" type="sibTrans" cxnId="{5298E7F2-E18D-4D57-85F9-B4F0887049C3}">
      <dgm:prSet/>
      <dgm:spPr/>
      <dgm:t>
        <a:bodyPr/>
        <a:lstStyle/>
        <a:p>
          <a:endParaRPr lang="fr-FR"/>
        </a:p>
      </dgm:t>
    </dgm:pt>
    <dgm:pt modelId="{4BE10841-3961-440E-AA71-CABB17896C7C}">
      <dgm:prSet phldrT="[Texte]"/>
      <dgm:spPr>
        <a:xfrm>
          <a:off x="0" y="170504"/>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Par </a:t>
          </a:r>
          <a:r>
            <a:rPr lang="fr-FR" dirty="0">
              <a:solidFill>
                <a:schemeClr val="accent1"/>
              </a:solidFill>
              <a:latin typeface="Arial"/>
              <a:ea typeface="+mn-ea"/>
              <a:cs typeface="+mn-cs"/>
            </a:rPr>
            <a:t>DGESIP</a:t>
          </a:r>
          <a:r>
            <a:rPr lang="fr-FR" dirty="0">
              <a:solidFill>
                <a:sysClr val="windowText" lastClr="000000">
                  <a:hueOff val="0"/>
                  <a:satOff val="0"/>
                  <a:lumOff val="0"/>
                  <a:alphaOff val="0"/>
                </a:sysClr>
              </a:solidFill>
              <a:latin typeface="Arial"/>
              <a:ea typeface="+mn-ea"/>
              <a:cs typeface="+mn-cs"/>
            </a:rPr>
            <a:t> dans les </a:t>
          </a:r>
          <a:r>
            <a:rPr lang="fr-FR" dirty="0" smtClean="0">
              <a:solidFill>
                <a:sysClr val="windowText" lastClr="000000">
                  <a:hueOff val="0"/>
                  <a:satOff val="0"/>
                  <a:lumOff val="0"/>
                  <a:alphaOff val="0"/>
                </a:sysClr>
              </a:solidFill>
              <a:latin typeface="Arial"/>
              <a:ea typeface="+mn-ea"/>
              <a:cs typeface="+mn-cs"/>
            </a:rPr>
            <a:t>unités opérationnelles académiques (UO) c’est-à-dire les Rectorats</a:t>
          </a:r>
          <a:endParaRPr lang="fr-FR" dirty="0">
            <a:solidFill>
              <a:sysClr val="windowText" lastClr="000000">
                <a:hueOff val="0"/>
                <a:satOff val="0"/>
                <a:lumOff val="0"/>
                <a:alphaOff val="0"/>
              </a:sysClr>
            </a:solidFill>
            <a:latin typeface="Arial"/>
            <a:ea typeface="+mn-ea"/>
            <a:cs typeface="+mn-cs"/>
          </a:endParaRPr>
        </a:p>
      </dgm:t>
    </dgm:pt>
    <dgm:pt modelId="{299A5ABD-14D0-446A-BE1A-45D0E00317FC}" type="parTrans" cxnId="{DB00AE7A-3BF0-44B0-BC91-DB564DD06476}">
      <dgm:prSet/>
      <dgm:spPr/>
      <dgm:t>
        <a:bodyPr/>
        <a:lstStyle/>
        <a:p>
          <a:endParaRPr lang="fr-FR"/>
        </a:p>
      </dgm:t>
    </dgm:pt>
    <dgm:pt modelId="{C848B19C-CD3F-4EE8-AC6A-8BE95BEFC2D7}" type="sibTrans" cxnId="{DB00AE7A-3BF0-44B0-BC91-DB564DD06476}">
      <dgm:prSet/>
      <dgm:spPr/>
      <dgm:t>
        <a:bodyPr/>
        <a:lstStyle/>
        <a:p>
          <a:endParaRPr lang="fr-FR"/>
        </a:p>
      </dgm:t>
    </dgm:pt>
    <dgm:pt modelId="{1EB03227-997A-4BE4-A124-D7F698C437C7}">
      <dgm:prSet phldrT="[Texte]" custT="1"/>
      <dgm:spPr>
        <a:xfrm rot="10800000">
          <a:off x="0" y="480853"/>
          <a:ext cx="5753100" cy="485491"/>
        </a:xfrm>
        <a:prstGeom prst="upArrowCallout">
          <a:avLst/>
        </a:prstGeom>
        <a:solidFill>
          <a:schemeClr val="tx2"/>
        </a:solidFill>
        <a:ln w="28575" cap="flat" cmpd="sng" algn="ctr">
          <a:solidFill>
            <a:schemeClr val="accent3"/>
          </a:solidFill>
          <a:prstDash val="solid"/>
          <a:miter lim="800000"/>
        </a:ln>
        <a:effectLst/>
      </dgm:spPr>
      <dgm:t>
        <a:bodyPr/>
        <a:lstStyle/>
        <a:p>
          <a:r>
            <a:rPr lang="fr-FR" sz="1050" b="1" dirty="0">
              <a:solidFill>
                <a:sysClr val="window" lastClr="FFFFFF"/>
              </a:solidFill>
              <a:latin typeface="Arial"/>
              <a:ea typeface="+mn-ea"/>
              <a:cs typeface="+mn-cs"/>
            </a:rPr>
            <a:t>Création des EJ (engagements juridiques) pour l'année </a:t>
          </a:r>
          <a:r>
            <a:rPr lang="fr-FR" sz="1050" b="1" dirty="0" smtClean="0">
              <a:solidFill>
                <a:sysClr val="window" lastClr="FFFFFF"/>
              </a:solidFill>
              <a:latin typeface="Arial"/>
              <a:ea typeface="+mn-ea"/>
              <a:cs typeface="+mn-cs"/>
            </a:rPr>
            <a:t>N</a:t>
          </a:r>
          <a:r>
            <a:rPr lang="fr-FR" sz="1200" b="1" dirty="0" smtClean="0">
              <a:solidFill>
                <a:schemeClr val="accent3"/>
              </a:solidFill>
              <a:latin typeface="Arial"/>
              <a:ea typeface="+mn-ea"/>
              <a:cs typeface="+mn-cs"/>
            </a:rPr>
            <a:t>*</a:t>
          </a:r>
          <a:endParaRPr lang="fr-FR" sz="1200" b="1" dirty="0">
            <a:solidFill>
              <a:schemeClr val="accent3"/>
            </a:solidFill>
            <a:latin typeface="Arial"/>
            <a:ea typeface="+mn-ea"/>
            <a:cs typeface="+mn-cs"/>
          </a:endParaRPr>
        </a:p>
      </dgm:t>
    </dgm:pt>
    <dgm:pt modelId="{3B94B0E5-33A0-4369-BF32-4D90D2E59EAF}" type="parTrans" cxnId="{48107665-363B-42AF-98F5-D532AF3CE1BC}">
      <dgm:prSet/>
      <dgm:spPr/>
      <dgm:t>
        <a:bodyPr/>
        <a:lstStyle/>
        <a:p>
          <a:endParaRPr lang="fr-FR"/>
        </a:p>
      </dgm:t>
    </dgm:pt>
    <dgm:pt modelId="{4832E4CA-E9C7-40AE-9778-0C56B1B0EC27}" type="sibTrans" cxnId="{48107665-363B-42AF-98F5-D532AF3CE1BC}">
      <dgm:prSet/>
      <dgm:spPr/>
      <dgm:t>
        <a:bodyPr/>
        <a:lstStyle/>
        <a:p>
          <a:endParaRPr lang="fr-FR"/>
        </a:p>
      </dgm:t>
    </dgm:pt>
    <dgm:pt modelId="{DD79AE0F-D298-47CD-92F4-3C88EF429571}">
      <dgm:prSet phldrT="[Texte]"/>
      <dgm:spPr>
        <a:xfrm>
          <a:off x="0" y="651261"/>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a:solidFill>
                <a:sysClr val="windowText" lastClr="000000">
                  <a:hueOff val="0"/>
                  <a:satOff val="0"/>
                  <a:lumOff val="0"/>
                  <a:alphaOff val="0"/>
                </a:sysClr>
              </a:solidFill>
              <a:latin typeface="Arial"/>
              <a:ea typeface="+mn-ea"/>
              <a:cs typeface="+mn-cs"/>
            </a:rPr>
            <a:t>Action </a:t>
          </a:r>
          <a:r>
            <a:rPr lang="fr-FR" b="1">
              <a:solidFill>
                <a:srgbClr val="000091">
                  <a:lumMod val="40000"/>
                  <a:lumOff val="60000"/>
                </a:srgbClr>
              </a:solidFill>
              <a:latin typeface="Arial"/>
              <a:ea typeface="+mn-ea"/>
              <a:cs typeface="+mn-cs"/>
            </a:rPr>
            <a:t>essentielle</a:t>
          </a:r>
          <a:r>
            <a:rPr lang="fr-FR">
              <a:solidFill>
                <a:sysClr val="windowText" lastClr="000000">
                  <a:hueOff val="0"/>
                  <a:satOff val="0"/>
                  <a:lumOff val="0"/>
                  <a:alphaOff val="0"/>
                </a:sysClr>
              </a:solidFill>
              <a:latin typeface="Arial"/>
              <a:ea typeface="+mn-ea"/>
              <a:cs typeface="+mn-cs"/>
            </a:rPr>
            <a:t> à réaliser par les rectorats</a:t>
          </a:r>
        </a:p>
      </dgm:t>
    </dgm:pt>
    <dgm:pt modelId="{08517D47-D34F-48EF-8FFF-6A25AD0AEFCC}" type="parTrans" cxnId="{BEA7F32A-9499-47B3-A141-EBEB1B5A3022}">
      <dgm:prSet/>
      <dgm:spPr/>
      <dgm:t>
        <a:bodyPr/>
        <a:lstStyle/>
        <a:p>
          <a:endParaRPr lang="fr-FR"/>
        </a:p>
      </dgm:t>
    </dgm:pt>
    <dgm:pt modelId="{E94F7062-D62A-49BF-A64D-6B7F602E489D}" type="sibTrans" cxnId="{BEA7F32A-9499-47B3-A141-EBEB1B5A3022}">
      <dgm:prSet/>
      <dgm:spPr/>
      <dgm:t>
        <a:bodyPr/>
        <a:lstStyle/>
        <a:p>
          <a:endParaRPr lang="fr-FR"/>
        </a:p>
      </dgm:t>
    </dgm:pt>
    <dgm:pt modelId="{3F7DFDF4-F88F-43D6-97A8-615DE94403BF}">
      <dgm:prSet phldrT="[Texte]"/>
      <dgm:spPr>
        <a:xfrm>
          <a:off x="2876550" y="651261"/>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b="1" dirty="0">
              <a:solidFill>
                <a:srgbClr val="000091">
                  <a:lumMod val="40000"/>
                  <a:lumOff val="60000"/>
                </a:srgbClr>
              </a:solidFill>
              <a:latin typeface="Arial"/>
              <a:ea typeface="+mn-ea"/>
              <a:cs typeface="+mn-cs"/>
            </a:rPr>
            <a:t>Transmission</a:t>
          </a:r>
          <a:r>
            <a:rPr lang="fr-FR" dirty="0">
              <a:solidFill>
                <a:sysClr val="windowText" lastClr="000000">
                  <a:hueOff val="0"/>
                  <a:satOff val="0"/>
                  <a:lumOff val="0"/>
                  <a:alphaOff val="0"/>
                </a:sysClr>
              </a:solidFill>
              <a:latin typeface="Arial"/>
              <a:ea typeface="+mn-ea"/>
              <a:cs typeface="+mn-cs"/>
            </a:rPr>
            <a:t> des informations au CROUS (</a:t>
          </a:r>
          <a:r>
            <a:rPr lang="fr-FR" dirty="0" err="1" smtClean="0">
              <a:solidFill>
                <a:sysClr val="windowText" lastClr="000000">
                  <a:hueOff val="0"/>
                  <a:satOff val="0"/>
                  <a:lumOff val="0"/>
                  <a:alphaOff val="0"/>
                </a:sysClr>
              </a:solidFill>
              <a:latin typeface="Arial"/>
              <a:ea typeface="+mn-ea"/>
              <a:cs typeface="+mn-cs"/>
            </a:rPr>
            <a:t>n°EJ</a:t>
          </a:r>
          <a:r>
            <a:rPr lang="fr-FR" dirty="0" smtClean="0">
              <a:solidFill>
                <a:sysClr val="windowText" lastClr="000000">
                  <a:hueOff val="0"/>
                  <a:satOff val="0"/>
                  <a:lumOff val="0"/>
                  <a:alphaOff val="0"/>
                </a:sysClr>
              </a:solidFill>
              <a:latin typeface="Arial"/>
              <a:ea typeface="+mn-ea"/>
              <a:cs typeface="+mn-cs"/>
            </a:rPr>
            <a:t> - Tableaux)</a:t>
          </a:r>
          <a:endParaRPr lang="fr-FR" dirty="0">
            <a:solidFill>
              <a:sysClr val="windowText" lastClr="000000">
                <a:hueOff val="0"/>
                <a:satOff val="0"/>
                <a:lumOff val="0"/>
                <a:alphaOff val="0"/>
              </a:sysClr>
            </a:solidFill>
            <a:latin typeface="Arial"/>
            <a:ea typeface="+mn-ea"/>
            <a:cs typeface="+mn-cs"/>
          </a:endParaRPr>
        </a:p>
      </dgm:t>
    </dgm:pt>
    <dgm:pt modelId="{E0190378-CA81-4EC0-9DB5-1A647EA73B04}" type="parTrans" cxnId="{074986F4-361C-4BFF-866E-58DB342C345C}">
      <dgm:prSet/>
      <dgm:spPr/>
      <dgm:t>
        <a:bodyPr/>
        <a:lstStyle/>
        <a:p>
          <a:endParaRPr lang="fr-FR"/>
        </a:p>
      </dgm:t>
    </dgm:pt>
    <dgm:pt modelId="{92B7D959-1D81-4614-A5DE-1D67CAD5F44E}" type="sibTrans" cxnId="{074986F4-361C-4BFF-866E-58DB342C345C}">
      <dgm:prSet/>
      <dgm:spPr/>
      <dgm:t>
        <a:bodyPr/>
        <a:lstStyle/>
        <a:p>
          <a:endParaRPr lang="fr-FR"/>
        </a:p>
      </dgm:t>
    </dgm:pt>
    <dgm:pt modelId="{8E4E3CAB-5410-43BD-B4DF-DC755729E3D0}">
      <dgm:prSet phldrT="[Texte]" custT="1"/>
      <dgm:spPr>
        <a:xfrm rot="10800000">
          <a:off x="0" y="1923124"/>
          <a:ext cx="5753100" cy="485491"/>
        </a:xfrm>
        <a:prstGeom prst="upArrowCallout">
          <a:avLst/>
        </a:prstGeom>
        <a:solidFill>
          <a:srgbClr val="E1000F">
            <a:hueOff val="0"/>
            <a:satOff val="0"/>
            <a:lumOff val="0"/>
            <a:alphaOff val="0"/>
          </a:srgbClr>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Préparation des MEP (mises en paiement) et liquidation</a:t>
          </a:r>
        </a:p>
      </dgm:t>
    </dgm:pt>
    <dgm:pt modelId="{95E11FF1-2DE9-4CC1-8795-5EB9AD7579A8}" type="parTrans" cxnId="{489BEBF4-B0FE-4BC5-A396-4EF222A35855}">
      <dgm:prSet/>
      <dgm:spPr/>
      <dgm:t>
        <a:bodyPr/>
        <a:lstStyle/>
        <a:p>
          <a:endParaRPr lang="fr-FR"/>
        </a:p>
      </dgm:t>
    </dgm:pt>
    <dgm:pt modelId="{CFA22181-276A-425C-9B56-1199BC5A2A91}" type="sibTrans" cxnId="{489BEBF4-B0FE-4BC5-A396-4EF222A35855}">
      <dgm:prSet/>
      <dgm:spPr/>
      <dgm:t>
        <a:bodyPr/>
        <a:lstStyle/>
        <a:p>
          <a:endParaRPr lang="fr-FR"/>
        </a:p>
      </dgm:t>
    </dgm:pt>
    <dgm:pt modelId="{F98EF9D8-89F2-4C97-A2DA-C7B6A83CFBAB}">
      <dgm:prSet phldrT="[Texte]"/>
      <dgm:spPr>
        <a:xfrm>
          <a:off x="0" y="2093532"/>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Les CROUS </a:t>
          </a:r>
          <a:r>
            <a:rPr lang="fr-FR" b="1" dirty="0">
              <a:solidFill>
                <a:srgbClr val="FF0000"/>
              </a:solidFill>
              <a:latin typeface="Arial"/>
              <a:ea typeface="+mn-ea"/>
              <a:cs typeface="+mn-cs"/>
            </a:rPr>
            <a:t>préparent</a:t>
          </a:r>
          <a:r>
            <a:rPr lang="fr-FR" dirty="0">
              <a:solidFill>
                <a:sysClr val="windowText" lastClr="000000">
                  <a:hueOff val="0"/>
                  <a:satOff val="0"/>
                  <a:lumOff val="0"/>
                  <a:alphaOff val="0"/>
                </a:sysClr>
              </a:solidFill>
              <a:latin typeface="Arial"/>
              <a:ea typeface="+mn-ea"/>
              <a:cs typeface="+mn-cs"/>
            </a:rPr>
            <a:t> les MEP</a:t>
          </a:r>
        </a:p>
      </dgm:t>
    </dgm:pt>
    <dgm:pt modelId="{D296C487-8297-4480-9186-28EF3CD8E816}" type="parTrans" cxnId="{9F1C664C-43CB-45F5-A0CF-AF20179120D2}">
      <dgm:prSet/>
      <dgm:spPr/>
      <dgm:t>
        <a:bodyPr/>
        <a:lstStyle/>
        <a:p>
          <a:endParaRPr lang="fr-FR"/>
        </a:p>
      </dgm:t>
    </dgm:pt>
    <dgm:pt modelId="{F06A440B-061D-4378-A665-03B05FA73B0B}" type="sibTrans" cxnId="{9F1C664C-43CB-45F5-A0CF-AF20179120D2}">
      <dgm:prSet/>
      <dgm:spPr/>
      <dgm:t>
        <a:bodyPr/>
        <a:lstStyle/>
        <a:p>
          <a:endParaRPr lang="fr-FR"/>
        </a:p>
      </dgm:t>
    </dgm:pt>
    <dgm:pt modelId="{1CC163C1-0C1A-4A42-9703-FEE68D4ED55D}">
      <dgm:prSet phldrT="[Texte]"/>
      <dgm:spPr>
        <a:xfrm>
          <a:off x="0" y="2884638"/>
          <a:ext cx="5753100" cy="315664"/>
        </a:xfrm>
        <a:prstGeom prst="rect">
          <a:avLst/>
        </a:prstGeom>
        <a:solidFill>
          <a:schemeClr val="accent6">
            <a:lumMod val="60000"/>
            <a:lumOff val="40000"/>
          </a:schemeClr>
        </a:solidFill>
        <a:ln w="12700" cap="flat" cmpd="sng" algn="ctr">
          <a:noFill/>
          <a:prstDash val="solid"/>
          <a:miter lim="800000"/>
        </a:ln>
        <a:effectLst/>
      </dgm:spPr>
      <dgm:t>
        <a:bodyPr/>
        <a:lstStyle/>
        <a:p>
          <a:r>
            <a:rPr lang="fr-FR" dirty="0">
              <a:solidFill>
                <a:sysClr val="window" lastClr="FFFFFF"/>
              </a:solidFill>
              <a:latin typeface="Arial"/>
              <a:ea typeface="+mn-ea"/>
              <a:cs typeface="+mn-cs"/>
            </a:rPr>
            <a:t>Paiement par DRFIP</a:t>
          </a:r>
        </a:p>
      </dgm:t>
    </dgm:pt>
    <dgm:pt modelId="{180530F9-2B1F-413C-8599-EB1B64E94607}" type="parTrans" cxnId="{BD919B98-4483-46BB-8518-04534778EF5D}">
      <dgm:prSet/>
      <dgm:spPr/>
      <dgm:t>
        <a:bodyPr/>
        <a:lstStyle/>
        <a:p>
          <a:endParaRPr lang="fr-FR"/>
        </a:p>
      </dgm:t>
    </dgm:pt>
    <dgm:pt modelId="{7949FF11-F266-47B0-9434-FF0D183129A3}" type="sibTrans" cxnId="{BD919B98-4483-46BB-8518-04534778EF5D}">
      <dgm:prSet/>
      <dgm:spPr/>
      <dgm:t>
        <a:bodyPr/>
        <a:lstStyle/>
        <a:p>
          <a:endParaRPr lang="fr-FR"/>
        </a:p>
      </dgm:t>
    </dgm:pt>
    <dgm:pt modelId="{413279AD-8F17-4B5E-BEC9-0FEDBADCA493}">
      <dgm:prSet phldrT="[Texte]" custT="1"/>
      <dgm:spPr>
        <a:xfrm rot="10800000">
          <a:off x="0" y="2403881"/>
          <a:ext cx="5753100" cy="485491"/>
        </a:xfrm>
        <a:prstGeom prst="upArrowCallout">
          <a:avLst/>
        </a:prstGeom>
        <a:solidFill>
          <a:schemeClr val="tx2"/>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Validation des DP (demandes de paiement)**</a:t>
          </a:r>
        </a:p>
      </dgm:t>
    </dgm:pt>
    <dgm:pt modelId="{727A428F-ADC8-4BC7-A0DE-21B7ECC3CC58}" type="parTrans" cxnId="{CCB533C4-FF0E-469B-BBE8-FEE5122A5B5E}">
      <dgm:prSet/>
      <dgm:spPr/>
      <dgm:t>
        <a:bodyPr/>
        <a:lstStyle/>
        <a:p>
          <a:endParaRPr lang="fr-FR"/>
        </a:p>
      </dgm:t>
    </dgm:pt>
    <dgm:pt modelId="{C907F699-8A45-4440-9FD6-F9BD7A916AB0}" type="sibTrans" cxnId="{CCB533C4-FF0E-469B-BBE8-FEE5122A5B5E}">
      <dgm:prSet/>
      <dgm:spPr/>
      <dgm:t>
        <a:bodyPr/>
        <a:lstStyle/>
        <a:p>
          <a:endParaRPr lang="fr-FR"/>
        </a:p>
      </dgm:t>
    </dgm:pt>
    <dgm:pt modelId="{30E7E338-6DDB-4526-9FCF-D21939E61BB6}">
      <dgm:prSet phldrT="[Texte]"/>
      <dgm:spPr>
        <a:xfrm>
          <a:off x="2876550" y="2093532"/>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Via Aglaé et envoi du flux vers CHORUS</a:t>
          </a:r>
        </a:p>
      </dgm:t>
    </dgm:pt>
    <dgm:pt modelId="{4CBF7F4A-51C5-4306-A333-182DA3C8E280}" type="parTrans" cxnId="{6A61E39C-09C5-45DD-9CF2-FF3AED27616C}">
      <dgm:prSet/>
      <dgm:spPr/>
      <dgm:t>
        <a:bodyPr/>
        <a:lstStyle/>
        <a:p>
          <a:endParaRPr lang="fr-FR"/>
        </a:p>
      </dgm:t>
    </dgm:pt>
    <dgm:pt modelId="{F8D67965-7D6B-4C26-AAFD-8F62BFE1579C}" type="sibTrans" cxnId="{6A61E39C-09C5-45DD-9CF2-FF3AED27616C}">
      <dgm:prSet/>
      <dgm:spPr/>
      <dgm:t>
        <a:bodyPr/>
        <a:lstStyle/>
        <a:p>
          <a:endParaRPr lang="fr-FR"/>
        </a:p>
      </dgm:t>
    </dgm:pt>
    <dgm:pt modelId="{A3A2407F-E450-4840-AF6F-54808A61C910}">
      <dgm:prSet phldrT="[Texte]"/>
      <dgm:spPr>
        <a:xfrm>
          <a:off x="0" y="2574289"/>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Les </a:t>
          </a:r>
          <a:r>
            <a:rPr lang="fr-FR" b="1" dirty="0">
              <a:solidFill>
                <a:srgbClr val="000091">
                  <a:lumMod val="40000"/>
                  <a:lumOff val="60000"/>
                </a:srgbClr>
              </a:solidFill>
              <a:latin typeface="Arial"/>
              <a:ea typeface="+mn-ea"/>
              <a:cs typeface="+mn-cs"/>
            </a:rPr>
            <a:t>Rectorats</a:t>
          </a:r>
          <a:r>
            <a:rPr lang="fr-FR" dirty="0">
              <a:solidFill>
                <a:sysClr val="windowText" lastClr="000000">
                  <a:hueOff val="0"/>
                  <a:satOff val="0"/>
                  <a:lumOff val="0"/>
                  <a:alphaOff val="0"/>
                </a:sysClr>
              </a:solidFill>
              <a:latin typeface="Arial"/>
              <a:ea typeface="+mn-ea"/>
              <a:cs typeface="+mn-cs"/>
            </a:rPr>
            <a:t> </a:t>
          </a:r>
          <a:r>
            <a:rPr lang="fr-FR" b="1" dirty="0">
              <a:solidFill>
                <a:srgbClr val="000091">
                  <a:lumMod val="40000"/>
                  <a:lumOff val="60000"/>
                </a:srgbClr>
              </a:solidFill>
              <a:latin typeface="Arial"/>
              <a:ea typeface="+mn-ea"/>
              <a:cs typeface="+mn-cs"/>
            </a:rPr>
            <a:t>valident</a:t>
          </a:r>
          <a:r>
            <a:rPr lang="fr-FR" dirty="0">
              <a:solidFill>
                <a:sysClr val="windowText" lastClr="000000">
                  <a:hueOff val="0"/>
                  <a:satOff val="0"/>
                  <a:lumOff val="0"/>
                  <a:alphaOff val="0"/>
                </a:sysClr>
              </a:solidFill>
              <a:latin typeface="Arial"/>
              <a:ea typeface="+mn-ea"/>
              <a:cs typeface="+mn-cs"/>
            </a:rPr>
            <a:t> les DP créées dans CHORUS</a:t>
          </a:r>
        </a:p>
      </dgm:t>
    </dgm:pt>
    <dgm:pt modelId="{D696EF93-505E-454E-A32F-E7FD34E3A0E4}" type="parTrans" cxnId="{41F19CA1-5128-490D-90E3-FD61E724F27F}">
      <dgm:prSet/>
      <dgm:spPr/>
      <dgm:t>
        <a:bodyPr/>
        <a:lstStyle/>
        <a:p>
          <a:endParaRPr lang="fr-FR"/>
        </a:p>
      </dgm:t>
    </dgm:pt>
    <dgm:pt modelId="{E1DC31F7-2516-41FD-AAC9-C2BA76F2F778}" type="sibTrans" cxnId="{41F19CA1-5128-490D-90E3-FD61E724F27F}">
      <dgm:prSet/>
      <dgm:spPr/>
      <dgm:t>
        <a:bodyPr/>
        <a:lstStyle/>
        <a:p>
          <a:endParaRPr lang="fr-FR"/>
        </a:p>
      </dgm:t>
    </dgm:pt>
    <dgm:pt modelId="{C85B801F-7A69-4370-A116-43BB288E22D3}">
      <dgm:prSet custT="1"/>
      <dgm:spPr>
        <a:xfrm rot="10800000">
          <a:off x="0" y="1442367"/>
          <a:ext cx="5753100" cy="485491"/>
        </a:xfrm>
        <a:prstGeom prst="upArrowCallout">
          <a:avLst/>
        </a:prstGeom>
        <a:solidFill>
          <a:srgbClr val="E1000F">
            <a:hueOff val="0"/>
            <a:satOff val="0"/>
            <a:lumOff val="0"/>
            <a:alphaOff val="0"/>
          </a:srgbClr>
        </a:solidFill>
        <a:ln w="12700" cap="flat" cmpd="sng" algn="ctr">
          <a:noFill/>
          <a:prstDash val="solid"/>
          <a:miter lim="800000"/>
        </a:ln>
        <a:effectLst/>
      </dgm:spPr>
      <dgm:t>
        <a:bodyPr/>
        <a:lstStyle/>
        <a:p>
          <a:r>
            <a:rPr lang="fr-FR" sz="1000" b="1" dirty="0" smtClean="0">
              <a:solidFill>
                <a:sysClr val="window" lastClr="FFFFFF"/>
              </a:solidFill>
              <a:latin typeface="Arial"/>
              <a:ea typeface="+mn-ea"/>
              <a:cs typeface="+mn-cs"/>
            </a:rPr>
            <a:t>Création des EJ par les CROUS</a:t>
          </a:r>
          <a:endParaRPr lang="fr-FR" sz="1000" b="1" dirty="0">
            <a:solidFill>
              <a:sysClr val="window" lastClr="FFFFFF"/>
            </a:solidFill>
            <a:latin typeface="Arial"/>
            <a:ea typeface="+mn-ea"/>
            <a:cs typeface="+mn-cs"/>
          </a:endParaRPr>
        </a:p>
      </dgm:t>
    </dgm:pt>
    <dgm:pt modelId="{3AF4EAC4-185A-4866-8580-E1AEED744923}" type="parTrans" cxnId="{1E925EF2-89B2-46F0-9655-8FD7428A0FE3}">
      <dgm:prSet/>
      <dgm:spPr/>
      <dgm:t>
        <a:bodyPr/>
        <a:lstStyle/>
        <a:p>
          <a:endParaRPr lang="fr-FR"/>
        </a:p>
      </dgm:t>
    </dgm:pt>
    <dgm:pt modelId="{09D7689D-53E9-4D98-879F-B0595BB83A58}" type="sibTrans" cxnId="{1E925EF2-89B2-46F0-9655-8FD7428A0FE3}">
      <dgm:prSet/>
      <dgm:spPr/>
      <dgm:t>
        <a:bodyPr/>
        <a:lstStyle/>
        <a:p>
          <a:endParaRPr lang="fr-FR"/>
        </a:p>
      </dgm:t>
    </dgm:pt>
    <dgm:pt modelId="{BEAC23FA-E2D3-4E4E-83AB-D994785E4BF1}">
      <dgm:prSet/>
      <dgm:spPr>
        <a:xfrm>
          <a:off x="0" y="1612775"/>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smtClean="0">
              <a:solidFill>
                <a:sysClr val="windowText" lastClr="000000">
                  <a:hueOff val="0"/>
                  <a:satOff val="0"/>
                  <a:lumOff val="0"/>
                  <a:alphaOff val="0"/>
                </a:sysClr>
              </a:solidFill>
              <a:latin typeface="Arial"/>
              <a:ea typeface="+mn-ea"/>
              <a:cs typeface="+mn-cs"/>
            </a:rPr>
            <a:t>Dans l’application AGLAE</a:t>
          </a:r>
          <a:endParaRPr lang="fr-FR" dirty="0">
            <a:solidFill>
              <a:sysClr val="windowText" lastClr="000000">
                <a:hueOff val="0"/>
                <a:satOff val="0"/>
                <a:lumOff val="0"/>
                <a:alphaOff val="0"/>
              </a:sysClr>
            </a:solidFill>
            <a:latin typeface="Arial"/>
            <a:ea typeface="+mn-ea"/>
            <a:cs typeface="+mn-cs"/>
          </a:endParaRPr>
        </a:p>
      </dgm:t>
    </dgm:pt>
    <dgm:pt modelId="{AD2EB237-6773-447D-8E1E-6751F14B3F5E}" type="parTrans" cxnId="{01E945DF-A27E-46A1-9FF0-CEF45ECE89F2}">
      <dgm:prSet/>
      <dgm:spPr/>
      <dgm:t>
        <a:bodyPr/>
        <a:lstStyle/>
        <a:p>
          <a:endParaRPr lang="fr-FR"/>
        </a:p>
      </dgm:t>
    </dgm:pt>
    <dgm:pt modelId="{C8060225-5C2C-438A-8EB1-E2C2D73C684C}" type="sibTrans" cxnId="{01E945DF-A27E-46A1-9FF0-CEF45ECE89F2}">
      <dgm:prSet/>
      <dgm:spPr/>
      <dgm:t>
        <a:bodyPr/>
        <a:lstStyle/>
        <a:p>
          <a:endParaRPr lang="fr-FR"/>
        </a:p>
      </dgm:t>
    </dgm:pt>
    <dgm:pt modelId="{1B57B5B6-DFB9-4727-8252-FA9E742D9087}">
      <dgm:prSet phldrT="[Texte]"/>
      <dgm:spPr>
        <a:xfrm>
          <a:off x="0" y="2574289"/>
          <a:ext cx="5753100" cy="145162"/>
        </a:xfrm>
        <a:solidFill>
          <a:schemeClr val="accent4">
            <a:lumMod val="20000"/>
            <a:lumOff val="80000"/>
          </a:schemeClr>
        </a:solidFill>
        <a:ln w="12700" cap="flat" cmpd="sng" algn="ctr">
          <a:noFill/>
          <a:prstDash val="solid"/>
          <a:miter lim="800000"/>
        </a:ln>
        <a:effectLst/>
      </dgm:spPr>
      <dgm:t>
        <a:bodyPr/>
        <a:lstStyle/>
        <a:p>
          <a:r>
            <a:rPr lang="fr-FR" dirty="0" smtClean="0">
              <a:solidFill>
                <a:sysClr val="windowText" lastClr="000000">
                  <a:hueOff val="0"/>
                  <a:satOff val="0"/>
                  <a:lumOff val="0"/>
                  <a:alphaOff val="0"/>
                </a:sysClr>
              </a:solidFill>
              <a:latin typeface="Arial"/>
              <a:ea typeface="+mn-ea"/>
              <a:cs typeface="+mn-cs"/>
            </a:rPr>
            <a:t>**Pour Dijon &amp; Poitiers, la validation des DP est automatisée</a:t>
          </a:r>
          <a:endParaRPr lang="fr-FR" dirty="0">
            <a:solidFill>
              <a:sysClr val="windowText" lastClr="000000">
                <a:hueOff val="0"/>
                <a:satOff val="0"/>
                <a:lumOff val="0"/>
                <a:alphaOff val="0"/>
              </a:sysClr>
            </a:solidFill>
            <a:latin typeface="Arial"/>
            <a:ea typeface="+mn-ea"/>
            <a:cs typeface="+mn-cs"/>
          </a:endParaRPr>
        </a:p>
      </dgm:t>
    </dgm:pt>
    <dgm:pt modelId="{4DF094FE-DC3F-4959-B3E6-1A3018945855}" type="parTrans" cxnId="{C849AF66-4DE9-438B-B9E6-0ACD53779B2B}">
      <dgm:prSet/>
      <dgm:spPr/>
      <dgm:t>
        <a:bodyPr/>
        <a:lstStyle/>
        <a:p>
          <a:endParaRPr lang="fr-FR"/>
        </a:p>
      </dgm:t>
    </dgm:pt>
    <dgm:pt modelId="{B4CAD4C4-6175-4F2F-B9AE-E733C584954A}" type="sibTrans" cxnId="{C849AF66-4DE9-438B-B9E6-0ACD53779B2B}">
      <dgm:prSet/>
      <dgm:spPr/>
      <dgm:t>
        <a:bodyPr/>
        <a:lstStyle/>
        <a:p>
          <a:endParaRPr lang="fr-FR"/>
        </a:p>
      </dgm:t>
    </dgm:pt>
    <dgm:pt modelId="{180535CD-961E-4986-86C6-E48281CF35B6}" type="pres">
      <dgm:prSet presAssocID="{28397F59-55E3-4C13-B173-D5A43E375285}" presName="Name0" presStyleCnt="0">
        <dgm:presLayoutVars>
          <dgm:dir/>
          <dgm:animLvl val="lvl"/>
          <dgm:resizeHandles val="exact"/>
        </dgm:presLayoutVars>
      </dgm:prSet>
      <dgm:spPr/>
      <dgm:t>
        <a:bodyPr/>
        <a:lstStyle/>
        <a:p>
          <a:endParaRPr lang="fr-FR"/>
        </a:p>
      </dgm:t>
    </dgm:pt>
    <dgm:pt modelId="{ABFCDA97-F9A9-4418-AFC6-C0DCFB963135}" type="pres">
      <dgm:prSet presAssocID="{1CC163C1-0C1A-4A42-9703-FEE68D4ED55D}" presName="boxAndChildren" presStyleCnt="0"/>
      <dgm:spPr/>
    </dgm:pt>
    <dgm:pt modelId="{2C42447A-5E6C-4992-B31D-D9CEAD9D1735}" type="pres">
      <dgm:prSet presAssocID="{1CC163C1-0C1A-4A42-9703-FEE68D4ED55D}" presName="parentTextBox" presStyleLbl="node1" presStyleIdx="0" presStyleCnt="6"/>
      <dgm:spPr/>
      <dgm:t>
        <a:bodyPr/>
        <a:lstStyle/>
        <a:p>
          <a:endParaRPr lang="fr-FR"/>
        </a:p>
      </dgm:t>
    </dgm:pt>
    <dgm:pt modelId="{7864CC34-4903-45FE-80A9-A1EDB66F2751}" type="pres">
      <dgm:prSet presAssocID="{C907F699-8A45-4440-9FD6-F9BD7A916AB0}" presName="sp" presStyleCnt="0"/>
      <dgm:spPr/>
    </dgm:pt>
    <dgm:pt modelId="{03293FE2-567D-40BD-A80A-864AE06D2296}" type="pres">
      <dgm:prSet presAssocID="{413279AD-8F17-4B5E-BEC9-0FEDBADCA493}" presName="arrowAndChildren" presStyleCnt="0"/>
      <dgm:spPr/>
    </dgm:pt>
    <dgm:pt modelId="{2A7A7AE6-05A9-4E41-AD03-DF1410058B87}" type="pres">
      <dgm:prSet presAssocID="{413279AD-8F17-4B5E-BEC9-0FEDBADCA493}" presName="parentTextArrow" presStyleLbl="node1" presStyleIdx="0" presStyleCnt="6"/>
      <dgm:spPr>
        <a:prstGeom prst="upArrowCallout">
          <a:avLst/>
        </a:prstGeom>
      </dgm:spPr>
      <dgm:t>
        <a:bodyPr/>
        <a:lstStyle/>
        <a:p>
          <a:endParaRPr lang="fr-FR"/>
        </a:p>
      </dgm:t>
    </dgm:pt>
    <dgm:pt modelId="{8E30C528-2B8A-4271-9E25-E6F5A63FDEB5}" type="pres">
      <dgm:prSet presAssocID="{413279AD-8F17-4B5E-BEC9-0FEDBADCA493}" presName="arrow" presStyleLbl="node1" presStyleIdx="1" presStyleCnt="6"/>
      <dgm:spPr/>
      <dgm:t>
        <a:bodyPr/>
        <a:lstStyle/>
        <a:p>
          <a:endParaRPr lang="fr-FR"/>
        </a:p>
      </dgm:t>
    </dgm:pt>
    <dgm:pt modelId="{687E3403-80F6-48A5-B436-BBCA3A2C8E03}" type="pres">
      <dgm:prSet presAssocID="{413279AD-8F17-4B5E-BEC9-0FEDBADCA493}" presName="descendantArrow" presStyleCnt="0"/>
      <dgm:spPr/>
    </dgm:pt>
    <dgm:pt modelId="{E4338E8A-360F-490C-96F5-6B74BF618AE0}" type="pres">
      <dgm:prSet presAssocID="{A3A2407F-E450-4840-AF6F-54808A61C910}" presName="childTextArrow" presStyleLbl="fgAccFollowNode1" presStyleIdx="0" presStyleCnt="8">
        <dgm:presLayoutVars>
          <dgm:bulletEnabled val="1"/>
        </dgm:presLayoutVars>
      </dgm:prSet>
      <dgm:spPr>
        <a:prstGeom prst="rect">
          <a:avLst/>
        </a:prstGeom>
      </dgm:spPr>
      <dgm:t>
        <a:bodyPr/>
        <a:lstStyle/>
        <a:p>
          <a:endParaRPr lang="fr-FR"/>
        </a:p>
      </dgm:t>
    </dgm:pt>
    <dgm:pt modelId="{3E74CB3E-44A3-498E-992E-EE16DDB43BE8}" type="pres">
      <dgm:prSet presAssocID="{1B57B5B6-DFB9-4727-8252-FA9E742D9087}" presName="childTextArrow" presStyleLbl="fgAccFollowNode1" presStyleIdx="1" presStyleCnt="8">
        <dgm:presLayoutVars>
          <dgm:bulletEnabled val="1"/>
        </dgm:presLayoutVars>
      </dgm:prSet>
      <dgm:spPr>
        <a:prstGeom prst="rect">
          <a:avLst/>
        </a:prstGeom>
      </dgm:spPr>
      <dgm:t>
        <a:bodyPr/>
        <a:lstStyle/>
        <a:p>
          <a:endParaRPr lang="fr-FR"/>
        </a:p>
      </dgm:t>
    </dgm:pt>
    <dgm:pt modelId="{986AC381-F318-452A-BDEB-0AF9CA529D37}" type="pres">
      <dgm:prSet presAssocID="{CFA22181-276A-425C-9B56-1199BC5A2A91}" presName="sp" presStyleCnt="0"/>
      <dgm:spPr/>
    </dgm:pt>
    <dgm:pt modelId="{8E48C44A-62CF-4A8B-8030-D0C104057432}" type="pres">
      <dgm:prSet presAssocID="{8E4E3CAB-5410-43BD-B4DF-DC755729E3D0}" presName="arrowAndChildren" presStyleCnt="0"/>
      <dgm:spPr/>
    </dgm:pt>
    <dgm:pt modelId="{8B33C231-915B-47DB-BA99-8B2E2D13CC57}" type="pres">
      <dgm:prSet presAssocID="{8E4E3CAB-5410-43BD-B4DF-DC755729E3D0}" presName="parentTextArrow" presStyleLbl="node1" presStyleIdx="1" presStyleCnt="6"/>
      <dgm:spPr>
        <a:prstGeom prst="upArrowCallout">
          <a:avLst/>
        </a:prstGeom>
      </dgm:spPr>
      <dgm:t>
        <a:bodyPr/>
        <a:lstStyle/>
        <a:p>
          <a:endParaRPr lang="fr-FR"/>
        </a:p>
      </dgm:t>
    </dgm:pt>
    <dgm:pt modelId="{B0CD4EDD-3A50-48E8-B73E-06CAD364AF5B}" type="pres">
      <dgm:prSet presAssocID="{8E4E3CAB-5410-43BD-B4DF-DC755729E3D0}" presName="arrow" presStyleLbl="node1" presStyleIdx="2" presStyleCnt="6"/>
      <dgm:spPr/>
      <dgm:t>
        <a:bodyPr/>
        <a:lstStyle/>
        <a:p>
          <a:endParaRPr lang="fr-FR"/>
        </a:p>
      </dgm:t>
    </dgm:pt>
    <dgm:pt modelId="{7C95BEDB-4DC0-4EFD-85D9-EFF6C8F1583B}" type="pres">
      <dgm:prSet presAssocID="{8E4E3CAB-5410-43BD-B4DF-DC755729E3D0}" presName="descendantArrow" presStyleCnt="0"/>
      <dgm:spPr/>
    </dgm:pt>
    <dgm:pt modelId="{547EFD9B-A2F0-45A7-8CE8-406154813BE9}" type="pres">
      <dgm:prSet presAssocID="{F98EF9D8-89F2-4C97-A2DA-C7B6A83CFBAB}" presName="childTextArrow" presStyleLbl="fgAccFollowNode1" presStyleIdx="2" presStyleCnt="8">
        <dgm:presLayoutVars>
          <dgm:bulletEnabled val="1"/>
        </dgm:presLayoutVars>
      </dgm:prSet>
      <dgm:spPr>
        <a:prstGeom prst="rect">
          <a:avLst/>
        </a:prstGeom>
      </dgm:spPr>
      <dgm:t>
        <a:bodyPr/>
        <a:lstStyle/>
        <a:p>
          <a:endParaRPr lang="fr-FR"/>
        </a:p>
      </dgm:t>
    </dgm:pt>
    <dgm:pt modelId="{DA72C9F2-2BC1-4052-8DB4-4016F6B1588A}" type="pres">
      <dgm:prSet presAssocID="{30E7E338-6DDB-4526-9FCF-D21939E61BB6}" presName="childTextArrow" presStyleLbl="fgAccFollowNode1" presStyleIdx="3" presStyleCnt="8">
        <dgm:presLayoutVars>
          <dgm:bulletEnabled val="1"/>
        </dgm:presLayoutVars>
      </dgm:prSet>
      <dgm:spPr>
        <a:prstGeom prst="rect">
          <a:avLst/>
        </a:prstGeom>
      </dgm:spPr>
      <dgm:t>
        <a:bodyPr/>
        <a:lstStyle/>
        <a:p>
          <a:endParaRPr lang="fr-FR"/>
        </a:p>
      </dgm:t>
    </dgm:pt>
    <dgm:pt modelId="{E40ACD71-12E7-46AA-8D42-A16143416982}" type="pres">
      <dgm:prSet presAssocID="{09D7689D-53E9-4D98-879F-B0595BB83A58}" presName="sp" presStyleCnt="0"/>
      <dgm:spPr/>
    </dgm:pt>
    <dgm:pt modelId="{C2FCB91F-3A97-4574-9D63-3FC7F05D4A94}" type="pres">
      <dgm:prSet presAssocID="{C85B801F-7A69-4370-A116-43BB288E22D3}" presName="arrowAndChildren" presStyleCnt="0"/>
      <dgm:spPr/>
    </dgm:pt>
    <dgm:pt modelId="{F532FEE7-BC8A-4B7F-8BEC-857AA57FDFD3}" type="pres">
      <dgm:prSet presAssocID="{C85B801F-7A69-4370-A116-43BB288E22D3}" presName="parentTextArrow" presStyleLbl="node1" presStyleIdx="2" presStyleCnt="6"/>
      <dgm:spPr/>
      <dgm:t>
        <a:bodyPr/>
        <a:lstStyle/>
        <a:p>
          <a:endParaRPr lang="fr-FR"/>
        </a:p>
      </dgm:t>
    </dgm:pt>
    <dgm:pt modelId="{E625F745-889C-4737-9A94-FA0E71D09B29}" type="pres">
      <dgm:prSet presAssocID="{C85B801F-7A69-4370-A116-43BB288E22D3}" presName="arrow" presStyleLbl="node1" presStyleIdx="3" presStyleCnt="6"/>
      <dgm:spPr/>
      <dgm:t>
        <a:bodyPr/>
        <a:lstStyle/>
        <a:p>
          <a:endParaRPr lang="fr-FR"/>
        </a:p>
      </dgm:t>
    </dgm:pt>
    <dgm:pt modelId="{CF1B272C-D3A2-448A-AB83-A0C008E6C371}" type="pres">
      <dgm:prSet presAssocID="{C85B801F-7A69-4370-A116-43BB288E22D3}" presName="descendantArrow" presStyleCnt="0"/>
      <dgm:spPr/>
    </dgm:pt>
    <dgm:pt modelId="{E1B3F422-C1B8-4A7F-BDEB-52D45A3B3B3B}" type="pres">
      <dgm:prSet presAssocID="{BEAC23FA-E2D3-4E4E-83AB-D994785E4BF1}" presName="childTextArrow" presStyleLbl="fgAccFollowNode1" presStyleIdx="4" presStyleCnt="8">
        <dgm:presLayoutVars>
          <dgm:bulletEnabled val="1"/>
        </dgm:presLayoutVars>
      </dgm:prSet>
      <dgm:spPr/>
      <dgm:t>
        <a:bodyPr/>
        <a:lstStyle/>
        <a:p>
          <a:endParaRPr lang="fr-FR"/>
        </a:p>
      </dgm:t>
    </dgm:pt>
    <dgm:pt modelId="{83609093-DA6E-413A-A2C4-FF18B345AC6B}" type="pres">
      <dgm:prSet presAssocID="{4832E4CA-E9C7-40AE-9778-0C56B1B0EC27}" presName="sp" presStyleCnt="0"/>
      <dgm:spPr/>
    </dgm:pt>
    <dgm:pt modelId="{42B2202E-0C3E-4733-8676-94DBF1A1C48D}" type="pres">
      <dgm:prSet presAssocID="{1EB03227-997A-4BE4-A124-D7F698C437C7}" presName="arrowAndChildren" presStyleCnt="0"/>
      <dgm:spPr/>
    </dgm:pt>
    <dgm:pt modelId="{4F943DDD-F832-4894-B555-D5D5EEF5D419}" type="pres">
      <dgm:prSet presAssocID="{1EB03227-997A-4BE4-A124-D7F698C437C7}" presName="parentTextArrow" presStyleLbl="node1" presStyleIdx="3" presStyleCnt="6"/>
      <dgm:spPr>
        <a:prstGeom prst="upArrowCallout">
          <a:avLst/>
        </a:prstGeom>
      </dgm:spPr>
      <dgm:t>
        <a:bodyPr/>
        <a:lstStyle/>
        <a:p>
          <a:endParaRPr lang="fr-FR"/>
        </a:p>
      </dgm:t>
    </dgm:pt>
    <dgm:pt modelId="{7B18EC7D-D825-4821-A84D-03AE2AE6D0C9}" type="pres">
      <dgm:prSet presAssocID="{1EB03227-997A-4BE4-A124-D7F698C437C7}" presName="arrow" presStyleLbl="node1" presStyleIdx="4" presStyleCnt="6"/>
      <dgm:spPr/>
      <dgm:t>
        <a:bodyPr/>
        <a:lstStyle/>
        <a:p>
          <a:endParaRPr lang="fr-FR"/>
        </a:p>
      </dgm:t>
    </dgm:pt>
    <dgm:pt modelId="{514A3CD6-D7E3-433B-ACDE-1B98F39B5516}" type="pres">
      <dgm:prSet presAssocID="{1EB03227-997A-4BE4-A124-D7F698C437C7}" presName="descendantArrow" presStyleCnt="0"/>
      <dgm:spPr/>
    </dgm:pt>
    <dgm:pt modelId="{E1EA948B-9E28-4AA5-810A-9149946C885E}" type="pres">
      <dgm:prSet presAssocID="{DD79AE0F-D298-47CD-92F4-3C88EF429571}" presName="childTextArrow" presStyleLbl="fgAccFollowNode1" presStyleIdx="5" presStyleCnt="8">
        <dgm:presLayoutVars>
          <dgm:bulletEnabled val="1"/>
        </dgm:presLayoutVars>
      </dgm:prSet>
      <dgm:spPr>
        <a:prstGeom prst="rect">
          <a:avLst/>
        </a:prstGeom>
      </dgm:spPr>
      <dgm:t>
        <a:bodyPr/>
        <a:lstStyle/>
        <a:p>
          <a:endParaRPr lang="fr-FR"/>
        </a:p>
      </dgm:t>
    </dgm:pt>
    <dgm:pt modelId="{22459FCA-83EE-4C2A-BA88-E240A492DBB3}" type="pres">
      <dgm:prSet presAssocID="{3F7DFDF4-F88F-43D6-97A8-615DE94403BF}" presName="childTextArrow" presStyleLbl="fgAccFollowNode1" presStyleIdx="6" presStyleCnt="8">
        <dgm:presLayoutVars>
          <dgm:bulletEnabled val="1"/>
        </dgm:presLayoutVars>
      </dgm:prSet>
      <dgm:spPr>
        <a:prstGeom prst="rect">
          <a:avLst/>
        </a:prstGeom>
      </dgm:spPr>
      <dgm:t>
        <a:bodyPr/>
        <a:lstStyle/>
        <a:p>
          <a:endParaRPr lang="fr-FR"/>
        </a:p>
      </dgm:t>
    </dgm:pt>
    <dgm:pt modelId="{13F28BF9-19BD-481B-A020-971283DA3C36}" type="pres">
      <dgm:prSet presAssocID="{00E26718-124F-4740-99F7-3595C830684D}" presName="sp" presStyleCnt="0"/>
      <dgm:spPr/>
    </dgm:pt>
    <dgm:pt modelId="{4AD2D33F-2DEA-4B91-94E3-1F850EB643B5}" type="pres">
      <dgm:prSet presAssocID="{155C04B4-9724-476B-8306-1153FC6BA262}" presName="arrowAndChildren" presStyleCnt="0"/>
      <dgm:spPr/>
    </dgm:pt>
    <dgm:pt modelId="{8274FA16-05C8-4F94-8A05-A268ED427ED8}" type="pres">
      <dgm:prSet presAssocID="{155C04B4-9724-476B-8306-1153FC6BA262}" presName="parentTextArrow" presStyleLbl="node1" presStyleIdx="4" presStyleCnt="6"/>
      <dgm:spPr>
        <a:prstGeom prst="upArrowCallout">
          <a:avLst/>
        </a:prstGeom>
      </dgm:spPr>
      <dgm:t>
        <a:bodyPr/>
        <a:lstStyle/>
        <a:p>
          <a:endParaRPr lang="fr-FR"/>
        </a:p>
      </dgm:t>
    </dgm:pt>
    <dgm:pt modelId="{EE3D6726-0F92-4E00-AE1C-2F7C934A5E52}" type="pres">
      <dgm:prSet presAssocID="{155C04B4-9724-476B-8306-1153FC6BA262}" presName="arrow" presStyleLbl="node1" presStyleIdx="5" presStyleCnt="6" custLinFactNeighborX="-11657" custLinFactNeighborY="-4121"/>
      <dgm:spPr/>
      <dgm:t>
        <a:bodyPr/>
        <a:lstStyle/>
        <a:p>
          <a:endParaRPr lang="fr-FR"/>
        </a:p>
      </dgm:t>
    </dgm:pt>
    <dgm:pt modelId="{E7C582C4-2304-4B57-AF66-227DF1BF8CE4}" type="pres">
      <dgm:prSet presAssocID="{155C04B4-9724-476B-8306-1153FC6BA262}" presName="descendantArrow" presStyleCnt="0"/>
      <dgm:spPr/>
    </dgm:pt>
    <dgm:pt modelId="{6735C48D-1EAD-4457-90A0-3D85CAFE8289}" type="pres">
      <dgm:prSet presAssocID="{4BE10841-3961-440E-AA71-CABB17896C7C}" presName="childTextArrow" presStyleLbl="fgAccFollowNode1" presStyleIdx="7" presStyleCnt="8">
        <dgm:presLayoutVars>
          <dgm:bulletEnabled val="1"/>
        </dgm:presLayoutVars>
      </dgm:prSet>
      <dgm:spPr>
        <a:prstGeom prst="rect">
          <a:avLst/>
        </a:prstGeom>
      </dgm:spPr>
      <dgm:t>
        <a:bodyPr/>
        <a:lstStyle/>
        <a:p>
          <a:endParaRPr lang="fr-FR"/>
        </a:p>
      </dgm:t>
    </dgm:pt>
  </dgm:ptLst>
  <dgm:cxnLst>
    <dgm:cxn modelId="{5298E7F2-E18D-4D57-85F9-B4F0887049C3}" srcId="{28397F59-55E3-4C13-B173-D5A43E375285}" destId="{155C04B4-9724-476B-8306-1153FC6BA262}" srcOrd="0" destOrd="0" parTransId="{CD8E3AD3-6361-4F7A-8CA3-F2AE40216F1A}" sibTransId="{00E26718-124F-4740-99F7-3595C830684D}"/>
    <dgm:cxn modelId="{D7F3559B-723D-4DF1-99F7-97F45391B7C8}" type="presOf" srcId="{1B57B5B6-DFB9-4727-8252-FA9E742D9087}" destId="{3E74CB3E-44A3-498E-992E-EE16DDB43BE8}" srcOrd="0" destOrd="0" presId="urn:microsoft.com/office/officeart/2005/8/layout/process4"/>
    <dgm:cxn modelId="{1E925EF2-89B2-46F0-9655-8FD7428A0FE3}" srcId="{28397F59-55E3-4C13-B173-D5A43E375285}" destId="{C85B801F-7A69-4370-A116-43BB288E22D3}" srcOrd="2" destOrd="0" parTransId="{3AF4EAC4-185A-4866-8580-E1AEED744923}" sibTransId="{09D7689D-53E9-4D98-879F-B0595BB83A58}"/>
    <dgm:cxn modelId="{6C1873F2-8721-463D-BBEF-35E87F2D470D}" type="presOf" srcId="{1CC163C1-0C1A-4A42-9703-FEE68D4ED55D}" destId="{2C42447A-5E6C-4992-B31D-D9CEAD9D1735}" srcOrd="0" destOrd="0" presId="urn:microsoft.com/office/officeart/2005/8/layout/process4"/>
    <dgm:cxn modelId="{2EBB6BFB-C117-4430-BF1C-3969D9B86A79}" type="presOf" srcId="{A3A2407F-E450-4840-AF6F-54808A61C910}" destId="{E4338E8A-360F-490C-96F5-6B74BF618AE0}" srcOrd="0" destOrd="0" presId="urn:microsoft.com/office/officeart/2005/8/layout/process4"/>
    <dgm:cxn modelId="{A20904A5-F645-4247-94C6-B19E54AC4ADF}" type="presOf" srcId="{DD79AE0F-D298-47CD-92F4-3C88EF429571}" destId="{E1EA948B-9E28-4AA5-810A-9149946C885E}" srcOrd="0" destOrd="0" presId="urn:microsoft.com/office/officeart/2005/8/layout/process4"/>
    <dgm:cxn modelId="{A4247BDE-1BE3-4DB3-879F-0CF27CF2BDCB}" type="presOf" srcId="{8E4E3CAB-5410-43BD-B4DF-DC755729E3D0}" destId="{B0CD4EDD-3A50-48E8-B73E-06CAD364AF5B}" srcOrd="1" destOrd="0" presId="urn:microsoft.com/office/officeart/2005/8/layout/process4"/>
    <dgm:cxn modelId="{48107665-363B-42AF-98F5-D532AF3CE1BC}" srcId="{28397F59-55E3-4C13-B173-D5A43E375285}" destId="{1EB03227-997A-4BE4-A124-D7F698C437C7}" srcOrd="1" destOrd="0" parTransId="{3B94B0E5-33A0-4369-BF32-4D90D2E59EAF}" sibTransId="{4832E4CA-E9C7-40AE-9778-0C56B1B0EC27}"/>
    <dgm:cxn modelId="{BEA7F32A-9499-47B3-A141-EBEB1B5A3022}" srcId="{1EB03227-997A-4BE4-A124-D7F698C437C7}" destId="{DD79AE0F-D298-47CD-92F4-3C88EF429571}" srcOrd="0" destOrd="0" parTransId="{08517D47-D34F-48EF-8FFF-6A25AD0AEFCC}" sibTransId="{E94F7062-D62A-49BF-A64D-6B7F602E489D}"/>
    <dgm:cxn modelId="{CCB533C4-FF0E-469B-BBE8-FEE5122A5B5E}" srcId="{28397F59-55E3-4C13-B173-D5A43E375285}" destId="{413279AD-8F17-4B5E-BEC9-0FEDBADCA493}" srcOrd="4" destOrd="0" parTransId="{727A428F-ADC8-4BC7-A0DE-21B7ECC3CC58}" sibTransId="{C907F699-8A45-4440-9FD6-F9BD7A916AB0}"/>
    <dgm:cxn modelId="{41F19CA1-5128-490D-90E3-FD61E724F27F}" srcId="{413279AD-8F17-4B5E-BEC9-0FEDBADCA493}" destId="{A3A2407F-E450-4840-AF6F-54808A61C910}" srcOrd="0" destOrd="0" parTransId="{D696EF93-505E-454E-A32F-E7FD34E3A0E4}" sibTransId="{E1DC31F7-2516-41FD-AAC9-C2BA76F2F778}"/>
    <dgm:cxn modelId="{99BB9641-D46F-4306-B949-1F897308D3C3}" type="presOf" srcId="{3F7DFDF4-F88F-43D6-97A8-615DE94403BF}" destId="{22459FCA-83EE-4C2A-BA88-E240A492DBB3}" srcOrd="0" destOrd="0" presId="urn:microsoft.com/office/officeart/2005/8/layout/process4"/>
    <dgm:cxn modelId="{06BAF982-A712-484E-99F9-1DD9072C91B7}" type="presOf" srcId="{C85B801F-7A69-4370-A116-43BB288E22D3}" destId="{F532FEE7-BC8A-4B7F-8BEC-857AA57FDFD3}" srcOrd="0" destOrd="0" presId="urn:microsoft.com/office/officeart/2005/8/layout/process4"/>
    <dgm:cxn modelId="{8BF21C7C-5638-423E-917E-937FA3634499}" type="presOf" srcId="{155C04B4-9724-476B-8306-1153FC6BA262}" destId="{EE3D6726-0F92-4E00-AE1C-2F7C934A5E52}" srcOrd="1" destOrd="0" presId="urn:microsoft.com/office/officeart/2005/8/layout/process4"/>
    <dgm:cxn modelId="{C849AF66-4DE9-438B-B9E6-0ACD53779B2B}" srcId="{413279AD-8F17-4B5E-BEC9-0FEDBADCA493}" destId="{1B57B5B6-DFB9-4727-8252-FA9E742D9087}" srcOrd="1" destOrd="0" parTransId="{4DF094FE-DC3F-4959-B3E6-1A3018945855}" sibTransId="{B4CAD4C4-6175-4F2F-B9AE-E733C584954A}"/>
    <dgm:cxn modelId="{82CAF29C-D152-4FC0-87C9-58DFF4584E71}" type="presOf" srcId="{413279AD-8F17-4B5E-BEC9-0FEDBADCA493}" destId="{2A7A7AE6-05A9-4E41-AD03-DF1410058B87}" srcOrd="0" destOrd="0" presId="urn:microsoft.com/office/officeart/2005/8/layout/process4"/>
    <dgm:cxn modelId="{7EC4BFAD-42D2-4231-8EB4-9EC9DFA291B3}" type="presOf" srcId="{1EB03227-997A-4BE4-A124-D7F698C437C7}" destId="{7B18EC7D-D825-4821-A84D-03AE2AE6D0C9}" srcOrd="1" destOrd="0" presId="urn:microsoft.com/office/officeart/2005/8/layout/process4"/>
    <dgm:cxn modelId="{489BEBF4-B0FE-4BC5-A396-4EF222A35855}" srcId="{28397F59-55E3-4C13-B173-D5A43E375285}" destId="{8E4E3CAB-5410-43BD-B4DF-DC755729E3D0}" srcOrd="3" destOrd="0" parTransId="{95E11FF1-2DE9-4CC1-8795-5EB9AD7579A8}" sibTransId="{CFA22181-276A-425C-9B56-1199BC5A2A91}"/>
    <dgm:cxn modelId="{DAE608F4-FCA7-4C90-9FCE-BB827A520847}" type="presOf" srcId="{C85B801F-7A69-4370-A116-43BB288E22D3}" destId="{E625F745-889C-4737-9A94-FA0E71D09B29}" srcOrd="1" destOrd="0" presId="urn:microsoft.com/office/officeart/2005/8/layout/process4"/>
    <dgm:cxn modelId="{2D891D41-97F5-4455-9438-F686E38351CF}" type="presOf" srcId="{F98EF9D8-89F2-4C97-A2DA-C7B6A83CFBAB}" destId="{547EFD9B-A2F0-45A7-8CE8-406154813BE9}" srcOrd="0" destOrd="0" presId="urn:microsoft.com/office/officeart/2005/8/layout/process4"/>
    <dgm:cxn modelId="{6A61E39C-09C5-45DD-9CF2-FF3AED27616C}" srcId="{8E4E3CAB-5410-43BD-B4DF-DC755729E3D0}" destId="{30E7E338-6DDB-4526-9FCF-D21939E61BB6}" srcOrd="1" destOrd="0" parTransId="{4CBF7F4A-51C5-4306-A333-182DA3C8E280}" sibTransId="{F8D67965-7D6B-4C26-AAFD-8F62BFE1579C}"/>
    <dgm:cxn modelId="{5D86357B-87B4-4C01-9EF6-15D335C43549}" type="presOf" srcId="{BEAC23FA-E2D3-4E4E-83AB-D994785E4BF1}" destId="{E1B3F422-C1B8-4A7F-BDEB-52D45A3B3B3B}" srcOrd="0" destOrd="0" presId="urn:microsoft.com/office/officeart/2005/8/layout/process4"/>
    <dgm:cxn modelId="{B2127D80-6D48-40F6-9E8B-DF891E132504}" type="presOf" srcId="{413279AD-8F17-4B5E-BEC9-0FEDBADCA493}" destId="{8E30C528-2B8A-4271-9E25-E6F5A63FDEB5}" srcOrd="1" destOrd="0" presId="urn:microsoft.com/office/officeart/2005/8/layout/process4"/>
    <dgm:cxn modelId="{BD919B98-4483-46BB-8518-04534778EF5D}" srcId="{28397F59-55E3-4C13-B173-D5A43E375285}" destId="{1CC163C1-0C1A-4A42-9703-FEE68D4ED55D}" srcOrd="5" destOrd="0" parTransId="{180530F9-2B1F-413C-8599-EB1B64E94607}" sibTransId="{7949FF11-F266-47B0-9434-FF0D183129A3}"/>
    <dgm:cxn modelId="{C26B9254-0215-40F8-BDC8-C0800D29DF3D}" type="presOf" srcId="{1EB03227-997A-4BE4-A124-D7F698C437C7}" destId="{4F943DDD-F832-4894-B555-D5D5EEF5D419}" srcOrd="0" destOrd="0" presId="urn:microsoft.com/office/officeart/2005/8/layout/process4"/>
    <dgm:cxn modelId="{DB00AE7A-3BF0-44B0-BC91-DB564DD06476}" srcId="{155C04B4-9724-476B-8306-1153FC6BA262}" destId="{4BE10841-3961-440E-AA71-CABB17896C7C}" srcOrd="0" destOrd="0" parTransId="{299A5ABD-14D0-446A-BE1A-45D0E00317FC}" sibTransId="{C848B19C-CD3F-4EE8-AC6A-8BE95BEFC2D7}"/>
    <dgm:cxn modelId="{074986F4-361C-4BFF-866E-58DB342C345C}" srcId="{1EB03227-997A-4BE4-A124-D7F698C437C7}" destId="{3F7DFDF4-F88F-43D6-97A8-615DE94403BF}" srcOrd="1" destOrd="0" parTransId="{E0190378-CA81-4EC0-9DB5-1A647EA73B04}" sibTransId="{92B7D959-1D81-4614-A5DE-1D67CAD5F44E}"/>
    <dgm:cxn modelId="{F3920709-7EE3-4BD7-A380-A08AEF078460}" type="presOf" srcId="{28397F59-55E3-4C13-B173-D5A43E375285}" destId="{180535CD-961E-4986-86C6-E48281CF35B6}" srcOrd="0" destOrd="0" presId="urn:microsoft.com/office/officeart/2005/8/layout/process4"/>
    <dgm:cxn modelId="{19E93058-9FA0-47B6-A1A1-2F95DCDB8F4F}" type="presOf" srcId="{4BE10841-3961-440E-AA71-CABB17896C7C}" destId="{6735C48D-1EAD-4457-90A0-3D85CAFE8289}" srcOrd="0" destOrd="0" presId="urn:microsoft.com/office/officeart/2005/8/layout/process4"/>
    <dgm:cxn modelId="{DCE631B2-57E3-4716-BA0D-0122C4AF4C74}" type="presOf" srcId="{155C04B4-9724-476B-8306-1153FC6BA262}" destId="{8274FA16-05C8-4F94-8A05-A268ED427ED8}" srcOrd="0" destOrd="0" presId="urn:microsoft.com/office/officeart/2005/8/layout/process4"/>
    <dgm:cxn modelId="{D8F0CE7A-EEE4-4127-939E-BE41B2348C63}" type="presOf" srcId="{30E7E338-6DDB-4526-9FCF-D21939E61BB6}" destId="{DA72C9F2-2BC1-4052-8DB4-4016F6B1588A}" srcOrd="0" destOrd="0" presId="urn:microsoft.com/office/officeart/2005/8/layout/process4"/>
    <dgm:cxn modelId="{9F1C664C-43CB-45F5-A0CF-AF20179120D2}" srcId="{8E4E3CAB-5410-43BD-B4DF-DC755729E3D0}" destId="{F98EF9D8-89F2-4C97-A2DA-C7B6A83CFBAB}" srcOrd="0" destOrd="0" parTransId="{D296C487-8297-4480-9186-28EF3CD8E816}" sibTransId="{F06A440B-061D-4378-A665-03B05FA73B0B}"/>
    <dgm:cxn modelId="{3949E35E-73C4-4F57-8EC2-E0575493718E}" type="presOf" srcId="{8E4E3CAB-5410-43BD-B4DF-DC755729E3D0}" destId="{8B33C231-915B-47DB-BA99-8B2E2D13CC57}" srcOrd="0" destOrd="0" presId="urn:microsoft.com/office/officeart/2005/8/layout/process4"/>
    <dgm:cxn modelId="{01E945DF-A27E-46A1-9FF0-CEF45ECE89F2}" srcId="{C85B801F-7A69-4370-A116-43BB288E22D3}" destId="{BEAC23FA-E2D3-4E4E-83AB-D994785E4BF1}" srcOrd="0" destOrd="0" parTransId="{AD2EB237-6773-447D-8E1E-6751F14B3F5E}" sibTransId="{C8060225-5C2C-438A-8EB1-E2C2D73C684C}"/>
    <dgm:cxn modelId="{517EA74F-4F06-4247-BDA0-D03F63A53983}" type="presParOf" srcId="{180535CD-961E-4986-86C6-E48281CF35B6}" destId="{ABFCDA97-F9A9-4418-AFC6-C0DCFB963135}" srcOrd="0" destOrd="0" presId="urn:microsoft.com/office/officeart/2005/8/layout/process4"/>
    <dgm:cxn modelId="{0EA72096-0590-4A07-9FB7-4DA85AB40F84}" type="presParOf" srcId="{ABFCDA97-F9A9-4418-AFC6-C0DCFB963135}" destId="{2C42447A-5E6C-4992-B31D-D9CEAD9D1735}" srcOrd="0" destOrd="0" presId="urn:microsoft.com/office/officeart/2005/8/layout/process4"/>
    <dgm:cxn modelId="{5EAB3B0D-6CB5-4FF7-A608-F1E572263CBB}" type="presParOf" srcId="{180535CD-961E-4986-86C6-E48281CF35B6}" destId="{7864CC34-4903-45FE-80A9-A1EDB66F2751}" srcOrd="1" destOrd="0" presId="urn:microsoft.com/office/officeart/2005/8/layout/process4"/>
    <dgm:cxn modelId="{1AF908DD-2E22-4D9D-BD10-D060DDC312FA}" type="presParOf" srcId="{180535CD-961E-4986-86C6-E48281CF35B6}" destId="{03293FE2-567D-40BD-A80A-864AE06D2296}" srcOrd="2" destOrd="0" presId="urn:microsoft.com/office/officeart/2005/8/layout/process4"/>
    <dgm:cxn modelId="{586A2832-6DD7-450E-BEEA-D2B11E75548E}" type="presParOf" srcId="{03293FE2-567D-40BD-A80A-864AE06D2296}" destId="{2A7A7AE6-05A9-4E41-AD03-DF1410058B87}" srcOrd="0" destOrd="0" presId="urn:microsoft.com/office/officeart/2005/8/layout/process4"/>
    <dgm:cxn modelId="{3AB180B3-984C-4062-80EC-31CF1B656B2D}" type="presParOf" srcId="{03293FE2-567D-40BD-A80A-864AE06D2296}" destId="{8E30C528-2B8A-4271-9E25-E6F5A63FDEB5}" srcOrd="1" destOrd="0" presId="urn:microsoft.com/office/officeart/2005/8/layout/process4"/>
    <dgm:cxn modelId="{5397754C-8B00-4CBA-A873-94C41C718EAA}" type="presParOf" srcId="{03293FE2-567D-40BD-A80A-864AE06D2296}" destId="{687E3403-80F6-48A5-B436-BBCA3A2C8E03}" srcOrd="2" destOrd="0" presId="urn:microsoft.com/office/officeart/2005/8/layout/process4"/>
    <dgm:cxn modelId="{41FBDFF5-C3E8-4E11-9E3D-BC970E49D91D}" type="presParOf" srcId="{687E3403-80F6-48A5-B436-BBCA3A2C8E03}" destId="{E4338E8A-360F-490C-96F5-6B74BF618AE0}" srcOrd="0" destOrd="0" presId="urn:microsoft.com/office/officeart/2005/8/layout/process4"/>
    <dgm:cxn modelId="{4AA82E47-8D11-4C5A-AF9A-F5D732EE5427}" type="presParOf" srcId="{687E3403-80F6-48A5-B436-BBCA3A2C8E03}" destId="{3E74CB3E-44A3-498E-992E-EE16DDB43BE8}" srcOrd="1" destOrd="0" presId="urn:microsoft.com/office/officeart/2005/8/layout/process4"/>
    <dgm:cxn modelId="{BA5F1231-5C5F-450E-96FF-E7FFBDE0FF4E}" type="presParOf" srcId="{180535CD-961E-4986-86C6-E48281CF35B6}" destId="{986AC381-F318-452A-BDEB-0AF9CA529D37}" srcOrd="3" destOrd="0" presId="urn:microsoft.com/office/officeart/2005/8/layout/process4"/>
    <dgm:cxn modelId="{A3AC026D-D052-4536-9F14-7BB2247531E2}" type="presParOf" srcId="{180535CD-961E-4986-86C6-E48281CF35B6}" destId="{8E48C44A-62CF-4A8B-8030-D0C104057432}" srcOrd="4" destOrd="0" presId="urn:microsoft.com/office/officeart/2005/8/layout/process4"/>
    <dgm:cxn modelId="{DCE4EF2C-18C0-48AC-806E-169C244298A0}" type="presParOf" srcId="{8E48C44A-62CF-4A8B-8030-D0C104057432}" destId="{8B33C231-915B-47DB-BA99-8B2E2D13CC57}" srcOrd="0" destOrd="0" presId="urn:microsoft.com/office/officeart/2005/8/layout/process4"/>
    <dgm:cxn modelId="{E21C8FDE-6407-4AE7-8CB5-007B3D8B191D}" type="presParOf" srcId="{8E48C44A-62CF-4A8B-8030-D0C104057432}" destId="{B0CD4EDD-3A50-48E8-B73E-06CAD364AF5B}" srcOrd="1" destOrd="0" presId="urn:microsoft.com/office/officeart/2005/8/layout/process4"/>
    <dgm:cxn modelId="{66DDABB6-A632-494D-805D-469D1DC50DC6}" type="presParOf" srcId="{8E48C44A-62CF-4A8B-8030-D0C104057432}" destId="{7C95BEDB-4DC0-4EFD-85D9-EFF6C8F1583B}" srcOrd="2" destOrd="0" presId="urn:microsoft.com/office/officeart/2005/8/layout/process4"/>
    <dgm:cxn modelId="{CA18C548-CB29-49CB-98DE-A58673EC0423}" type="presParOf" srcId="{7C95BEDB-4DC0-4EFD-85D9-EFF6C8F1583B}" destId="{547EFD9B-A2F0-45A7-8CE8-406154813BE9}" srcOrd="0" destOrd="0" presId="urn:microsoft.com/office/officeart/2005/8/layout/process4"/>
    <dgm:cxn modelId="{7C6E2F20-3DB5-4F31-8D6D-7A9B21D9229E}" type="presParOf" srcId="{7C95BEDB-4DC0-4EFD-85D9-EFF6C8F1583B}" destId="{DA72C9F2-2BC1-4052-8DB4-4016F6B1588A}" srcOrd="1" destOrd="0" presId="urn:microsoft.com/office/officeart/2005/8/layout/process4"/>
    <dgm:cxn modelId="{13F10B20-7DEB-493D-AC72-FB3288144C62}" type="presParOf" srcId="{180535CD-961E-4986-86C6-E48281CF35B6}" destId="{E40ACD71-12E7-46AA-8D42-A16143416982}" srcOrd="5" destOrd="0" presId="urn:microsoft.com/office/officeart/2005/8/layout/process4"/>
    <dgm:cxn modelId="{7B8CAD0A-1EA2-494D-9C5F-CB12F73733A2}" type="presParOf" srcId="{180535CD-961E-4986-86C6-E48281CF35B6}" destId="{C2FCB91F-3A97-4574-9D63-3FC7F05D4A94}" srcOrd="6" destOrd="0" presId="urn:microsoft.com/office/officeart/2005/8/layout/process4"/>
    <dgm:cxn modelId="{6BC2CB81-81D2-47D1-9D8C-43E5FB9F582B}" type="presParOf" srcId="{C2FCB91F-3A97-4574-9D63-3FC7F05D4A94}" destId="{F532FEE7-BC8A-4B7F-8BEC-857AA57FDFD3}" srcOrd="0" destOrd="0" presId="urn:microsoft.com/office/officeart/2005/8/layout/process4"/>
    <dgm:cxn modelId="{F54AB850-6D17-49DA-9378-81D85795AB40}" type="presParOf" srcId="{C2FCB91F-3A97-4574-9D63-3FC7F05D4A94}" destId="{E625F745-889C-4737-9A94-FA0E71D09B29}" srcOrd="1" destOrd="0" presId="urn:microsoft.com/office/officeart/2005/8/layout/process4"/>
    <dgm:cxn modelId="{AE1A5E6C-3466-4B93-88AF-F48A0BAA3D25}" type="presParOf" srcId="{C2FCB91F-3A97-4574-9D63-3FC7F05D4A94}" destId="{CF1B272C-D3A2-448A-AB83-A0C008E6C371}" srcOrd="2" destOrd="0" presId="urn:microsoft.com/office/officeart/2005/8/layout/process4"/>
    <dgm:cxn modelId="{19114EF7-D72D-4363-BD54-D86C3D242D1A}" type="presParOf" srcId="{CF1B272C-D3A2-448A-AB83-A0C008E6C371}" destId="{E1B3F422-C1B8-4A7F-BDEB-52D45A3B3B3B}" srcOrd="0" destOrd="0" presId="urn:microsoft.com/office/officeart/2005/8/layout/process4"/>
    <dgm:cxn modelId="{E8A2C0EB-B131-4D6D-AA42-F783D8CA2BE7}" type="presParOf" srcId="{180535CD-961E-4986-86C6-E48281CF35B6}" destId="{83609093-DA6E-413A-A2C4-FF18B345AC6B}" srcOrd="7" destOrd="0" presId="urn:microsoft.com/office/officeart/2005/8/layout/process4"/>
    <dgm:cxn modelId="{86DFD905-A0D8-4A76-BF40-CC06C08C8307}" type="presParOf" srcId="{180535CD-961E-4986-86C6-E48281CF35B6}" destId="{42B2202E-0C3E-4733-8676-94DBF1A1C48D}" srcOrd="8" destOrd="0" presId="urn:microsoft.com/office/officeart/2005/8/layout/process4"/>
    <dgm:cxn modelId="{AAE5DD28-0277-457E-9FFE-1485A23CA553}" type="presParOf" srcId="{42B2202E-0C3E-4733-8676-94DBF1A1C48D}" destId="{4F943DDD-F832-4894-B555-D5D5EEF5D419}" srcOrd="0" destOrd="0" presId="urn:microsoft.com/office/officeart/2005/8/layout/process4"/>
    <dgm:cxn modelId="{95D5D4F6-BF94-4CE5-8647-8850CFEAC8EB}" type="presParOf" srcId="{42B2202E-0C3E-4733-8676-94DBF1A1C48D}" destId="{7B18EC7D-D825-4821-A84D-03AE2AE6D0C9}" srcOrd="1" destOrd="0" presId="urn:microsoft.com/office/officeart/2005/8/layout/process4"/>
    <dgm:cxn modelId="{E396402A-0C84-42B6-994F-A7C234883782}" type="presParOf" srcId="{42B2202E-0C3E-4733-8676-94DBF1A1C48D}" destId="{514A3CD6-D7E3-433B-ACDE-1B98F39B5516}" srcOrd="2" destOrd="0" presId="urn:microsoft.com/office/officeart/2005/8/layout/process4"/>
    <dgm:cxn modelId="{0495E1F9-7AD9-4F03-B77E-3FE05F8C172B}" type="presParOf" srcId="{514A3CD6-D7E3-433B-ACDE-1B98F39B5516}" destId="{E1EA948B-9E28-4AA5-810A-9149946C885E}" srcOrd="0" destOrd="0" presId="urn:microsoft.com/office/officeart/2005/8/layout/process4"/>
    <dgm:cxn modelId="{0E1E9F6A-805A-461C-8A46-38A4DD681D35}" type="presParOf" srcId="{514A3CD6-D7E3-433B-ACDE-1B98F39B5516}" destId="{22459FCA-83EE-4C2A-BA88-E240A492DBB3}" srcOrd="1" destOrd="0" presId="urn:microsoft.com/office/officeart/2005/8/layout/process4"/>
    <dgm:cxn modelId="{27BF60F2-702B-4456-96A7-FBBE19549084}" type="presParOf" srcId="{180535CD-961E-4986-86C6-E48281CF35B6}" destId="{13F28BF9-19BD-481B-A020-971283DA3C36}" srcOrd="9" destOrd="0" presId="urn:microsoft.com/office/officeart/2005/8/layout/process4"/>
    <dgm:cxn modelId="{980F613B-C496-4ACE-AAD7-E14867A6B13E}" type="presParOf" srcId="{180535CD-961E-4986-86C6-E48281CF35B6}" destId="{4AD2D33F-2DEA-4B91-94E3-1F850EB643B5}" srcOrd="10" destOrd="0" presId="urn:microsoft.com/office/officeart/2005/8/layout/process4"/>
    <dgm:cxn modelId="{F230242C-6984-42BF-A804-EE6DCC6E4B94}" type="presParOf" srcId="{4AD2D33F-2DEA-4B91-94E3-1F850EB643B5}" destId="{8274FA16-05C8-4F94-8A05-A268ED427ED8}" srcOrd="0" destOrd="0" presId="urn:microsoft.com/office/officeart/2005/8/layout/process4"/>
    <dgm:cxn modelId="{37C06E46-E108-426D-8ADA-AFF06D5C7585}" type="presParOf" srcId="{4AD2D33F-2DEA-4B91-94E3-1F850EB643B5}" destId="{EE3D6726-0F92-4E00-AE1C-2F7C934A5E52}" srcOrd="1" destOrd="0" presId="urn:microsoft.com/office/officeart/2005/8/layout/process4"/>
    <dgm:cxn modelId="{10B396E4-5C7F-447A-8639-9EB278468FC8}" type="presParOf" srcId="{4AD2D33F-2DEA-4B91-94E3-1F850EB643B5}" destId="{E7C582C4-2304-4B57-AF66-227DF1BF8CE4}" srcOrd="2" destOrd="0" presId="urn:microsoft.com/office/officeart/2005/8/layout/process4"/>
    <dgm:cxn modelId="{2C89A3E2-AEFC-40D2-AD51-FE723CB19CD4}" type="presParOf" srcId="{E7C582C4-2304-4B57-AF66-227DF1BF8CE4}" destId="{6735C48D-1EAD-4457-90A0-3D85CAFE828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97F59-55E3-4C13-B173-D5A43E37528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fr-FR"/>
        </a:p>
      </dgm:t>
    </dgm:pt>
    <dgm:pt modelId="{155C04B4-9724-476B-8306-1153FC6BA262}">
      <dgm:prSet phldrT="[Texte]" custT="1"/>
      <dgm:spPr>
        <a:xfrm rot="10800000">
          <a:off x="0" y="0"/>
          <a:ext cx="5753100" cy="485491"/>
        </a:xfrm>
        <a:prstGeom prst="upArrowCallout">
          <a:avLst/>
        </a:prstGeom>
        <a:solidFill>
          <a:schemeClr val="accent1"/>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Mise en place des AE (autorisations d'engagement) de l'année N </a:t>
          </a:r>
        </a:p>
      </dgm:t>
    </dgm:pt>
    <dgm:pt modelId="{CD8E3AD3-6361-4F7A-8CA3-F2AE40216F1A}" type="parTrans" cxnId="{5298E7F2-E18D-4D57-85F9-B4F0887049C3}">
      <dgm:prSet/>
      <dgm:spPr/>
      <dgm:t>
        <a:bodyPr/>
        <a:lstStyle/>
        <a:p>
          <a:endParaRPr lang="fr-FR"/>
        </a:p>
      </dgm:t>
    </dgm:pt>
    <dgm:pt modelId="{00E26718-124F-4740-99F7-3595C830684D}" type="sibTrans" cxnId="{5298E7F2-E18D-4D57-85F9-B4F0887049C3}">
      <dgm:prSet/>
      <dgm:spPr/>
      <dgm:t>
        <a:bodyPr/>
        <a:lstStyle/>
        <a:p>
          <a:endParaRPr lang="fr-FR"/>
        </a:p>
      </dgm:t>
    </dgm:pt>
    <dgm:pt modelId="{4BE10841-3961-440E-AA71-CABB17896C7C}">
      <dgm:prSet phldrT="[Texte]"/>
      <dgm:spPr>
        <a:xfrm>
          <a:off x="0" y="170504"/>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Par </a:t>
          </a:r>
          <a:r>
            <a:rPr lang="fr-FR" dirty="0">
              <a:solidFill>
                <a:schemeClr val="accent1"/>
              </a:solidFill>
              <a:latin typeface="Arial"/>
              <a:ea typeface="+mn-ea"/>
              <a:cs typeface="+mn-cs"/>
            </a:rPr>
            <a:t>DGESIP</a:t>
          </a:r>
          <a:r>
            <a:rPr lang="fr-FR" dirty="0">
              <a:solidFill>
                <a:sysClr val="windowText" lastClr="000000">
                  <a:hueOff val="0"/>
                  <a:satOff val="0"/>
                  <a:lumOff val="0"/>
                  <a:alphaOff val="0"/>
                </a:sysClr>
              </a:solidFill>
              <a:latin typeface="Arial"/>
              <a:ea typeface="+mn-ea"/>
              <a:cs typeface="+mn-cs"/>
            </a:rPr>
            <a:t> dans les </a:t>
          </a:r>
          <a:r>
            <a:rPr lang="fr-FR" dirty="0" smtClean="0">
              <a:solidFill>
                <a:sysClr val="windowText" lastClr="000000">
                  <a:hueOff val="0"/>
                  <a:satOff val="0"/>
                  <a:lumOff val="0"/>
                  <a:alphaOff val="0"/>
                </a:sysClr>
              </a:solidFill>
              <a:latin typeface="Arial"/>
              <a:ea typeface="+mn-ea"/>
              <a:cs typeface="+mn-cs"/>
            </a:rPr>
            <a:t>unités opérationnelles académiques (UO) c’est-à-dire les Rectorats</a:t>
          </a:r>
          <a:endParaRPr lang="fr-FR" dirty="0">
            <a:solidFill>
              <a:sysClr val="windowText" lastClr="000000">
                <a:hueOff val="0"/>
                <a:satOff val="0"/>
                <a:lumOff val="0"/>
                <a:alphaOff val="0"/>
              </a:sysClr>
            </a:solidFill>
            <a:latin typeface="Arial"/>
            <a:ea typeface="+mn-ea"/>
            <a:cs typeface="+mn-cs"/>
          </a:endParaRPr>
        </a:p>
      </dgm:t>
    </dgm:pt>
    <dgm:pt modelId="{299A5ABD-14D0-446A-BE1A-45D0E00317FC}" type="parTrans" cxnId="{DB00AE7A-3BF0-44B0-BC91-DB564DD06476}">
      <dgm:prSet/>
      <dgm:spPr/>
      <dgm:t>
        <a:bodyPr/>
        <a:lstStyle/>
        <a:p>
          <a:endParaRPr lang="fr-FR"/>
        </a:p>
      </dgm:t>
    </dgm:pt>
    <dgm:pt modelId="{C848B19C-CD3F-4EE8-AC6A-8BE95BEFC2D7}" type="sibTrans" cxnId="{DB00AE7A-3BF0-44B0-BC91-DB564DD06476}">
      <dgm:prSet/>
      <dgm:spPr/>
      <dgm:t>
        <a:bodyPr/>
        <a:lstStyle/>
        <a:p>
          <a:endParaRPr lang="fr-FR"/>
        </a:p>
      </dgm:t>
    </dgm:pt>
    <dgm:pt modelId="{1EB03227-997A-4BE4-A124-D7F698C437C7}">
      <dgm:prSet phldrT="[Texte]" custT="1"/>
      <dgm:spPr>
        <a:xfrm rot="10800000">
          <a:off x="0" y="480853"/>
          <a:ext cx="5753100" cy="485491"/>
        </a:xfrm>
        <a:prstGeom prst="upArrowCallout">
          <a:avLst/>
        </a:prstGeom>
        <a:solidFill>
          <a:schemeClr val="tx2"/>
        </a:solidFill>
        <a:ln w="28575" cap="flat" cmpd="sng" algn="ctr">
          <a:solidFill>
            <a:schemeClr val="accent3"/>
          </a:solidFill>
          <a:prstDash val="solid"/>
          <a:miter lim="800000"/>
        </a:ln>
        <a:effectLst/>
      </dgm:spPr>
      <dgm:t>
        <a:bodyPr/>
        <a:lstStyle/>
        <a:p>
          <a:r>
            <a:rPr lang="fr-FR" sz="1050" b="1" dirty="0">
              <a:solidFill>
                <a:sysClr val="window" lastClr="FFFFFF"/>
              </a:solidFill>
              <a:latin typeface="Arial"/>
              <a:ea typeface="+mn-ea"/>
              <a:cs typeface="+mn-cs"/>
            </a:rPr>
            <a:t>Création des EJ (engagements juridiques) pour l'année </a:t>
          </a:r>
          <a:r>
            <a:rPr lang="fr-FR" sz="1050" b="1" dirty="0" smtClean="0">
              <a:solidFill>
                <a:sysClr val="window" lastClr="FFFFFF"/>
              </a:solidFill>
              <a:latin typeface="Arial"/>
              <a:ea typeface="+mn-ea"/>
              <a:cs typeface="+mn-cs"/>
            </a:rPr>
            <a:t>N</a:t>
          </a:r>
          <a:r>
            <a:rPr lang="fr-FR" sz="1200" b="1" dirty="0" smtClean="0">
              <a:solidFill>
                <a:schemeClr val="accent3"/>
              </a:solidFill>
              <a:latin typeface="Arial"/>
              <a:ea typeface="+mn-ea"/>
              <a:cs typeface="+mn-cs"/>
            </a:rPr>
            <a:t>*</a:t>
          </a:r>
          <a:endParaRPr lang="fr-FR" sz="1200" b="1" dirty="0">
            <a:solidFill>
              <a:schemeClr val="accent3"/>
            </a:solidFill>
            <a:latin typeface="Arial"/>
            <a:ea typeface="+mn-ea"/>
            <a:cs typeface="+mn-cs"/>
          </a:endParaRPr>
        </a:p>
      </dgm:t>
    </dgm:pt>
    <dgm:pt modelId="{3B94B0E5-33A0-4369-BF32-4D90D2E59EAF}" type="parTrans" cxnId="{48107665-363B-42AF-98F5-D532AF3CE1BC}">
      <dgm:prSet/>
      <dgm:spPr/>
      <dgm:t>
        <a:bodyPr/>
        <a:lstStyle/>
        <a:p>
          <a:endParaRPr lang="fr-FR"/>
        </a:p>
      </dgm:t>
    </dgm:pt>
    <dgm:pt modelId="{4832E4CA-E9C7-40AE-9778-0C56B1B0EC27}" type="sibTrans" cxnId="{48107665-363B-42AF-98F5-D532AF3CE1BC}">
      <dgm:prSet/>
      <dgm:spPr/>
      <dgm:t>
        <a:bodyPr/>
        <a:lstStyle/>
        <a:p>
          <a:endParaRPr lang="fr-FR"/>
        </a:p>
      </dgm:t>
    </dgm:pt>
    <dgm:pt modelId="{DD79AE0F-D298-47CD-92F4-3C88EF429571}">
      <dgm:prSet phldrT="[Texte]"/>
      <dgm:spPr>
        <a:xfrm>
          <a:off x="0" y="651261"/>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a:solidFill>
                <a:sysClr val="windowText" lastClr="000000">
                  <a:hueOff val="0"/>
                  <a:satOff val="0"/>
                  <a:lumOff val="0"/>
                  <a:alphaOff val="0"/>
                </a:sysClr>
              </a:solidFill>
              <a:latin typeface="Arial"/>
              <a:ea typeface="+mn-ea"/>
              <a:cs typeface="+mn-cs"/>
            </a:rPr>
            <a:t>Action </a:t>
          </a:r>
          <a:r>
            <a:rPr lang="fr-FR" b="1">
              <a:solidFill>
                <a:srgbClr val="000091">
                  <a:lumMod val="40000"/>
                  <a:lumOff val="60000"/>
                </a:srgbClr>
              </a:solidFill>
              <a:latin typeface="Arial"/>
              <a:ea typeface="+mn-ea"/>
              <a:cs typeface="+mn-cs"/>
            </a:rPr>
            <a:t>essentielle</a:t>
          </a:r>
          <a:r>
            <a:rPr lang="fr-FR">
              <a:solidFill>
                <a:sysClr val="windowText" lastClr="000000">
                  <a:hueOff val="0"/>
                  <a:satOff val="0"/>
                  <a:lumOff val="0"/>
                  <a:alphaOff val="0"/>
                </a:sysClr>
              </a:solidFill>
              <a:latin typeface="Arial"/>
              <a:ea typeface="+mn-ea"/>
              <a:cs typeface="+mn-cs"/>
            </a:rPr>
            <a:t> à réaliser par les rectorats</a:t>
          </a:r>
        </a:p>
      </dgm:t>
    </dgm:pt>
    <dgm:pt modelId="{08517D47-D34F-48EF-8FFF-6A25AD0AEFCC}" type="parTrans" cxnId="{BEA7F32A-9499-47B3-A141-EBEB1B5A3022}">
      <dgm:prSet/>
      <dgm:spPr/>
      <dgm:t>
        <a:bodyPr/>
        <a:lstStyle/>
        <a:p>
          <a:endParaRPr lang="fr-FR"/>
        </a:p>
      </dgm:t>
    </dgm:pt>
    <dgm:pt modelId="{E94F7062-D62A-49BF-A64D-6B7F602E489D}" type="sibTrans" cxnId="{BEA7F32A-9499-47B3-A141-EBEB1B5A3022}">
      <dgm:prSet/>
      <dgm:spPr/>
      <dgm:t>
        <a:bodyPr/>
        <a:lstStyle/>
        <a:p>
          <a:endParaRPr lang="fr-FR"/>
        </a:p>
      </dgm:t>
    </dgm:pt>
    <dgm:pt modelId="{3F7DFDF4-F88F-43D6-97A8-615DE94403BF}">
      <dgm:prSet phldrT="[Texte]"/>
      <dgm:spPr>
        <a:xfrm>
          <a:off x="2876550" y="651261"/>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b="1" dirty="0">
              <a:solidFill>
                <a:srgbClr val="000091">
                  <a:lumMod val="40000"/>
                  <a:lumOff val="60000"/>
                </a:srgbClr>
              </a:solidFill>
              <a:latin typeface="Arial"/>
              <a:ea typeface="+mn-ea"/>
              <a:cs typeface="+mn-cs"/>
            </a:rPr>
            <a:t>Transmission</a:t>
          </a:r>
          <a:r>
            <a:rPr lang="fr-FR" dirty="0">
              <a:solidFill>
                <a:sysClr val="windowText" lastClr="000000">
                  <a:hueOff val="0"/>
                  <a:satOff val="0"/>
                  <a:lumOff val="0"/>
                  <a:alphaOff val="0"/>
                </a:sysClr>
              </a:solidFill>
              <a:latin typeface="Arial"/>
              <a:ea typeface="+mn-ea"/>
              <a:cs typeface="+mn-cs"/>
            </a:rPr>
            <a:t> des informations au CROUS (</a:t>
          </a:r>
          <a:r>
            <a:rPr lang="fr-FR" dirty="0" err="1" smtClean="0">
              <a:solidFill>
                <a:sysClr val="windowText" lastClr="000000">
                  <a:hueOff val="0"/>
                  <a:satOff val="0"/>
                  <a:lumOff val="0"/>
                  <a:alphaOff val="0"/>
                </a:sysClr>
              </a:solidFill>
              <a:latin typeface="Arial"/>
              <a:ea typeface="+mn-ea"/>
              <a:cs typeface="+mn-cs"/>
            </a:rPr>
            <a:t>n°EJ</a:t>
          </a:r>
          <a:r>
            <a:rPr lang="fr-FR" dirty="0" smtClean="0">
              <a:solidFill>
                <a:sysClr val="windowText" lastClr="000000">
                  <a:hueOff val="0"/>
                  <a:satOff val="0"/>
                  <a:lumOff val="0"/>
                  <a:alphaOff val="0"/>
                </a:sysClr>
              </a:solidFill>
              <a:latin typeface="Arial"/>
              <a:ea typeface="+mn-ea"/>
              <a:cs typeface="+mn-cs"/>
            </a:rPr>
            <a:t> - Tableaux)</a:t>
          </a:r>
          <a:endParaRPr lang="fr-FR" dirty="0">
            <a:solidFill>
              <a:sysClr val="windowText" lastClr="000000">
                <a:hueOff val="0"/>
                <a:satOff val="0"/>
                <a:lumOff val="0"/>
                <a:alphaOff val="0"/>
              </a:sysClr>
            </a:solidFill>
            <a:latin typeface="Arial"/>
            <a:ea typeface="+mn-ea"/>
            <a:cs typeface="+mn-cs"/>
          </a:endParaRPr>
        </a:p>
      </dgm:t>
    </dgm:pt>
    <dgm:pt modelId="{E0190378-CA81-4EC0-9DB5-1A647EA73B04}" type="parTrans" cxnId="{074986F4-361C-4BFF-866E-58DB342C345C}">
      <dgm:prSet/>
      <dgm:spPr/>
      <dgm:t>
        <a:bodyPr/>
        <a:lstStyle/>
        <a:p>
          <a:endParaRPr lang="fr-FR"/>
        </a:p>
      </dgm:t>
    </dgm:pt>
    <dgm:pt modelId="{92B7D959-1D81-4614-A5DE-1D67CAD5F44E}" type="sibTrans" cxnId="{074986F4-361C-4BFF-866E-58DB342C345C}">
      <dgm:prSet/>
      <dgm:spPr/>
      <dgm:t>
        <a:bodyPr/>
        <a:lstStyle/>
        <a:p>
          <a:endParaRPr lang="fr-FR"/>
        </a:p>
      </dgm:t>
    </dgm:pt>
    <dgm:pt modelId="{8E4E3CAB-5410-43BD-B4DF-DC755729E3D0}">
      <dgm:prSet phldrT="[Texte]" custT="1"/>
      <dgm:spPr>
        <a:xfrm rot="10800000">
          <a:off x="0" y="1923124"/>
          <a:ext cx="5753100" cy="485491"/>
        </a:xfrm>
        <a:prstGeom prst="upArrowCallout">
          <a:avLst/>
        </a:prstGeom>
        <a:solidFill>
          <a:srgbClr val="E1000F">
            <a:hueOff val="0"/>
            <a:satOff val="0"/>
            <a:lumOff val="0"/>
            <a:alphaOff val="0"/>
          </a:srgbClr>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Préparation des MEP (mises en paiement) et liquidation</a:t>
          </a:r>
        </a:p>
      </dgm:t>
    </dgm:pt>
    <dgm:pt modelId="{95E11FF1-2DE9-4CC1-8795-5EB9AD7579A8}" type="parTrans" cxnId="{489BEBF4-B0FE-4BC5-A396-4EF222A35855}">
      <dgm:prSet/>
      <dgm:spPr/>
      <dgm:t>
        <a:bodyPr/>
        <a:lstStyle/>
        <a:p>
          <a:endParaRPr lang="fr-FR"/>
        </a:p>
      </dgm:t>
    </dgm:pt>
    <dgm:pt modelId="{CFA22181-276A-425C-9B56-1199BC5A2A91}" type="sibTrans" cxnId="{489BEBF4-B0FE-4BC5-A396-4EF222A35855}">
      <dgm:prSet/>
      <dgm:spPr/>
      <dgm:t>
        <a:bodyPr/>
        <a:lstStyle/>
        <a:p>
          <a:endParaRPr lang="fr-FR"/>
        </a:p>
      </dgm:t>
    </dgm:pt>
    <dgm:pt modelId="{F98EF9D8-89F2-4C97-A2DA-C7B6A83CFBAB}">
      <dgm:prSet phldrT="[Texte]"/>
      <dgm:spPr>
        <a:xfrm>
          <a:off x="0" y="2093532"/>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Les CROUS </a:t>
          </a:r>
          <a:r>
            <a:rPr lang="fr-FR" b="1" dirty="0">
              <a:solidFill>
                <a:srgbClr val="FF0000"/>
              </a:solidFill>
              <a:latin typeface="Arial"/>
              <a:ea typeface="+mn-ea"/>
              <a:cs typeface="+mn-cs"/>
            </a:rPr>
            <a:t>préparent</a:t>
          </a:r>
          <a:r>
            <a:rPr lang="fr-FR" dirty="0">
              <a:solidFill>
                <a:sysClr val="windowText" lastClr="000000">
                  <a:hueOff val="0"/>
                  <a:satOff val="0"/>
                  <a:lumOff val="0"/>
                  <a:alphaOff val="0"/>
                </a:sysClr>
              </a:solidFill>
              <a:latin typeface="Arial"/>
              <a:ea typeface="+mn-ea"/>
              <a:cs typeface="+mn-cs"/>
            </a:rPr>
            <a:t> les MEP</a:t>
          </a:r>
        </a:p>
      </dgm:t>
    </dgm:pt>
    <dgm:pt modelId="{D296C487-8297-4480-9186-28EF3CD8E816}" type="parTrans" cxnId="{9F1C664C-43CB-45F5-A0CF-AF20179120D2}">
      <dgm:prSet/>
      <dgm:spPr/>
      <dgm:t>
        <a:bodyPr/>
        <a:lstStyle/>
        <a:p>
          <a:endParaRPr lang="fr-FR"/>
        </a:p>
      </dgm:t>
    </dgm:pt>
    <dgm:pt modelId="{F06A440B-061D-4378-A665-03B05FA73B0B}" type="sibTrans" cxnId="{9F1C664C-43CB-45F5-A0CF-AF20179120D2}">
      <dgm:prSet/>
      <dgm:spPr/>
      <dgm:t>
        <a:bodyPr/>
        <a:lstStyle/>
        <a:p>
          <a:endParaRPr lang="fr-FR"/>
        </a:p>
      </dgm:t>
    </dgm:pt>
    <dgm:pt modelId="{1CC163C1-0C1A-4A42-9703-FEE68D4ED55D}">
      <dgm:prSet phldrT="[Texte]"/>
      <dgm:spPr>
        <a:xfrm>
          <a:off x="0" y="2884638"/>
          <a:ext cx="5753100" cy="315664"/>
        </a:xfrm>
        <a:prstGeom prst="rect">
          <a:avLst/>
        </a:prstGeom>
        <a:solidFill>
          <a:schemeClr val="accent6">
            <a:lumMod val="60000"/>
            <a:lumOff val="40000"/>
          </a:schemeClr>
        </a:solidFill>
        <a:ln w="12700" cap="flat" cmpd="sng" algn="ctr">
          <a:noFill/>
          <a:prstDash val="solid"/>
          <a:miter lim="800000"/>
        </a:ln>
        <a:effectLst/>
      </dgm:spPr>
      <dgm:t>
        <a:bodyPr/>
        <a:lstStyle/>
        <a:p>
          <a:r>
            <a:rPr lang="fr-FR" dirty="0">
              <a:solidFill>
                <a:sysClr val="window" lastClr="FFFFFF"/>
              </a:solidFill>
              <a:latin typeface="Arial"/>
              <a:ea typeface="+mn-ea"/>
              <a:cs typeface="+mn-cs"/>
            </a:rPr>
            <a:t>Paiement par DRFIP</a:t>
          </a:r>
        </a:p>
      </dgm:t>
    </dgm:pt>
    <dgm:pt modelId="{180530F9-2B1F-413C-8599-EB1B64E94607}" type="parTrans" cxnId="{BD919B98-4483-46BB-8518-04534778EF5D}">
      <dgm:prSet/>
      <dgm:spPr/>
      <dgm:t>
        <a:bodyPr/>
        <a:lstStyle/>
        <a:p>
          <a:endParaRPr lang="fr-FR"/>
        </a:p>
      </dgm:t>
    </dgm:pt>
    <dgm:pt modelId="{7949FF11-F266-47B0-9434-FF0D183129A3}" type="sibTrans" cxnId="{BD919B98-4483-46BB-8518-04534778EF5D}">
      <dgm:prSet/>
      <dgm:spPr/>
      <dgm:t>
        <a:bodyPr/>
        <a:lstStyle/>
        <a:p>
          <a:endParaRPr lang="fr-FR"/>
        </a:p>
      </dgm:t>
    </dgm:pt>
    <dgm:pt modelId="{413279AD-8F17-4B5E-BEC9-0FEDBADCA493}">
      <dgm:prSet phldrT="[Texte]" custT="1"/>
      <dgm:spPr>
        <a:xfrm rot="10800000">
          <a:off x="0" y="2403881"/>
          <a:ext cx="5753100" cy="485491"/>
        </a:xfrm>
        <a:prstGeom prst="upArrowCallout">
          <a:avLst/>
        </a:prstGeom>
        <a:solidFill>
          <a:schemeClr val="tx2"/>
        </a:solidFill>
        <a:ln w="12700" cap="flat" cmpd="sng" algn="ctr">
          <a:noFill/>
          <a:prstDash val="solid"/>
          <a:miter lim="800000"/>
        </a:ln>
        <a:effectLst/>
      </dgm:spPr>
      <dgm:t>
        <a:bodyPr/>
        <a:lstStyle/>
        <a:p>
          <a:r>
            <a:rPr lang="fr-FR" sz="1050" b="1" dirty="0">
              <a:solidFill>
                <a:sysClr val="window" lastClr="FFFFFF"/>
              </a:solidFill>
              <a:latin typeface="Arial"/>
              <a:ea typeface="+mn-ea"/>
              <a:cs typeface="+mn-cs"/>
            </a:rPr>
            <a:t>Validation des DP (demandes de paiement)**</a:t>
          </a:r>
        </a:p>
      </dgm:t>
    </dgm:pt>
    <dgm:pt modelId="{727A428F-ADC8-4BC7-A0DE-21B7ECC3CC58}" type="parTrans" cxnId="{CCB533C4-FF0E-469B-BBE8-FEE5122A5B5E}">
      <dgm:prSet/>
      <dgm:spPr/>
      <dgm:t>
        <a:bodyPr/>
        <a:lstStyle/>
        <a:p>
          <a:endParaRPr lang="fr-FR"/>
        </a:p>
      </dgm:t>
    </dgm:pt>
    <dgm:pt modelId="{C907F699-8A45-4440-9FD6-F9BD7A916AB0}" type="sibTrans" cxnId="{CCB533C4-FF0E-469B-BBE8-FEE5122A5B5E}">
      <dgm:prSet/>
      <dgm:spPr/>
      <dgm:t>
        <a:bodyPr/>
        <a:lstStyle/>
        <a:p>
          <a:endParaRPr lang="fr-FR"/>
        </a:p>
      </dgm:t>
    </dgm:pt>
    <dgm:pt modelId="{30E7E338-6DDB-4526-9FCF-D21939E61BB6}">
      <dgm:prSet phldrT="[Texte]"/>
      <dgm:spPr>
        <a:xfrm>
          <a:off x="2876550" y="2093532"/>
          <a:ext cx="287655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Via Aglaé et envoi du flux vers CHORUS</a:t>
          </a:r>
        </a:p>
      </dgm:t>
    </dgm:pt>
    <dgm:pt modelId="{4CBF7F4A-51C5-4306-A333-182DA3C8E280}" type="parTrans" cxnId="{6A61E39C-09C5-45DD-9CF2-FF3AED27616C}">
      <dgm:prSet/>
      <dgm:spPr/>
      <dgm:t>
        <a:bodyPr/>
        <a:lstStyle/>
        <a:p>
          <a:endParaRPr lang="fr-FR"/>
        </a:p>
      </dgm:t>
    </dgm:pt>
    <dgm:pt modelId="{F8D67965-7D6B-4C26-AAFD-8F62BFE1579C}" type="sibTrans" cxnId="{6A61E39C-09C5-45DD-9CF2-FF3AED27616C}">
      <dgm:prSet/>
      <dgm:spPr/>
      <dgm:t>
        <a:bodyPr/>
        <a:lstStyle/>
        <a:p>
          <a:endParaRPr lang="fr-FR"/>
        </a:p>
      </dgm:t>
    </dgm:pt>
    <dgm:pt modelId="{A3A2407F-E450-4840-AF6F-54808A61C910}">
      <dgm:prSet phldrT="[Texte]"/>
      <dgm:spPr>
        <a:xfrm>
          <a:off x="0" y="2574289"/>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a:solidFill>
                <a:sysClr val="windowText" lastClr="000000">
                  <a:hueOff val="0"/>
                  <a:satOff val="0"/>
                  <a:lumOff val="0"/>
                  <a:alphaOff val="0"/>
                </a:sysClr>
              </a:solidFill>
              <a:latin typeface="Arial"/>
              <a:ea typeface="+mn-ea"/>
              <a:cs typeface="+mn-cs"/>
            </a:rPr>
            <a:t>Les </a:t>
          </a:r>
          <a:r>
            <a:rPr lang="fr-FR" b="1" dirty="0">
              <a:solidFill>
                <a:srgbClr val="000091">
                  <a:lumMod val="40000"/>
                  <a:lumOff val="60000"/>
                </a:srgbClr>
              </a:solidFill>
              <a:latin typeface="Arial"/>
              <a:ea typeface="+mn-ea"/>
              <a:cs typeface="+mn-cs"/>
            </a:rPr>
            <a:t>Rectorats</a:t>
          </a:r>
          <a:r>
            <a:rPr lang="fr-FR" dirty="0">
              <a:solidFill>
                <a:sysClr val="windowText" lastClr="000000">
                  <a:hueOff val="0"/>
                  <a:satOff val="0"/>
                  <a:lumOff val="0"/>
                  <a:alphaOff val="0"/>
                </a:sysClr>
              </a:solidFill>
              <a:latin typeface="Arial"/>
              <a:ea typeface="+mn-ea"/>
              <a:cs typeface="+mn-cs"/>
            </a:rPr>
            <a:t> </a:t>
          </a:r>
          <a:r>
            <a:rPr lang="fr-FR" b="1" dirty="0">
              <a:solidFill>
                <a:srgbClr val="000091">
                  <a:lumMod val="40000"/>
                  <a:lumOff val="60000"/>
                </a:srgbClr>
              </a:solidFill>
              <a:latin typeface="Arial"/>
              <a:ea typeface="+mn-ea"/>
              <a:cs typeface="+mn-cs"/>
            </a:rPr>
            <a:t>valident</a:t>
          </a:r>
          <a:r>
            <a:rPr lang="fr-FR" dirty="0">
              <a:solidFill>
                <a:sysClr val="windowText" lastClr="000000">
                  <a:hueOff val="0"/>
                  <a:satOff val="0"/>
                  <a:lumOff val="0"/>
                  <a:alphaOff val="0"/>
                </a:sysClr>
              </a:solidFill>
              <a:latin typeface="Arial"/>
              <a:ea typeface="+mn-ea"/>
              <a:cs typeface="+mn-cs"/>
            </a:rPr>
            <a:t> les DP créées dans CHORUS</a:t>
          </a:r>
        </a:p>
      </dgm:t>
    </dgm:pt>
    <dgm:pt modelId="{D696EF93-505E-454E-A32F-E7FD34E3A0E4}" type="parTrans" cxnId="{41F19CA1-5128-490D-90E3-FD61E724F27F}">
      <dgm:prSet/>
      <dgm:spPr/>
      <dgm:t>
        <a:bodyPr/>
        <a:lstStyle/>
        <a:p>
          <a:endParaRPr lang="fr-FR"/>
        </a:p>
      </dgm:t>
    </dgm:pt>
    <dgm:pt modelId="{E1DC31F7-2516-41FD-AAC9-C2BA76F2F778}" type="sibTrans" cxnId="{41F19CA1-5128-490D-90E3-FD61E724F27F}">
      <dgm:prSet/>
      <dgm:spPr/>
      <dgm:t>
        <a:bodyPr/>
        <a:lstStyle/>
        <a:p>
          <a:endParaRPr lang="fr-FR"/>
        </a:p>
      </dgm:t>
    </dgm:pt>
    <dgm:pt modelId="{C85B801F-7A69-4370-A116-43BB288E22D3}">
      <dgm:prSet custT="1"/>
      <dgm:spPr>
        <a:xfrm rot="10800000">
          <a:off x="0" y="1442367"/>
          <a:ext cx="5753100" cy="485491"/>
        </a:xfrm>
        <a:prstGeom prst="upArrowCallout">
          <a:avLst/>
        </a:prstGeom>
        <a:solidFill>
          <a:srgbClr val="E1000F">
            <a:hueOff val="0"/>
            <a:satOff val="0"/>
            <a:lumOff val="0"/>
            <a:alphaOff val="0"/>
          </a:srgbClr>
        </a:solidFill>
        <a:ln w="12700" cap="flat" cmpd="sng" algn="ctr">
          <a:noFill/>
          <a:prstDash val="solid"/>
          <a:miter lim="800000"/>
        </a:ln>
        <a:effectLst/>
      </dgm:spPr>
      <dgm:t>
        <a:bodyPr/>
        <a:lstStyle/>
        <a:p>
          <a:r>
            <a:rPr lang="fr-FR" sz="1000" b="1" dirty="0" smtClean="0">
              <a:solidFill>
                <a:sysClr val="window" lastClr="FFFFFF"/>
              </a:solidFill>
              <a:latin typeface="Arial"/>
              <a:ea typeface="+mn-ea"/>
              <a:cs typeface="+mn-cs"/>
            </a:rPr>
            <a:t>Création des EJ par les CROUS</a:t>
          </a:r>
          <a:endParaRPr lang="fr-FR" sz="1000" b="1" dirty="0">
            <a:solidFill>
              <a:sysClr val="window" lastClr="FFFFFF"/>
            </a:solidFill>
            <a:latin typeface="Arial"/>
            <a:ea typeface="+mn-ea"/>
            <a:cs typeface="+mn-cs"/>
          </a:endParaRPr>
        </a:p>
      </dgm:t>
    </dgm:pt>
    <dgm:pt modelId="{3AF4EAC4-185A-4866-8580-E1AEED744923}" type="parTrans" cxnId="{1E925EF2-89B2-46F0-9655-8FD7428A0FE3}">
      <dgm:prSet/>
      <dgm:spPr/>
      <dgm:t>
        <a:bodyPr/>
        <a:lstStyle/>
        <a:p>
          <a:endParaRPr lang="fr-FR"/>
        </a:p>
      </dgm:t>
    </dgm:pt>
    <dgm:pt modelId="{09D7689D-53E9-4D98-879F-B0595BB83A58}" type="sibTrans" cxnId="{1E925EF2-89B2-46F0-9655-8FD7428A0FE3}">
      <dgm:prSet/>
      <dgm:spPr/>
      <dgm:t>
        <a:bodyPr/>
        <a:lstStyle/>
        <a:p>
          <a:endParaRPr lang="fr-FR"/>
        </a:p>
      </dgm:t>
    </dgm:pt>
    <dgm:pt modelId="{BEAC23FA-E2D3-4E4E-83AB-D994785E4BF1}">
      <dgm:prSet/>
      <dgm:spPr>
        <a:xfrm>
          <a:off x="0" y="1612775"/>
          <a:ext cx="5753100" cy="145162"/>
        </a:xfrm>
        <a:prstGeom prst="rect">
          <a:avLst/>
        </a:prstGeom>
        <a:solidFill>
          <a:schemeClr val="accent4">
            <a:lumMod val="20000"/>
            <a:lumOff val="80000"/>
          </a:schemeClr>
        </a:solidFill>
        <a:ln w="12700" cap="flat" cmpd="sng" algn="ctr">
          <a:noFill/>
          <a:prstDash val="solid"/>
          <a:miter lim="800000"/>
        </a:ln>
        <a:effectLst/>
      </dgm:spPr>
      <dgm:t>
        <a:bodyPr/>
        <a:lstStyle/>
        <a:p>
          <a:r>
            <a:rPr lang="fr-FR" dirty="0" smtClean="0">
              <a:solidFill>
                <a:sysClr val="windowText" lastClr="000000">
                  <a:hueOff val="0"/>
                  <a:satOff val="0"/>
                  <a:lumOff val="0"/>
                  <a:alphaOff val="0"/>
                </a:sysClr>
              </a:solidFill>
              <a:latin typeface="Arial"/>
              <a:ea typeface="+mn-ea"/>
              <a:cs typeface="+mn-cs"/>
            </a:rPr>
            <a:t>Dans l’application AGLAE</a:t>
          </a:r>
          <a:endParaRPr lang="fr-FR" dirty="0">
            <a:solidFill>
              <a:sysClr val="windowText" lastClr="000000">
                <a:hueOff val="0"/>
                <a:satOff val="0"/>
                <a:lumOff val="0"/>
                <a:alphaOff val="0"/>
              </a:sysClr>
            </a:solidFill>
            <a:latin typeface="Arial"/>
            <a:ea typeface="+mn-ea"/>
            <a:cs typeface="+mn-cs"/>
          </a:endParaRPr>
        </a:p>
      </dgm:t>
    </dgm:pt>
    <dgm:pt modelId="{AD2EB237-6773-447D-8E1E-6751F14B3F5E}" type="parTrans" cxnId="{01E945DF-A27E-46A1-9FF0-CEF45ECE89F2}">
      <dgm:prSet/>
      <dgm:spPr/>
      <dgm:t>
        <a:bodyPr/>
        <a:lstStyle/>
        <a:p>
          <a:endParaRPr lang="fr-FR"/>
        </a:p>
      </dgm:t>
    </dgm:pt>
    <dgm:pt modelId="{C8060225-5C2C-438A-8EB1-E2C2D73C684C}" type="sibTrans" cxnId="{01E945DF-A27E-46A1-9FF0-CEF45ECE89F2}">
      <dgm:prSet/>
      <dgm:spPr/>
      <dgm:t>
        <a:bodyPr/>
        <a:lstStyle/>
        <a:p>
          <a:endParaRPr lang="fr-FR"/>
        </a:p>
      </dgm:t>
    </dgm:pt>
    <dgm:pt modelId="{1B57B5B6-DFB9-4727-8252-FA9E742D9087}">
      <dgm:prSet phldrT="[Texte]"/>
      <dgm:spPr>
        <a:xfrm>
          <a:off x="0" y="2574289"/>
          <a:ext cx="5753100" cy="145162"/>
        </a:xfrm>
        <a:solidFill>
          <a:schemeClr val="accent4">
            <a:lumMod val="20000"/>
            <a:lumOff val="80000"/>
          </a:schemeClr>
        </a:solidFill>
        <a:ln w="12700" cap="flat" cmpd="sng" algn="ctr">
          <a:noFill/>
          <a:prstDash val="solid"/>
          <a:miter lim="800000"/>
        </a:ln>
        <a:effectLst/>
      </dgm:spPr>
      <dgm:t>
        <a:bodyPr/>
        <a:lstStyle/>
        <a:p>
          <a:r>
            <a:rPr lang="fr-FR" dirty="0" smtClean="0">
              <a:solidFill>
                <a:sysClr val="windowText" lastClr="000000">
                  <a:hueOff val="0"/>
                  <a:satOff val="0"/>
                  <a:lumOff val="0"/>
                  <a:alphaOff val="0"/>
                </a:sysClr>
              </a:solidFill>
              <a:latin typeface="Arial"/>
              <a:ea typeface="+mn-ea"/>
              <a:cs typeface="+mn-cs"/>
            </a:rPr>
            <a:t>**Pour Dijon &amp; Poitiers, la validation des DP est automatisée</a:t>
          </a:r>
          <a:endParaRPr lang="fr-FR" dirty="0">
            <a:solidFill>
              <a:sysClr val="windowText" lastClr="000000">
                <a:hueOff val="0"/>
                <a:satOff val="0"/>
                <a:lumOff val="0"/>
                <a:alphaOff val="0"/>
              </a:sysClr>
            </a:solidFill>
            <a:latin typeface="Arial"/>
            <a:ea typeface="+mn-ea"/>
            <a:cs typeface="+mn-cs"/>
          </a:endParaRPr>
        </a:p>
      </dgm:t>
    </dgm:pt>
    <dgm:pt modelId="{4DF094FE-DC3F-4959-B3E6-1A3018945855}" type="parTrans" cxnId="{C849AF66-4DE9-438B-B9E6-0ACD53779B2B}">
      <dgm:prSet/>
      <dgm:spPr/>
      <dgm:t>
        <a:bodyPr/>
        <a:lstStyle/>
        <a:p>
          <a:endParaRPr lang="fr-FR"/>
        </a:p>
      </dgm:t>
    </dgm:pt>
    <dgm:pt modelId="{B4CAD4C4-6175-4F2F-B9AE-E733C584954A}" type="sibTrans" cxnId="{C849AF66-4DE9-438B-B9E6-0ACD53779B2B}">
      <dgm:prSet/>
      <dgm:spPr/>
      <dgm:t>
        <a:bodyPr/>
        <a:lstStyle/>
        <a:p>
          <a:endParaRPr lang="fr-FR"/>
        </a:p>
      </dgm:t>
    </dgm:pt>
    <dgm:pt modelId="{180535CD-961E-4986-86C6-E48281CF35B6}" type="pres">
      <dgm:prSet presAssocID="{28397F59-55E3-4C13-B173-D5A43E375285}" presName="Name0" presStyleCnt="0">
        <dgm:presLayoutVars>
          <dgm:dir/>
          <dgm:animLvl val="lvl"/>
          <dgm:resizeHandles val="exact"/>
        </dgm:presLayoutVars>
      </dgm:prSet>
      <dgm:spPr/>
      <dgm:t>
        <a:bodyPr/>
        <a:lstStyle/>
        <a:p>
          <a:endParaRPr lang="fr-FR"/>
        </a:p>
      </dgm:t>
    </dgm:pt>
    <dgm:pt modelId="{ABFCDA97-F9A9-4418-AFC6-C0DCFB963135}" type="pres">
      <dgm:prSet presAssocID="{1CC163C1-0C1A-4A42-9703-FEE68D4ED55D}" presName="boxAndChildren" presStyleCnt="0"/>
      <dgm:spPr/>
    </dgm:pt>
    <dgm:pt modelId="{2C42447A-5E6C-4992-B31D-D9CEAD9D1735}" type="pres">
      <dgm:prSet presAssocID="{1CC163C1-0C1A-4A42-9703-FEE68D4ED55D}" presName="parentTextBox" presStyleLbl="node1" presStyleIdx="0" presStyleCnt="6"/>
      <dgm:spPr/>
      <dgm:t>
        <a:bodyPr/>
        <a:lstStyle/>
        <a:p>
          <a:endParaRPr lang="fr-FR"/>
        </a:p>
      </dgm:t>
    </dgm:pt>
    <dgm:pt modelId="{7864CC34-4903-45FE-80A9-A1EDB66F2751}" type="pres">
      <dgm:prSet presAssocID="{C907F699-8A45-4440-9FD6-F9BD7A916AB0}" presName="sp" presStyleCnt="0"/>
      <dgm:spPr/>
    </dgm:pt>
    <dgm:pt modelId="{03293FE2-567D-40BD-A80A-864AE06D2296}" type="pres">
      <dgm:prSet presAssocID="{413279AD-8F17-4B5E-BEC9-0FEDBADCA493}" presName="arrowAndChildren" presStyleCnt="0"/>
      <dgm:spPr/>
    </dgm:pt>
    <dgm:pt modelId="{2A7A7AE6-05A9-4E41-AD03-DF1410058B87}" type="pres">
      <dgm:prSet presAssocID="{413279AD-8F17-4B5E-BEC9-0FEDBADCA493}" presName="parentTextArrow" presStyleLbl="node1" presStyleIdx="0" presStyleCnt="6"/>
      <dgm:spPr>
        <a:prstGeom prst="upArrowCallout">
          <a:avLst/>
        </a:prstGeom>
      </dgm:spPr>
      <dgm:t>
        <a:bodyPr/>
        <a:lstStyle/>
        <a:p>
          <a:endParaRPr lang="fr-FR"/>
        </a:p>
      </dgm:t>
    </dgm:pt>
    <dgm:pt modelId="{8E30C528-2B8A-4271-9E25-E6F5A63FDEB5}" type="pres">
      <dgm:prSet presAssocID="{413279AD-8F17-4B5E-BEC9-0FEDBADCA493}" presName="arrow" presStyleLbl="node1" presStyleIdx="1" presStyleCnt="6"/>
      <dgm:spPr/>
      <dgm:t>
        <a:bodyPr/>
        <a:lstStyle/>
        <a:p>
          <a:endParaRPr lang="fr-FR"/>
        </a:p>
      </dgm:t>
    </dgm:pt>
    <dgm:pt modelId="{687E3403-80F6-48A5-B436-BBCA3A2C8E03}" type="pres">
      <dgm:prSet presAssocID="{413279AD-8F17-4B5E-BEC9-0FEDBADCA493}" presName="descendantArrow" presStyleCnt="0"/>
      <dgm:spPr/>
    </dgm:pt>
    <dgm:pt modelId="{E4338E8A-360F-490C-96F5-6B74BF618AE0}" type="pres">
      <dgm:prSet presAssocID="{A3A2407F-E450-4840-AF6F-54808A61C910}" presName="childTextArrow" presStyleLbl="fgAccFollowNode1" presStyleIdx="0" presStyleCnt="8">
        <dgm:presLayoutVars>
          <dgm:bulletEnabled val="1"/>
        </dgm:presLayoutVars>
      </dgm:prSet>
      <dgm:spPr>
        <a:prstGeom prst="rect">
          <a:avLst/>
        </a:prstGeom>
      </dgm:spPr>
      <dgm:t>
        <a:bodyPr/>
        <a:lstStyle/>
        <a:p>
          <a:endParaRPr lang="fr-FR"/>
        </a:p>
      </dgm:t>
    </dgm:pt>
    <dgm:pt modelId="{3E74CB3E-44A3-498E-992E-EE16DDB43BE8}" type="pres">
      <dgm:prSet presAssocID="{1B57B5B6-DFB9-4727-8252-FA9E742D9087}" presName="childTextArrow" presStyleLbl="fgAccFollowNode1" presStyleIdx="1" presStyleCnt="8">
        <dgm:presLayoutVars>
          <dgm:bulletEnabled val="1"/>
        </dgm:presLayoutVars>
      </dgm:prSet>
      <dgm:spPr>
        <a:prstGeom prst="rect">
          <a:avLst/>
        </a:prstGeom>
      </dgm:spPr>
      <dgm:t>
        <a:bodyPr/>
        <a:lstStyle/>
        <a:p>
          <a:endParaRPr lang="fr-FR"/>
        </a:p>
      </dgm:t>
    </dgm:pt>
    <dgm:pt modelId="{986AC381-F318-452A-BDEB-0AF9CA529D37}" type="pres">
      <dgm:prSet presAssocID="{CFA22181-276A-425C-9B56-1199BC5A2A91}" presName="sp" presStyleCnt="0"/>
      <dgm:spPr/>
    </dgm:pt>
    <dgm:pt modelId="{8E48C44A-62CF-4A8B-8030-D0C104057432}" type="pres">
      <dgm:prSet presAssocID="{8E4E3CAB-5410-43BD-B4DF-DC755729E3D0}" presName="arrowAndChildren" presStyleCnt="0"/>
      <dgm:spPr/>
    </dgm:pt>
    <dgm:pt modelId="{8B33C231-915B-47DB-BA99-8B2E2D13CC57}" type="pres">
      <dgm:prSet presAssocID="{8E4E3CAB-5410-43BD-B4DF-DC755729E3D0}" presName="parentTextArrow" presStyleLbl="node1" presStyleIdx="1" presStyleCnt="6"/>
      <dgm:spPr>
        <a:prstGeom prst="upArrowCallout">
          <a:avLst/>
        </a:prstGeom>
      </dgm:spPr>
      <dgm:t>
        <a:bodyPr/>
        <a:lstStyle/>
        <a:p>
          <a:endParaRPr lang="fr-FR"/>
        </a:p>
      </dgm:t>
    </dgm:pt>
    <dgm:pt modelId="{B0CD4EDD-3A50-48E8-B73E-06CAD364AF5B}" type="pres">
      <dgm:prSet presAssocID="{8E4E3CAB-5410-43BD-B4DF-DC755729E3D0}" presName="arrow" presStyleLbl="node1" presStyleIdx="2" presStyleCnt="6"/>
      <dgm:spPr/>
      <dgm:t>
        <a:bodyPr/>
        <a:lstStyle/>
        <a:p>
          <a:endParaRPr lang="fr-FR"/>
        </a:p>
      </dgm:t>
    </dgm:pt>
    <dgm:pt modelId="{7C95BEDB-4DC0-4EFD-85D9-EFF6C8F1583B}" type="pres">
      <dgm:prSet presAssocID="{8E4E3CAB-5410-43BD-B4DF-DC755729E3D0}" presName="descendantArrow" presStyleCnt="0"/>
      <dgm:spPr/>
    </dgm:pt>
    <dgm:pt modelId="{547EFD9B-A2F0-45A7-8CE8-406154813BE9}" type="pres">
      <dgm:prSet presAssocID="{F98EF9D8-89F2-4C97-A2DA-C7B6A83CFBAB}" presName="childTextArrow" presStyleLbl="fgAccFollowNode1" presStyleIdx="2" presStyleCnt="8">
        <dgm:presLayoutVars>
          <dgm:bulletEnabled val="1"/>
        </dgm:presLayoutVars>
      </dgm:prSet>
      <dgm:spPr>
        <a:prstGeom prst="rect">
          <a:avLst/>
        </a:prstGeom>
      </dgm:spPr>
      <dgm:t>
        <a:bodyPr/>
        <a:lstStyle/>
        <a:p>
          <a:endParaRPr lang="fr-FR"/>
        </a:p>
      </dgm:t>
    </dgm:pt>
    <dgm:pt modelId="{DA72C9F2-2BC1-4052-8DB4-4016F6B1588A}" type="pres">
      <dgm:prSet presAssocID="{30E7E338-6DDB-4526-9FCF-D21939E61BB6}" presName="childTextArrow" presStyleLbl="fgAccFollowNode1" presStyleIdx="3" presStyleCnt="8">
        <dgm:presLayoutVars>
          <dgm:bulletEnabled val="1"/>
        </dgm:presLayoutVars>
      </dgm:prSet>
      <dgm:spPr>
        <a:prstGeom prst="rect">
          <a:avLst/>
        </a:prstGeom>
      </dgm:spPr>
      <dgm:t>
        <a:bodyPr/>
        <a:lstStyle/>
        <a:p>
          <a:endParaRPr lang="fr-FR"/>
        </a:p>
      </dgm:t>
    </dgm:pt>
    <dgm:pt modelId="{E40ACD71-12E7-46AA-8D42-A16143416982}" type="pres">
      <dgm:prSet presAssocID="{09D7689D-53E9-4D98-879F-B0595BB83A58}" presName="sp" presStyleCnt="0"/>
      <dgm:spPr/>
    </dgm:pt>
    <dgm:pt modelId="{C2FCB91F-3A97-4574-9D63-3FC7F05D4A94}" type="pres">
      <dgm:prSet presAssocID="{C85B801F-7A69-4370-A116-43BB288E22D3}" presName="arrowAndChildren" presStyleCnt="0"/>
      <dgm:spPr/>
    </dgm:pt>
    <dgm:pt modelId="{F532FEE7-BC8A-4B7F-8BEC-857AA57FDFD3}" type="pres">
      <dgm:prSet presAssocID="{C85B801F-7A69-4370-A116-43BB288E22D3}" presName="parentTextArrow" presStyleLbl="node1" presStyleIdx="2" presStyleCnt="6"/>
      <dgm:spPr/>
      <dgm:t>
        <a:bodyPr/>
        <a:lstStyle/>
        <a:p>
          <a:endParaRPr lang="fr-FR"/>
        </a:p>
      </dgm:t>
    </dgm:pt>
    <dgm:pt modelId="{E625F745-889C-4737-9A94-FA0E71D09B29}" type="pres">
      <dgm:prSet presAssocID="{C85B801F-7A69-4370-A116-43BB288E22D3}" presName="arrow" presStyleLbl="node1" presStyleIdx="3" presStyleCnt="6"/>
      <dgm:spPr/>
      <dgm:t>
        <a:bodyPr/>
        <a:lstStyle/>
        <a:p>
          <a:endParaRPr lang="fr-FR"/>
        </a:p>
      </dgm:t>
    </dgm:pt>
    <dgm:pt modelId="{CF1B272C-D3A2-448A-AB83-A0C008E6C371}" type="pres">
      <dgm:prSet presAssocID="{C85B801F-7A69-4370-A116-43BB288E22D3}" presName="descendantArrow" presStyleCnt="0"/>
      <dgm:spPr/>
    </dgm:pt>
    <dgm:pt modelId="{E1B3F422-C1B8-4A7F-BDEB-52D45A3B3B3B}" type="pres">
      <dgm:prSet presAssocID="{BEAC23FA-E2D3-4E4E-83AB-D994785E4BF1}" presName="childTextArrow" presStyleLbl="fgAccFollowNode1" presStyleIdx="4" presStyleCnt="8">
        <dgm:presLayoutVars>
          <dgm:bulletEnabled val="1"/>
        </dgm:presLayoutVars>
      </dgm:prSet>
      <dgm:spPr/>
      <dgm:t>
        <a:bodyPr/>
        <a:lstStyle/>
        <a:p>
          <a:endParaRPr lang="fr-FR"/>
        </a:p>
      </dgm:t>
    </dgm:pt>
    <dgm:pt modelId="{83609093-DA6E-413A-A2C4-FF18B345AC6B}" type="pres">
      <dgm:prSet presAssocID="{4832E4CA-E9C7-40AE-9778-0C56B1B0EC27}" presName="sp" presStyleCnt="0"/>
      <dgm:spPr/>
    </dgm:pt>
    <dgm:pt modelId="{42B2202E-0C3E-4733-8676-94DBF1A1C48D}" type="pres">
      <dgm:prSet presAssocID="{1EB03227-997A-4BE4-A124-D7F698C437C7}" presName="arrowAndChildren" presStyleCnt="0"/>
      <dgm:spPr/>
    </dgm:pt>
    <dgm:pt modelId="{4F943DDD-F832-4894-B555-D5D5EEF5D419}" type="pres">
      <dgm:prSet presAssocID="{1EB03227-997A-4BE4-A124-D7F698C437C7}" presName="parentTextArrow" presStyleLbl="node1" presStyleIdx="3" presStyleCnt="6"/>
      <dgm:spPr>
        <a:prstGeom prst="upArrowCallout">
          <a:avLst/>
        </a:prstGeom>
      </dgm:spPr>
      <dgm:t>
        <a:bodyPr/>
        <a:lstStyle/>
        <a:p>
          <a:endParaRPr lang="fr-FR"/>
        </a:p>
      </dgm:t>
    </dgm:pt>
    <dgm:pt modelId="{7B18EC7D-D825-4821-A84D-03AE2AE6D0C9}" type="pres">
      <dgm:prSet presAssocID="{1EB03227-997A-4BE4-A124-D7F698C437C7}" presName="arrow" presStyleLbl="node1" presStyleIdx="4" presStyleCnt="6"/>
      <dgm:spPr/>
      <dgm:t>
        <a:bodyPr/>
        <a:lstStyle/>
        <a:p>
          <a:endParaRPr lang="fr-FR"/>
        </a:p>
      </dgm:t>
    </dgm:pt>
    <dgm:pt modelId="{514A3CD6-D7E3-433B-ACDE-1B98F39B5516}" type="pres">
      <dgm:prSet presAssocID="{1EB03227-997A-4BE4-A124-D7F698C437C7}" presName="descendantArrow" presStyleCnt="0"/>
      <dgm:spPr/>
    </dgm:pt>
    <dgm:pt modelId="{E1EA948B-9E28-4AA5-810A-9149946C885E}" type="pres">
      <dgm:prSet presAssocID="{DD79AE0F-D298-47CD-92F4-3C88EF429571}" presName="childTextArrow" presStyleLbl="fgAccFollowNode1" presStyleIdx="5" presStyleCnt="8">
        <dgm:presLayoutVars>
          <dgm:bulletEnabled val="1"/>
        </dgm:presLayoutVars>
      </dgm:prSet>
      <dgm:spPr>
        <a:prstGeom prst="rect">
          <a:avLst/>
        </a:prstGeom>
      </dgm:spPr>
      <dgm:t>
        <a:bodyPr/>
        <a:lstStyle/>
        <a:p>
          <a:endParaRPr lang="fr-FR"/>
        </a:p>
      </dgm:t>
    </dgm:pt>
    <dgm:pt modelId="{22459FCA-83EE-4C2A-BA88-E240A492DBB3}" type="pres">
      <dgm:prSet presAssocID="{3F7DFDF4-F88F-43D6-97A8-615DE94403BF}" presName="childTextArrow" presStyleLbl="fgAccFollowNode1" presStyleIdx="6" presStyleCnt="8">
        <dgm:presLayoutVars>
          <dgm:bulletEnabled val="1"/>
        </dgm:presLayoutVars>
      </dgm:prSet>
      <dgm:spPr>
        <a:prstGeom prst="rect">
          <a:avLst/>
        </a:prstGeom>
      </dgm:spPr>
      <dgm:t>
        <a:bodyPr/>
        <a:lstStyle/>
        <a:p>
          <a:endParaRPr lang="fr-FR"/>
        </a:p>
      </dgm:t>
    </dgm:pt>
    <dgm:pt modelId="{13F28BF9-19BD-481B-A020-971283DA3C36}" type="pres">
      <dgm:prSet presAssocID="{00E26718-124F-4740-99F7-3595C830684D}" presName="sp" presStyleCnt="0"/>
      <dgm:spPr/>
    </dgm:pt>
    <dgm:pt modelId="{4AD2D33F-2DEA-4B91-94E3-1F850EB643B5}" type="pres">
      <dgm:prSet presAssocID="{155C04B4-9724-476B-8306-1153FC6BA262}" presName="arrowAndChildren" presStyleCnt="0"/>
      <dgm:spPr/>
    </dgm:pt>
    <dgm:pt modelId="{8274FA16-05C8-4F94-8A05-A268ED427ED8}" type="pres">
      <dgm:prSet presAssocID="{155C04B4-9724-476B-8306-1153FC6BA262}" presName="parentTextArrow" presStyleLbl="node1" presStyleIdx="4" presStyleCnt="6"/>
      <dgm:spPr>
        <a:prstGeom prst="upArrowCallout">
          <a:avLst/>
        </a:prstGeom>
      </dgm:spPr>
      <dgm:t>
        <a:bodyPr/>
        <a:lstStyle/>
        <a:p>
          <a:endParaRPr lang="fr-FR"/>
        </a:p>
      </dgm:t>
    </dgm:pt>
    <dgm:pt modelId="{EE3D6726-0F92-4E00-AE1C-2F7C934A5E52}" type="pres">
      <dgm:prSet presAssocID="{155C04B4-9724-476B-8306-1153FC6BA262}" presName="arrow" presStyleLbl="node1" presStyleIdx="5" presStyleCnt="6" custLinFactNeighborX="-11657" custLinFactNeighborY="-4121"/>
      <dgm:spPr/>
      <dgm:t>
        <a:bodyPr/>
        <a:lstStyle/>
        <a:p>
          <a:endParaRPr lang="fr-FR"/>
        </a:p>
      </dgm:t>
    </dgm:pt>
    <dgm:pt modelId="{E7C582C4-2304-4B57-AF66-227DF1BF8CE4}" type="pres">
      <dgm:prSet presAssocID="{155C04B4-9724-476B-8306-1153FC6BA262}" presName="descendantArrow" presStyleCnt="0"/>
      <dgm:spPr/>
    </dgm:pt>
    <dgm:pt modelId="{6735C48D-1EAD-4457-90A0-3D85CAFE8289}" type="pres">
      <dgm:prSet presAssocID="{4BE10841-3961-440E-AA71-CABB17896C7C}" presName="childTextArrow" presStyleLbl="fgAccFollowNode1" presStyleIdx="7" presStyleCnt="8">
        <dgm:presLayoutVars>
          <dgm:bulletEnabled val="1"/>
        </dgm:presLayoutVars>
      </dgm:prSet>
      <dgm:spPr>
        <a:prstGeom prst="rect">
          <a:avLst/>
        </a:prstGeom>
      </dgm:spPr>
      <dgm:t>
        <a:bodyPr/>
        <a:lstStyle/>
        <a:p>
          <a:endParaRPr lang="fr-FR"/>
        </a:p>
      </dgm:t>
    </dgm:pt>
  </dgm:ptLst>
  <dgm:cxnLst>
    <dgm:cxn modelId="{5298E7F2-E18D-4D57-85F9-B4F0887049C3}" srcId="{28397F59-55E3-4C13-B173-D5A43E375285}" destId="{155C04B4-9724-476B-8306-1153FC6BA262}" srcOrd="0" destOrd="0" parTransId="{CD8E3AD3-6361-4F7A-8CA3-F2AE40216F1A}" sibTransId="{00E26718-124F-4740-99F7-3595C830684D}"/>
    <dgm:cxn modelId="{D7F3559B-723D-4DF1-99F7-97F45391B7C8}" type="presOf" srcId="{1B57B5B6-DFB9-4727-8252-FA9E742D9087}" destId="{3E74CB3E-44A3-498E-992E-EE16DDB43BE8}" srcOrd="0" destOrd="0" presId="urn:microsoft.com/office/officeart/2005/8/layout/process4"/>
    <dgm:cxn modelId="{1E925EF2-89B2-46F0-9655-8FD7428A0FE3}" srcId="{28397F59-55E3-4C13-B173-D5A43E375285}" destId="{C85B801F-7A69-4370-A116-43BB288E22D3}" srcOrd="2" destOrd="0" parTransId="{3AF4EAC4-185A-4866-8580-E1AEED744923}" sibTransId="{09D7689D-53E9-4D98-879F-B0595BB83A58}"/>
    <dgm:cxn modelId="{6C1873F2-8721-463D-BBEF-35E87F2D470D}" type="presOf" srcId="{1CC163C1-0C1A-4A42-9703-FEE68D4ED55D}" destId="{2C42447A-5E6C-4992-B31D-D9CEAD9D1735}" srcOrd="0" destOrd="0" presId="urn:microsoft.com/office/officeart/2005/8/layout/process4"/>
    <dgm:cxn modelId="{2EBB6BFB-C117-4430-BF1C-3969D9B86A79}" type="presOf" srcId="{A3A2407F-E450-4840-AF6F-54808A61C910}" destId="{E4338E8A-360F-490C-96F5-6B74BF618AE0}" srcOrd="0" destOrd="0" presId="urn:microsoft.com/office/officeart/2005/8/layout/process4"/>
    <dgm:cxn modelId="{A20904A5-F645-4247-94C6-B19E54AC4ADF}" type="presOf" srcId="{DD79AE0F-D298-47CD-92F4-3C88EF429571}" destId="{E1EA948B-9E28-4AA5-810A-9149946C885E}" srcOrd="0" destOrd="0" presId="urn:microsoft.com/office/officeart/2005/8/layout/process4"/>
    <dgm:cxn modelId="{A4247BDE-1BE3-4DB3-879F-0CF27CF2BDCB}" type="presOf" srcId="{8E4E3CAB-5410-43BD-B4DF-DC755729E3D0}" destId="{B0CD4EDD-3A50-48E8-B73E-06CAD364AF5B}" srcOrd="1" destOrd="0" presId="urn:microsoft.com/office/officeart/2005/8/layout/process4"/>
    <dgm:cxn modelId="{48107665-363B-42AF-98F5-D532AF3CE1BC}" srcId="{28397F59-55E3-4C13-B173-D5A43E375285}" destId="{1EB03227-997A-4BE4-A124-D7F698C437C7}" srcOrd="1" destOrd="0" parTransId="{3B94B0E5-33A0-4369-BF32-4D90D2E59EAF}" sibTransId="{4832E4CA-E9C7-40AE-9778-0C56B1B0EC27}"/>
    <dgm:cxn modelId="{BEA7F32A-9499-47B3-A141-EBEB1B5A3022}" srcId="{1EB03227-997A-4BE4-A124-D7F698C437C7}" destId="{DD79AE0F-D298-47CD-92F4-3C88EF429571}" srcOrd="0" destOrd="0" parTransId="{08517D47-D34F-48EF-8FFF-6A25AD0AEFCC}" sibTransId="{E94F7062-D62A-49BF-A64D-6B7F602E489D}"/>
    <dgm:cxn modelId="{CCB533C4-FF0E-469B-BBE8-FEE5122A5B5E}" srcId="{28397F59-55E3-4C13-B173-D5A43E375285}" destId="{413279AD-8F17-4B5E-BEC9-0FEDBADCA493}" srcOrd="4" destOrd="0" parTransId="{727A428F-ADC8-4BC7-A0DE-21B7ECC3CC58}" sibTransId="{C907F699-8A45-4440-9FD6-F9BD7A916AB0}"/>
    <dgm:cxn modelId="{41F19CA1-5128-490D-90E3-FD61E724F27F}" srcId="{413279AD-8F17-4B5E-BEC9-0FEDBADCA493}" destId="{A3A2407F-E450-4840-AF6F-54808A61C910}" srcOrd="0" destOrd="0" parTransId="{D696EF93-505E-454E-A32F-E7FD34E3A0E4}" sibTransId="{E1DC31F7-2516-41FD-AAC9-C2BA76F2F778}"/>
    <dgm:cxn modelId="{99BB9641-D46F-4306-B949-1F897308D3C3}" type="presOf" srcId="{3F7DFDF4-F88F-43D6-97A8-615DE94403BF}" destId="{22459FCA-83EE-4C2A-BA88-E240A492DBB3}" srcOrd="0" destOrd="0" presId="urn:microsoft.com/office/officeart/2005/8/layout/process4"/>
    <dgm:cxn modelId="{06BAF982-A712-484E-99F9-1DD9072C91B7}" type="presOf" srcId="{C85B801F-7A69-4370-A116-43BB288E22D3}" destId="{F532FEE7-BC8A-4B7F-8BEC-857AA57FDFD3}" srcOrd="0" destOrd="0" presId="urn:microsoft.com/office/officeart/2005/8/layout/process4"/>
    <dgm:cxn modelId="{8BF21C7C-5638-423E-917E-937FA3634499}" type="presOf" srcId="{155C04B4-9724-476B-8306-1153FC6BA262}" destId="{EE3D6726-0F92-4E00-AE1C-2F7C934A5E52}" srcOrd="1" destOrd="0" presId="urn:microsoft.com/office/officeart/2005/8/layout/process4"/>
    <dgm:cxn modelId="{C849AF66-4DE9-438B-B9E6-0ACD53779B2B}" srcId="{413279AD-8F17-4B5E-BEC9-0FEDBADCA493}" destId="{1B57B5B6-DFB9-4727-8252-FA9E742D9087}" srcOrd="1" destOrd="0" parTransId="{4DF094FE-DC3F-4959-B3E6-1A3018945855}" sibTransId="{B4CAD4C4-6175-4F2F-B9AE-E733C584954A}"/>
    <dgm:cxn modelId="{82CAF29C-D152-4FC0-87C9-58DFF4584E71}" type="presOf" srcId="{413279AD-8F17-4B5E-BEC9-0FEDBADCA493}" destId="{2A7A7AE6-05A9-4E41-AD03-DF1410058B87}" srcOrd="0" destOrd="0" presId="urn:microsoft.com/office/officeart/2005/8/layout/process4"/>
    <dgm:cxn modelId="{7EC4BFAD-42D2-4231-8EB4-9EC9DFA291B3}" type="presOf" srcId="{1EB03227-997A-4BE4-A124-D7F698C437C7}" destId="{7B18EC7D-D825-4821-A84D-03AE2AE6D0C9}" srcOrd="1" destOrd="0" presId="urn:microsoft.com/office/officeart/2005/8/layout/process4"/>
    <dgm:cxn modelId="{489BEBF4-B0FE-4BC5-A396-4EF222A35855}" srcId="{28397F59-55E3-4C13-B173-D5A43E375285}" destId="{8E4E3CAB-5410-43BD-B4DF-DC755729E3D0}" srcOrd="3" destOrd="0" parTransId="{95E11FF1-2DE9-4CC1-8795-5EB9AD7579A8}" sibTransId="{CFA22181-276A-425C-9B56-1199BC5A2A91}"/>
    <dgm:cxn modelId="{DAE608F4-FCA7-4C90-9FCE-BB827A520847}" type="presOf" srcId="{C85B801F-7A69-4370-A116-43BB288E22D3}" destId="{E625F745-889C-4737-9A94-FA0E71D09B29}" srcOrd="1" destOrd="0" presId="urn:microsoft.com/office/officeart/2005/8/layout/process4"/>
    <dgm:cxn modelId="{2D891D41-97F5-4455-9438-F686E38351CF}" type="presOf" srcId="{F98EF9D8-89F2-4C97-A2DA-C7B6A83CFBAB}" destId="{547EFD9B-A2F0-45A7-8CE8-406154813BE9}" srcOrd="0" destOrd="0" presId="urn:microsoft.com/office/officeart/2005/8/layout/process4"/>
    <dgm:cxn modelId="{6A61E39C-09C5-45DD-9CF2-FF3AED27616C}" srcId="{8E4E3CAB-5410-43BD-B4DF-DC755729E3D0}" destId="{30E7E338-6DDB-4526-9FCF-D21939E61BB6}" srcOrd="1" destOrd="0" parTransId="{4CBF7F4A-51C5-4306-A333-182DA3C8E280}" sibTransId="{F8D67965-7D6B-4C26-AAFD-8F62BFE1579C}"/>
    <dgm:cxn modelId="{5D86357B-87B4-4C01-9EF6-15D335C43549}" type="presOf" srcId="{BEAC23FA-E2D3-4E4E-83AB-D994785E4BF1}" destId="{E1B3F422-C1B8-4A7F-BDEB-52D45A3B3B3B}" srcOrd="0" destOrd="0" presId="urn:microsoft.com/office/officeart/2005/8/layout/process4"/>
    <dgm:cxn modelId="{B2127D80-6D48-40F6-9E8B-DF891E132504}" type="presOf" srcId="{413279AD-8F17-4B5E-BEC9-0FEDBADCA493}" destId="{8E30C528-2B8A-4271-9E25-E6F5A63FDEB5}" srcOrd="1" destOrd="0" presId="urn:microsoft.com/office/officeart/2005/8/layout/process4"/>
    <dgm:cxn modelId="{BD919B98-4483-46BB-8518-04534778EF5D}" srcId="{28397F59-55E3-4C13-B173-D5A43E375285}" destId="{1CC163C1-0C1A-4A42-9703-FEE68D4ED55D}" srcOrd="5" destOrd="0" parTransId="{180530F9-2B1F-413C-8599-EB1B64E94607}" sibTransId="{7949FF11-F266-47B0-9434-FF0D183129A3}"/>
    <dgm:cxn modelId="{C26B9254-0215-40F8-BDC8-C0800D29DF3D}" type="presOf" srcId="{1EB03227-997A-4BE4-A124-D7F698C437C7}" destId="{4F943DDD-F832-4894-B555-D5D5EEF5D419}" srcOrd="0" destOrd="0" presId="urn:microsoft.com/office/officeart/2005/8/layout/process4"/>
    <dgm:cxn modelId="{DB00AE7A-3BF0-44B0-BC91-DB564DD06476}" srcId="{155C04B4-9724-476B-8306-1153FC6BA262}" destId="{4BE10841-3961-440E-AA71-CABB17896C7C}" srcOrd="0" destOrd="0" parTransId="{299A5ABD-14D0-446A-BE1A-45D0E00317FC}" sibTransId="{C848B19C-CD3F-4EE8-AC6A-8BE95BEFC2D7}"/>
    <dgm:cxn modelId="{074986F4-361C-4BFF-866E-58DB342C345C}" srcId="{1EB03227-997A-4BE4-A124-D7F698C437C7}" destId="{3F7DFDF4-F88F-43D6-97A8-615DE94403BF}" srcOrd="1" destOrd="0" parTransId="{E0190378-CA81-4EC0-9DB5-1A647EA73B04}" sibTransId="{92B7D959-1D81-4614-A5DE-1D67CAD5F44E}"/>
    <dgm:cxn modelId="{F3920709-7EE3-4BD7-A380-A08AEF078460}" type="presOf" srcId="{28397F59-55E3-4C13-B173-D5A43E375285}" destId="{180535CD-961E-4986-86C6-E48281CF35B6}" srcOrd="0" destOrd="0" presId="urn:microsoft.com/office/officeart/2005/8/layout/process4"/>
    <dgm:cxn modelId="{19E93058-9FA0-47B6-A1A1-2F95DCDB8F4F}" type="presOf" srcId="{4BE10841-3961-440E-AA71-CABB17896C7C}" destId="{6735C48D-1EAD-4457-90A0-3D85CAFE8289}" srcOrd="0" destOrd="0" presId="urn:microsoft.com/office/officeart/2005/8/layout/process4"/>
    <dgm:cxn modelId="{DCE631B2-57E3-4716-BA0D-0122C4AF4C74}" type="presOf" srcId="{155C04B4-9724-476B-8306-1153FC6BA262}" destId="{8274FA16-05C8-4F94-8A05-A268ED427ED8}" srcOrd="0" destOrd="0" presId="urn:microsoft.com/office/officeart/2005/8/layout/process4"/>
    <dgm:cxn modelId="{D8F0CE7A-EEE4-4127-939E-BE41B2348C63}" type="presOf" srcId="{30E7E338-6DDB-4526-9FCF-D21939E61BB6}" destId="{DA72C9F2-2BC1-4052-8DB4-4016F6B1588A}" srcOrd="0" destOrd="0" presId="urn:microsoft.com/office/officeart/2005/8/layout/process4"/>
    <dgm:cxn modelId="{9F1C664C-43CB-45F5-A0CF-AF20179120D2}" srcId="{8E4E3CAB-5410-43BD-B4DF-DC755729E3D0}" destId="{F98EF9D8-89F2-4C97-A2DA-C7B6A83CFBAB}" srcOrd="0" destOrd="0" parTransId="{D296C487-8297-4480-9186-28EF3CD8E816}" sibTransId="{F06A440B-061D-4378-A665-03B05FA73B0B}"/>
    <dgm:cxn modelId="{3949E35E-73C4-4F57-8EC2-E0575493718E}" type="presOf" srcId="{8E4E3CAB-5410-43BD-B4DF-DC755729E3D0}" destId="{8B33C231-915B-47DB-BA99-8B2E2D13CC57}" srcOrd="0" destOrd="0" presId="urn:microsoft.com/office/officeart/2005/8/layout/process4"/>
    <dgm:cxn modelId="{01E945DF-A27E-46A1-9FF0-CEF45ECE89F2}" srcId="{C85B801F-7A69-4370-A116-43BB288E22D3}" destId="{BEAC23FA-E2D3-4E4E-83AB-D994785E4BF1}" srcOrd="0" destOrd="0" parTransId="{AD2EB237-6773-447D-8E1E-6751F14B3F5E}" sibTransId="{C8060225-5C2C-438A-8EB1-E2C2D73C684C}"/>
    <dgm:cxn modelId="{517EA74F-4F06-4247-BDA0-D03F63A53983}" type="presParOf" srcId="{180535CD-961E-4986-86C6-E48281CF35B6}" destId="{ABFCDA97-F9A9-4418-AFC6-C0DCFB963135}" srcOrd="0" destOrd="0" presId="urn:microsoft.com/office/officeart/2005/8/layout/process4"/>
    <dgm:cxn modelId="{0EA72096-0590-4A07-9FB7-4DA85AB40F84}" type="presParOf" srcId="{ABFCDA97-F9A9-4418-AFC6-C0DCFB963135}" destId="{2C42447A-5E6C-4992-B31D-D9CEAD9D1735}" srcOrd="0" destOrd="0" presId="urn:microsoft.com/office/officeart/2005/8/layout/process4"/>
    <dgm:cxn modelId="{5EAB3B0D-6CB5-4FF7-A608-F1E572263CBB}" type="presParOf" srcId="{180535CD-961E-4986-86C6-E48281CF35B6}" destId="{7864CC34-4903-45FE-80A9-A1EDB66F2751}" srcOrd="1" destOrd="0" presId="urn:microsoft.com/office/officeart/2005/8/layout/process4"/>
    <dgm:cxn modelId="{1AF908DD-2E22-4D9D-BD10-D060DDC312FA}" type="presParOf" srcId="{180535CD-961E-4986-86C6-E48281CF35B6}" destId="{03293FE2-567D-40BD-A80A-864AE06D2296}" srcOrd="2" destOrd="0" presId="urn:microsoft.com/office/officeart/2005/8/layout/process4"/>
    <dgm:cxn modelId="{586A2832-6DD7-450E-BEEA-D2B11E75548E}" type="presParOf" srcId="{03293FE2-567D-40BD-A80A-864AE06D2296}" destId="{2A7A7AE6-05A9-4E41-AD03-DF1410058B87}" srcOrd="0" destOrd="0" presId="urn:microsoft.com/office/officeart/2005/8/layout/process4"/>
    <dgm:cxn modelId="{3AB180B3-984C-4062-80EC-31CF1B656B2D}" type="presParOf" srcId="{03293FE2-567D-40BD-A80A-864AE06D2296}" destId="{8E30C528-2B8A-4271-9E25-E6F5A63FDEB5}" srcOrd="1" destOrd="0" presId="urn:microsoft.com/office/officeart/2005/8/layout/process4"/>
    <dgm:cxn modelId="{5397754C-8B00-4CBA-A873-94C41C718EAA}" type="presParOf" srcId="{03293FE2-567D-40BD-A80A-864AE06D2296}" destId="{687E3403-80F6-48A5-B436-BBCA3A2C8E03}" srcOrd="2" destOrd="0" presId="urn:microsoft.com/office/officeart/2005/8/layout/process4"/>
    <dgm:cxn modelId="{41FBDFF5-C3E8-4E11-9E3D-BC970E49D91D}" type="presParOf" srcId="{687E3403-80F6-48A5-B436-BBCA3A2C8E03}" destId="{E4338E8A-360F-490C-96F5-6B74BF618AE0}" srcOrd="0" destOrd="0" presId="urn:microsoft.com/office/officeart/2005/8/layout/process4"/>
    <dgm:cxn modelId="{4AA82E47-8D11-4C5A-AF9A-F5D732EE5427}" type="presParOf" srcId="{687E3403-80F6-48A5-B436-BBCA3A2C8E03}" destId="{3E74CB3E-44A3-498E-992E-EE16DDB43BE8}" srcOrd="1" destOrd="0" presId="urn:microsoft.com/office/officeart/2005/8/layout/process4"/>
    <dgm:cxn modelId="{BA5F1231-5C5F-450E-96FF-E7FFBDE0FF4E}" type="presParOf" srcId="{180535CD-961E-4986-86C6-E48281CF35B6}" destId="{986AC381-F318-452A-BDEB-0AF9CA529D37}" srcOrd="3" destOrd="0" presId="urn:microsoft.com/office/officeart/2005/8/layout/process4"/>
    <dgm:cxn modelId="{A3AC026D-D052-4536-9F14-7BB2247531E2}" type="presParOf" srcId="{180535CD-961E-4986-86C6-E48281CF35B6}" destId="{8E48C44A-62CF-4A8B-8030-D0C104057432}" srcOrd="4" destOrd="0" presId="urn:microsoft.com/office/officeart/2005/8/layout/process4"/>
    <dgm:cxn modelId="{DCE4EF2C-18C0-48AC-806E-169C244298A0}" type="presParOf" srcId="{8E48C44A-62CF-4A8B-8030-D0C104057432}" destId="{8B33C231-915B-47DB-BA99-8B2E2D13CC57}" srcOrd="0" destOrd="0" presId="urn:microsoft.com/office/officeart/2005/8/layout/process4"/>
    <dgm:cxn modelId="{E21C8FDE-6407-4AE7-8CB5-007B3D8B191D}" type="presParOf" srcId="{8E48C44A-62CF-4A8B-8030-D0C104057432}" destId="{B0CD4EDD-3A50-48E8-B73E-06CAD364AF5B}" srcOrd="1" destOrd="0" presId="urn:microsoft.com/office/officeart/2005/8/layout/process4"/>
    <dgm:cxn modelId="{66DDABB6-A632-494D-805D-469D1DC50DC6}" type="presParOf" srcId="{8E48C44A-62CF-4A8B-8030-D0C104057432}" destId="{7C95BEDB-4DC0-4EFD-85D9-EFF6C8F1583B}" srcOrd="2" destOrd="0" presId="urn:microsoft.com/office/officeart/2005/8/layout/process4"/>
    <dgm:cxn modelId="{CA18C548-CB29-49CB-98DE-A58673EC0423}" type="presParOf" srcId="{7C95BEDB-4DC0-4EFD-85D9-EFF6C8F1583B}" destId="{547EFD9B-A2F0-45A7-8CE8-406154813BE9}" srcOrd="0" destOrd="0" presId="urn:microsoft.com/office/officeart/2005/8/layout/process4"/>
    <dgm:cxn modelId="{7C6E2F20-3DB5-4F31-8D6D-7A9B21D9229E}" type="presParOf" srcId="{7C95BEDB-4DC0-4EFD-85D9-EFF6C8F1583B}" destId="{DA72C9F2-2BC1-4052-8DB4-4016F6B1588A}" srcOrd="1" destOrd="0" presId="urn:microsoft.com/office/officeart/2005/8/layout/process4"/>
    <dgm:cxn modelId="{13F10B20-7DEB-493D-AC72-FB3288144C62}" type="presParOf" srcId="{180535CD-961E-4986-86C6-E48281CF35B6}" destId="{E40ACD71-12E7-46AA-8D42-A16143416982}" srcOrd="5" destOrd="0" presId="urn:microsoft.com/office/officeart/2005/8/layout/process4"/>
    <dgm:cxn modelId="{7B8CAD0A-1EA2-494D-9C5F-CB12F73733A2}" type="presParOf" srcId="{180535CD-961E-4986-86C6-E48281CF35B6}" destId="{C2FCB91F-3A97-4574-9D63-3FC7F05D4A94}" srcOrd="6" destOrd="0" presId="urn:microsoft.com/office/officeart/2005/8/layout/process4"/>
    <dgm:cxn modelId="{6BC2CB81-81D2-47D1-9D8C-43E5FB9F582B}" type="presParOf" srcId="{C2FCB91F-3A97-4574-9D63-3FC7F05D4A94}" destId="{F532FEE7-BC8A-4B7F-8BEC-857AA57FDFD3}" srcOrd="0" destOrd="0" presId="urn:microsoft.com/office/officeart/2005/8/layout/process4"/>
    <dgm:cxn modelId="{F54AB850-6D17-49DA-9378-81D85795AB40}" type="presParOf" srcId="{C2FCB91F-3A97-4574-9D63-3FC7F05D4A94}" destId="{E625F745-889C-4737-9A94-FA0E71D09B29}" srcOrd="1" destOrd="0" presId="urn:microsoft.com/office/officeart/2005/8/layout/process4"/>
    <dgm:cxn modelId="{AE1A5E6C-3466-4B93-88AF-F48A0BAA3D25}" type="presParOf" srcId="{C2FCB91F-3A97-4574-9D63-3FC7F05D4A94}" destId="{CF1B272C-D3A2-448A-AB83-A0C008E6C371}" srcOrd="2" destOrd="0" presId="urn:microsoft.com/office/officeart/2005/8/layout/process4"/>
    <dgm:cxn modelId="{19114EF7-D72D-4363-BD54-D86C3D242D1A}" type="presParOf" srcId="{CF1B272C-D3A2-448A-AB83-A0C008E6C371}" destId="{E1B3F422-C1B8-4A7F-BDEB-52D45A3B3B3B}" srcOrd="0" destOrd="0" presId="urn:microsoft.com/office/officeart/2005/8/layout/process4"/>
    <dgm:cxn modelId="{E8A2C0EB-B131-4D6D-AA42-F783D8CA2BE7}" type="presParOf" srcId="{180535CD-961E-4986-86C6-E48281CF35B6}" destId="{83609093-DA6E-413A-A2C4-FF18B345AC6B}" srcOrd="7" destOrd="0" presId="urn:microsoft.com/office/officeart/2005/8/layout/process4"/>
    <dgm:cxn modelId="{86DFD905-A0D8-4A76-BF40-CC06C08C8307}" type="presParOf" srcId="{180535CD-961E-4986-86C6-E48281CF35B6}" destId="{42B2202E-0C3E-4733-8676-94DBF1A1C48D}" srcOrd="8" destOrd="0" presId="urn:microsoft.com/office/officeart/2005/8/layout/process4"/>
    <dgm:cxn modelId="{AAE5DD28-0277-457E-9FFE-1485A23CA553}" type="presParOf" srcId="{42B2202E-0C3E-4733-8676-94DBF1A1C48D}" destId="{4F943DDD-F832-4894-B555-D5D5EEF5D419}" srcOrd="0" destOrd="0" presId="urn:microsoft.com/office/officeart/2005/8/layout/process4"/>
    <dgm:cxn modelId="{95D5D4F6-BF94-4CE5-8647-8850CFEAC8EB}" type="presParOf" srcId="{42B2202E-0C3E-4733-8676-94DBF1A1C48D}" destId="{7B18EC7D-D825-4821-A84D-03AE2AE6D0C9}" srcOrd="1" destOrd="0" presId="urn:microsoft.com/office/officeart/2005/8/layout/process4"/>
    <dgm:cxn modelId="{E396402A-0C84-42B6-994F-A7C234883782}" type="presParOf" srcId="{42B2202E-0C3E-4733-8676-94DBF1A1C48D}" destId="{514A3CD6-D7E3-433B-ACDE-1B98F39B5516}" srcOrd="2" destOrd="0" presId="urn:microsoft.com/office/officeart/2005/8/layout/process4"/>
    <dgm:cxn modelId="{0495E1F9-7AD9-4F03-B77E-3FE05F8C172B}" type="presParOf" srcId="{514A3CD6-D7E3-433B-ACDE-1B98F39B5516}" destId="{E1EA948B-9E28-4AA5-810A-9149946C885E}" srcOrd="0" destOrd="0" presId="urn:microsoft.com/office/officeart/2005/8/layout/process4"/>
    <dgm:cxn modelId="{0E1E9F6A-805A-461C-8A46-38A4DD681D35}" type="presParOf" srcId="{514A3CD6-D7E3-433B-ACDE-1B98F39B5516}" destId="{22459FCA-83EE-4C2A-BA88-E240A492DBB3}" srcOrd="1" destOrd="0" presId="urn:microsoft.com/office/officeart/2005/8/layout/process4"/>
    <dgm:cxn modelId="{27BF60F2-702B-4456-96A7-FBBE19549084}" type="presParOf" srcId="{180535CD-961E-4986-86C6-E48281CF35B6}" destId="{13F28BF9-19BD-481B-A020-971283DA3C36}" srcOrd="9" destOrd="0" presId="urn:microsoft.com/office/officeart/2005/8/layout/process4"/>
    <dgm:cxn modelId="{980F613B-C496-4ACE-AAD7-E14867A6B13E}" type="presParOf" srcId="{180535CD-961E-4986-86C6-E48281CF35B6}" destId="{4AD2D33F-2DEA-4B91-94E3-1F850EB643B5}" srcOrd="10" destOrd="0" presId="urn:microsoft.com/office/officeart/2005/8/layout/process4"/>
    <dgm:cxn modelId="{F230242C-6984-42BF-A804-EE6DCC6E4B94}" type="presParOf" srcId="{4AD2D33F-2DEA-4B91-94E3-1F850EB643B5}" destId="{8274FA16-05C8-4F94-8A05-A268ED427ED8}" srcOrd="0" destOrd="0" presId="urn:microsoft.com/office/officeart/2005/8/layout/process4"/>
    <dgm:cxn modelId="{37C06E46-E108-426D-8ADA-AFF06D5C7585}" type="presParOf" srcId="{4AD2D33F-2DEA-4B91-94E3-1F850EB643B5}" destId="{EE3D6726-0F92-4E00-AE1C-2F7C934A5E52}" srcOrd="1" destOrd="0" presId="urn:microsoft.com/office/officeart/2005/8/layout/process4"/>
    <dgm:cxn modelId="{10B396E4-5C7F-447A-8639-9EB278468FC8}" type="presParOf" srcId="{4AD2D33F-2DEA-4B91-94E3-1F850EB643B5}" destId="{E7C582C4-2304-4B57-AF66-227DF1BF8CE4}" srcOrd="2" destOrd="0" presId="urn:microsoft.com/office/officeart/2005/8/layout/process4"/>
    <dgm:cxn modelId="{2C89A3E2-AEFC-40D2-AD51-FE723CB19CD4}" type="presParOf" srcId="{E7C582C4-2304-4B57-AF66-227DF1BF8CE4}" destId="{6735C48D-1EAD-4457-90A0-3D85CAFE828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60B90-5FB5-4006-BA56-F30299E8FB8B}" type="doc">
      <dgm:prSet loTypeId="urn:microsoft.com/office/officeart/2005/8/layout/hierarchy6" loCatId="hierarchy" qsTypeId="urn:microsoft.com/office/officeart/2005/8/quickstyle/simple2" qsCatId="simple" csTypeId="urn:microsoft.com/office/officeart/2005/8/colors/colorful2" csCatId="colorful" phldr="1"/>
      <dgm:spPr/>
      <dgm:t>
        <a:bodyPr/>
        <a:lstStyle/>
        <a:p>
          <a:endParaRPr lang="fr-FR"/>
        </a:p>
      </dgm:t>
    </dgm:pt>
    <dgm:pt modelId="{687C450F-FB1C-445E-9FBA-3990781B21DA}">
      <dgm:prSet phldrT="[Texte]"/>
      <dgm:spPr/>
      <dgm:t>
        <a:bodyPr/>
        <a:lstStyle/>
        <a:p>
          <a:r>
            <a:rPr lang="fr-FR" b="1" dirty="0" smtClean="0"/>
            <a:t>Programme 231</a:t>
          </a:r>
        </a:p>
        <a:p>
          <a:r>
            <a:rPr lang="fr-FR" b="1" dirty="0" smtClean="0"/>
            <a:t>[0231]</a:t>
          </a:r>
          <a:endParaRPr lang="fr-FR" b="1" dirty="0"/>
        </a:p>
      </dgm:t>
    </dgm:pt>
    <dgm:pt modelId="{52867D91-44CE-40FD-B98F-D7F468D76064}" type="parTrans" cxnId="{D29E82D5-D888-420C-9663-264BFA13DEA6}">
      <dgm:prSet/>
      <dgm:spPr/>
      <dgm:t>
        <a:bodyPr/>
        <a:lstStyle/>
        <a:p>
          <a:endParaRPr lang="fr-FR"/>
        </a:p>
      </dgm:t>
    </dgm:pt>
    <dgm:pt modelId="{88AE8B20-79EA-4BE5-9A3B-427E604552B2}" type="sibTrans" cxnId="{D29E82D5-D888-420C-9663-264BFA13DEA6}">
      <dgm:prSet/>
      <dgm:spPr/>
      <dgm:t>
        <a:bodyPr/>
        <a:lstStyle/>
        <a:p>
          <a:endParaRPr lang="fr-FR"/>
        </a:p>
      </dgm:t>
    </dgm:pt>
    <dgm:pt modelId="{432E28C4-29BC-4B27-8748-11BC04F4D02E}">
      <dgm:prSet phldrT="[Texte]"/>
      <dgm:spPr/>
      <dgm:t>
        <a:bodyPr/>
        <a:lstStyle/>
        <a:p>
          <a:r>
            <a:rPr lang="fr-FR" b="1" dirty="0" smtClean="0"/>
            <a:t>Budget opérationnel de programme (BOP) Unique</a:t>
          </a:r>
        </a:p>
        <a:p>
          <a:r>
            <a:rPr lang="fr-FR" b="1" dirty="0" smtClean="0"/>
            <a:t>[0231-CENT]</a:t>
          </a:r>
          <a:endParaRPr lang="fr-FR" b="1" dirty="0"/>
        </a:p>
      </dgm:t>
    </dgm:pt>
    <dgm:pt modelId="{F3A013B7-203A-4BE6-82D8-E56A65049B38}" type="parTrans" cxnId="{1D4BFA43-C146-41FF-8C80-70B610922F29}">
      <dgm:prSet/>
      <dgm:spPr/>
      <dgm:t>
        <a:bodyPr/>
        <a:lstStyle/>
        <a:p>
          <a:endParaRPr lang="fr-FR"/>
        </a:p>
      </dgm:t>
    </dgm:pt>
    <dgm:pt modelId="{DFB5593B-8A8B-4F26-AA5E-2CC40B7DBA61}" type="sibTrans" cxnId="{1D4BFA43-C146-41FF-8C80-70B610922F29}">
      <dgm:prSet/>
      <dgm:spPr/>
      <dgm:t>
        <a:bodyPr/>
        <a:lstStyle/>
        <a:p>
          <a:endParaRPr lang="fr-FR"/>
        </a:p>
      </dgm:t>
    </dgm:pt>
    <dgm:pt modelId="{BAAAB5FA-8F05-4C94-9416-175DC09B08B3}">
      <dgm:prSet phldrT="[Texte]"/>
      <dgm:spPr/>
      <dgm:t>
        <a:bodyPr/>
        <a:lstStyle/>
        <a:p>
          <a:r>
            <a:rPr lang="fr-FR" dirty="0" smtClean="0"/>
            <a:t>Ensemble des UO Académiques </a:t>
          </a:r>
        </a:p>
        <a:p>
          <a:r>
            <a:rPr lang="fr-FR" dirty="0" smtClean="0"/>
            <a:t>[Exemple : 0231-CENT-BORD]</a:t>
          </a:r>
        </a:p>
      </dgm:t>
    </dgm:pt>
    <dgm:pt modelId="{D805A8A8-A0F4-4709-874A-ED58B88B60A6}" type="parTrans" cxnId="{FC9CBB1F-8FB7-49AC-B9B0-212EA1EE9205}">
      <dgm:prSet/>
      <dgm:spPr/>
      <dgm:t>
        <a:bodyPr/>
        <a:lstStyle/>
        <a:p>
          <a:endParaRPr lang="fr-FR"/>
        </a:p>
      </dgm:t>
    </dgm:pt>
    <dgm:pt modelId="{AD3AECCC-6F6F-4471-98B1-0FE21241232D}" type="sibTrans" cxnId="{FC9CBB1F-8FB7-49AC-B9B0-212EA1EE9205}">
      <dgm:prSet/>
      <dgm:spPr/>
      <dgm:t>
        <a:bodyPr/>
        <a:lstStyle/>
        <a:p>
          <a:endParaRPr lang="fr-FR"/>
        </a:p>
      </dgm:t>
    </dgm:pt>
    <dgm:pt modelId="{DC94C043-D4E2-4BBC-B8A6-5C901679DFC6}">
      <dgm:prSet phldrT="[Texte]"/>
      <dgm:spPr/>
      <dgm:t>
        <a:bodyPr/>
        <a:lstStyle/>
        <a:p>
          <a:r>
            <a:rPr lang="fr-FR" dirty="0" smtClean="0"/>
            <a:t>UN « </a:t>
          </a:r>
          <a:r>
            <a:rPr lang="fr-FR" dirty="0" smtClean="0"/>
            <a:t>ESUP</a:t>
          </a:r>
          <a:r>
            <a:rPr lang="fr-FR" dirty="0" smtClean="0"/>
            <a:t> »</a:t>
          </a:r>
        </a:p>
        <a:p>
          <a:r>
            <a:rPr lang="fr-FR" dirty="0" smtClean="0"/>
            <a:t>[</a:t>
          </a:r>
          <a:r>
            <a:rPr lang="fr-FR" dirty="0" smtClean="0"/>
            <a:t>0231-CENT-ESUP]</a:t>
          </a:r>
          <a:endParaRPr lang="fr-FR" dirty="0" smtClean="0"/>
        </a:p>
        <a:p>
          <a:r>
            <a:rPr lang="fr-FR" dirty="0" smtClean="0"/>
            <a:t>Pour les versements « santé, socio-culturels, handicap » aux établissement</a:t>
          </a:r>
          <a:endParaRPr lang="fr-FR" dirty="0"/>
        </a:p>
      </dgm:t>
    </dgm:pt>
    <dgm:pt modelId="{9D517D29-139A-462D-86F5-738DAB8EDF1C}" type="parTrans" cxnId="{6664A25E-888C-47E2-911D-B3F5548FBFD5}">
      <dgm:prSet/>
      <dgm:spPr/>
      <dgm:t>
        <a:bodyPr/>
        <a:lstStyle/>
        <a:p>
          <a:endParaRPr lang="fr-FR"/>
        </a:p>
      </dgm:t>
    </dgm:pt>
    <dgm:pt modelId="{6858724D-BAC5-42F4-8AC5-BFA8A55D911E}" type="sibTrans" cxnId="{6664A25E-888C-47E2-911D-B3F5548FBFD5}">
      <dgm:prSet/>
      <dgm:spPr/>
      <dgm:t>
        <a:bodyPr/>
        <a:lstStyle/>
        <a:p>
          <a:endParaRPr lang="fr-FR"/>
        </a:p>
      </dgm:t>
    </dgm:pt>
    <dgm:pt modelId="{7A4DD804-690A-4E28-8C36-A5F8CB80B2F4}">
      <dgm:prSet/>
      <dgm:spPr/>
      <dgm:t>
        <a:bodyPr/>
        <a:lstStyle/>
        <a:p>
          <a:r>
            <a:rPr lang="fr-FR" dirty="0" smtClean="0"/>
            <a:t>UO « </a:t>
          </a:r>
          <a:r>
            <a:rPr lang="fr-FR" dirty="0" smtClean="0"/>
            <a:t>SUPE</a:t>
          </a:r>
          <a:r>
            <a:rPr lang="fr-FR" dirty="0" smtClean="0"/>
            <a:t> »</a:t>
          </a:r>
        </a:p>
        <a:p>
          <a:r>
            <a:rPr lang="fr-FR" dirty="0" smtClean="0"/>
            <a:t>[</a:t>
          </a:r>
          <a:r>
            <a:rPr lang="fr-FR" dirty="0" smtClean="0"/>
            <a:t>0231-CENT-SUPE]</a:t>
          </a:r>
          <a:endParaRPr lang="fr-FR" dirty="0" smtClean="0"/>
        </a:p>
        <a:p>
          <a:r>
            <a:rPr lang="fr-FR" dirty="0" smtClean="0"/>
            <a:t>Principalement pour versement au CNOUS</a:t>
          </a:r>
        </a:p>
      </dgm:t>
    </dgm:pt>
    <dgm:pt modelId="{6D00D422-EFE1-4863-A449-47C0DE9A4BC5}" type="parTrans" cxnId="{0C59D259-1B78-4AAA-9592-12008B329F33}">
      <dgm:prSet/>
      <dgm:spPr/>
      <dgm:t>
        <a:bodyPr/>
        <a:lstStyle/>
        <a:p>
          <a:endParaRPr lang="fr-FR"/>
        </a:p>
      </dgm:t>
    </dgm:pt>
    <dgm:pt modelId="{F424585C-00D0-4A21-90DE-0BD658CCF988}" type="sibTrans" cxnId="{0C59D259-1B78-4AAA-9592-12008B329F33}">
      <dgm:prSet/>
      <dgm:spPr/>
      <dgm:t>
        <a:bodyPr/>
        <a:lstStyle/>
        <a:p>
          <a:endParaRPr lang="fr-FR"/>
        </a:p>
      </dgm:t>
    </dgm:pt>
    <dgm:pt modelId="{4CA40968-137F-448A-B26C-112E5F753307}" type="pres">
      <dgm:prSet presAssocID="{51B60B90-5FB5-4006-BA56-F30299E8FB8B}" presName="mainComposite" presStyleCnt="0">
        <dgm:presLayoutVars>
          <dgm:chPref val="1"/>
          <dgm:dir/>
          <dgm:animOne val="branch"/>
          <dgm:animLvl val="lvl"/>
          <dgm:resizeHandles val="exact"/>
        </dgm:presLayoutVars>
      </dgm:prSet>
      <dgm:spPr/>
      <dgm:t>
        <a:bodyPr/>
        <a:lstStyle/>
        <a:p>
          <a:endParaRPr lang="fr-FR"/>
        </a:p>
      </dgm:t>
    </dgm:pt>
    <dgm:pt modelId="{2352458B-9043-4155-A3D6-6372DF1608E7}" type="pres">
      <dgm:prSet presAssocID="{51B60B90-5FB5-4006-BA56-F30299E8FB8B}" presName="hierFlow" presStyleCnt="0"/>
      <dgm:spPr/>
    </dgm:pt>
    <dgm:pt modelId="{B29A09B3-089F-41C8-A9AD-9A6B48697DCC}" type="pres">
      <dgm:prSet presAssocID="{51B60B90-5FB5-4006-BA56-F30299E8FB8B}" presName="hierChild1" presStyleCnt="0">
        <dgm:presLayoutVars>
          <dgm:chPref val="1"/>
          <dgm:animOne val="branch"/>
          <dgm:animLvl val="lvl"/>
        </dgm:presLayoutVars>
      </dgm:prSet>
      <dgm:spPr/>
    </dgm:pt>
    <dgm:pt modelId="{DF516742-5DE1-46D8-BD76-1C701759D7BC}" type="pres">
      <dgm:prSet presAssocID="{687C450F-FB1C-445E-9FBA-3990781B21DA}" presName="Name14" presStyleCnt="0"/>
      <dgm:spPr/>
    </dgm:pt>
    <dgm:pt modelId="{C08E4A6A-BD1A-4868-9C7D-5DD019F81570}" type="pres">
      <dgm:prSet presAssocID="{687C450F-FB1C-445E-9FBA-3990781B21DA}" presName="level1Shape" presStyleLbl="node0" presStyleIdx="0" presStyleCnt="1">
        <dgm:presLayoutVars>
          <dgm:chPref val="3"/>
        </dgm:presLayoutVars>
      </dgm:prSet>
      <dgm:spPr/>
      <dgm:t>
        <a:bodyPr/>
        <a:lstStyle/>
        <a:p>
          <a:endParaRPr lang="fr-FR"/>
        </a:p>
      </dgm:t>
    </dgm:pt>
    <dgm:pt modelId="{61940A64-EA6C-4C64-85B9-FBB0891CF16E}" type="pres">
      <dgm:prSet presAssocID="{687C450F-FB1C-445E-9FBA-3990781B21DA}" presName="hierChild2" presStyleCnt="0"/>
      <dgm:spPr/>
    </dgm:pt>
    <dgm:pt modelId="{3DB6D268-4F3B-41F6-8320-257244A07520}" type="pres">
      <dgm:prSet presAssocID="{F3A013B7-203A-4BE6-82D8-E56A65049B38}" presName="Name19" presStyleLbl="parChTrans1D2" presStyleIdx="0" presStyleCnt="1"/>
      <dgm:spPr/>
      <dgm:t>
        <a:bodyPr/>
        <a:lstStyle/>
        <a:p>
          <a:endParaRPr lang="fr-FR"/>
        </a:p>
      </dgm:t>
    </dgm:pt>
    <dgm:pt modelId="{F3BA584E-E33B-4834-AE87-4D4D32CBD467}" type="pres">
      <dgm:prSet presAssocID="{432E28C4-29BC-4B27-8748-11BC04F4D02E}" presName="Name21" presStyleCnt="0"/>
      <dgm:spPr/>
    </dgm:pt>
    <dgm:pt modelId="{A4B34D1C-41CB-4022-A644-A82CB99E0038}" type="pres">
      <dgm:prSet presAssocID="{432E28C4-29BC-4B27-8748-11BC04F4D02E}" presName="level2Shape" presStyleLbl="node2" presStyleIdx="0" presStyleCnt="1" custScaleX="146500"/>
      <dgm:spPr/>
      <dgm:t>
        <a:bodyPr/>
        <a:lstStyle/>
        <a:p>
          <a:endParaRPr lang="fr-FR"/>
        </a:p>
      </dgm:t>
    </dgm:pt>
    <dgm:pt modelId="{C057A7E2-FEFB-4D56-BAF9-9C5AB2F79C2A}" type="pres">
      <dgm:prSet presAssocID="{432E28C4-29BC-4B27-8748-11BC04F4D02E}" presName="hierChild3" presStyleCnt="0"/>
      <dgm:spPr/>
    </dgm:pt>
    <dgm:pt modelId="{D747ECDA-3AAE-47EA-A370-B4722A7AB7B8}" type="pres">
      <dgm:prSet presAssocID="{D805A8A8-A0F4-4709-874A-ED58B88B60A6}" presName="Name19" presStyleLbl="parChTrans1D3" presStyleIdx="0" presStyleCnt="3"/>
      <dgm:spPr/>
      <dgm:t>
        <a:bodyPr/>
        <a:lstStyle/>
        <a:p>
          <a:endParaRPr lang="fr-FR"/>
        </a:p>
      </dgm:t>
    </dgm:pt>
    <dgm:pt modelId="{DD2E2C10-BFEE-4847-9C78-1E3ADEB23794}" type="pres">
      <dgm:prSet presAssocID="{BAAAB5FA-8F05-4C94-9416-175DC09B08B3}" presName="Name21" presStyleCnt="0"/>
      <dgm:spPr/>
    </dgm:pt>
    <dgm:pt modelId="{CAA8B646-25D8-448D-BE9F-26CF70144D90}" type="pres">
      <dgm:prSet presAssocID="{BAAAB5FA-8F05-4C94-9416-175DC09B08B3}" presName="level2Shape" presStyleLbl="node3" presStyleIdx="0" presStyleCnt="3" custScaleX="175900"/>
      <dgm:spPr/>
      <dgm:t>
        <a:bodyPr/>
        <a:lstStyle/>
        <a:p>
          <a:endParaRPr lang="fr-FR"/>
        </a:p>
      </dgm:t>
    </dgm:pt>
    <dgm:pt modelId="{FC6A09B1-CBE5-4181-8DF9-B6174FE81E2C}" type="pres">
      <dgm:prSet presAssocID="{BAAAB5FA-8F05-4C94-9416-175DC09B08B3}" presName="hierChild3" presStyleCnt="0"/>
      <dgm:spPr/>
    </dgm:pt>
    <dgm:pt modelId="{05BF86BA-049D-46BB-AE31-A3630C97015F}" type="pres">
      <dgm:prSet presAssocID="{6D00D422-EFE1-4863-A449-47C0DE9A4BC5}" presName="Name19" presStyleLbl="parChTrans1D3" presStyleIdx="1" presStyleCnt="3"/>
      <dgm:spPr/>
      <dgm:t>
        <a:bodyPr/>
        <a:lstStyle/>
        <a:p>
          <a:endParaRPr lang="fr-FR"/>
        </a:p>
      </dgm:t>
    </dgm:pt>
    <dgm:pt modelId="{4AE01F00-26C5-4995-B6C2-92070600E694}" type="pres">
      <dgm:prSet presAssocID="{7A4DD804-690A-4E28-8C36-A5F8CB80B2F4}" presName="Name21" presStyleCnt="0"/>
      <dgm:spPr/>
    </dgm:pt>
    <dgm:pt modelId="{E94F20B9-B2DC-4214-AD7D-A44CCF2ACCC3}" type="pres">
      <dgm:prSet presAssocID="{7A4DD804-690A-4E28-8C36-A5F8CB80B2F4}" presName="level2Shape" presStyleLbl="node3" presStyleIdx="1" presStyleCnt="3" custScaleX="175900"/>
      <dgm:spPr/>
      <dgm:t>
        <a:bodyPr/>
        <a:lstStyle/>
        <a:p>
          <a:endParaRPr lang="fr-FR"/>
        </a:p>
      </dgm:t>
    </dgm:pt>
    <dgm:pt modelId="{D9CD988B-4EED-4A33-89B2-39A1F21AB346}" type="pres">
      <dgm:prSet presAssocID="{7A4DD804-690A-4E28-8C36-A5F8CB80B2F4}" presName="hierChild3" presStyleCnt="0"/>
      <dgm:spPr/>
    </dgm:pt>
    <dgm:pt modelId="{D6996A6C-B3C8-4C62-9A24-AED97E6FA3E3}" type="pres">
      <dgm:prSet presAssocID="{9D517D29-139A-462D-86F5-738DAB8EDF1C}" presName="Name19" presStyleLbl="parChTrans1D3" presStyleIdx="2" presStyleCnt="3"/>
      <dgm:spPr/>
      <dgm:t>
        <a:bodyPr/>
        <a:lstStyle/>
        <a:p>
          <a:endParaRPr lang="fr-FR"/>
        </a:p>
      </dgm:t>
    </dgm:pt>
    <dgm:pt modelId="{B673B363-C8E6-4A55-8100-278298F7F965}" type="pres">
      <dgm:prSet presAssocID="{DC94C043-D4E2-4BBC-B8A6-5C901679DFC6}" presName="Name21" presStyleCnt="0"/>
      <dgm:spPr/>
    </dgm:pt>
    <dgm:pt modelId="{BAD1ADC1-CF3C-4500-9E2A-5438F73FDF50}" type="pres">
      <dgm:prSet presAssocID="{DC94C043-D4E2-4BBC-B8A6-5C901679DFC6}" presName="level2Shape" presStyleLbl="node3" presStyleIdx="2" presStyleCnt="3" custScaleX="141120"/>
      <dgm:spPr/>
      <dgm:t>
        <a:bodyPr/>
        <a:lstStyle/>
        <a:p>
          <a:endParaRPr lang="fr-FR"/>
        </a:p>
      </dgm:t>
    </dgm:pt>
    <dgm:pt modelId="{5249D7E1-266E-4C6F-9D57-EDE7185ADC10}" type="pres">
      <dgm:prSet presAssocID="{DC94C043-D4E2-4BBC-B8A6-5C901679DFC6}" presName="hierChild3" presStyleCnt="0"/>
      <dgm:spPr/>
    </dgm:pt>
    <dgm:pt modelId="{D3748C1B-D541-4240-8626-D219CAC03770}" type="pres">
      <dgm:prSet presAssocID="{51B60B90-5FB5-4006-BA56-F30299E8FB8B}" presName="bgShapesFlow" presStyleCnt="0"/>
      <dgm:spPr/>
    </dgm:pt>
  </dgm:ptLst>
  <dgm:cxnLst>
    <dgm:cxn modelId="{792E17E8-ECC9-4A89-907B-CC430616E2A4}" type="presOf" srcId="{BAAAB5FA-8F05-4C94-9416-175DC09B08B3}" destId="{CAA8B646-25D8-448D-BE9F-26CF70144D90}" srcOrd="0" destOrd="0" presId="urn:microsoft.com/office/officeart/2005/8/layout/hierarchy6"/>
    <dgm:cxn modelId="{34D415D9-33C3-4F49-A85E-FE0053131CBB}" type="presOf" srcId="{687C450F-FB1C-445E-9FBA-3990781B21DA}" destId="{C08E4A6A-BD1A-4868-9C7D-5DD019F81570}" srcOrd="0" destOrd="0" presId="urn:microsoft.com/office/officeart/2005/8/layout/hierarchy6"/>
    <dgm:cxn modelId="{57334523-5C3C-40B4-8E83-55C309FCB521}" type="presOf" srcId="{9D517D29-139A-462D-86F5-738DAB8EDF1C}" destId="{D6996A6C-B3C8-4C62-9A24-AED97E6FA3E3}" srcOrd="0" destOrd="0" presId="urn:microsoft.com/office/officeart/2005/8/layout/hierarchy6"/>
    <dgm:cxn modelId="{491F8B95-A17E-4CA9-AD85-9D34B156CEE3}" type="presOf" srcId="{F3A013B7-203A-4BE6-82D8-E56A65049B38}" destId="{3DB6D268-4F3B-41F6-8320-257244A07520}" srcOrd="0" destOrd="0" presId="urn:microsoft.com/office/officeart/2005/8/layout/hierarchy6"/>
    <dgm:cxn modelId="{03FDBB01-16D0-45A6-B2FF-D20BA2755AEF}" type="presOf" srcId="{432E28C4-29BC-4B27-8748-11BC04F4D02E}" destId="{A4B34D1C-41CB-4022-A644-A82CB99E0038}" srcOrd="0" destOrd="0" presId="urn:microsoft.com/office/officeart/2005/8/layout/hierarchy6"/>
    <dgm:cxn modelId="{0C59D259-1B78-4AAA-9592-12008B329F33}" srcId="{432E28C4-29BC-4B27-8748-11BC04F4D02E}" destId="{7A4DD804-690A-4E28-8C36-A5F8CB80B2F4}" srcOrd="1" destOrd="0" parTransId="{6D00D422-EFE1-4863-A449-47C0DE9A4BC5}" sibTransId="{F424585C-00D0-4A21-90DE-0BD658CCF988}"/>
    <dgm:cxn modelId="{137D76A5-9BB9-4855-80F4-BE56853FD13C}" type="presOf" srcId="{7A4DD804-690A-4E28-8C36-A5F8CB80B2F4}" destId="{E94F20B9-B2DC-4214-AD7D-A44CCF2ACCC3}" srcOrd="0" destOrd="0" presId="urn:microsoft.com/office/officeart/2005/8/layout/hierarchy6"/>
    <dgm:cxn modelId="{1D4BFA43-C146-41FF-8C80-70B610922F29}" srcId="{687C450F-FB1C-445E-9FBA-3990781B21DA}" destId="{432E28C4-29BC-4B27-8748-11BC04F4D02E}" srcOrd="0" destOrd="0" parTransId="{F3A013B7-203A-4BE6-82D8-E56A65049B38}" sibTransId="{DFB5593B-8A8B-4F26-AA5E-2CC40B7DBA61}"/>
    <dgm:cxn modelId="{D29E82D5-D888-420C-9663-264BFA13DEA6}" srcId="{51B60B90-5FB5-4006-BA56-F30299E8FB8B}" destId="{687C450F-FB1C-445E-9FBA-3990781B21DA}" srcOrd="0" destOrd="0" parTransId="{52867D91-44CE-40FD-B98F-D7F468D76064}" sibTransId="{88AE8B20-79EA-4BE5-9A3B-427E604552B2}"/>
    <dgm:cxn modelId="{9F258CE1-493B-4D0E-8908-51B0652E19A6}" type="presOf" srcId="{D805A8A8-A0F4-4709-874A-ED58B88B60A6}" destId="{D747ECDA-3AAE-47EA-A370-B4722A7AB7B8}" srcOrd="0" destOrd="0" presId="urn:microsoft.com/office/officeart/2005/8/layout/hierarchy6"/>
    <dgm:cxn modelId="{FC9CBB1F-8FB7-49AC-B9B0-212EA1EE9205}" srcId="{432E28C4-29BC-4B27-8748-11BC04F4D02E}" destId="{BAAAB5FA-8F05-4C94-9416-175DC09B08B3}" srcOrd="0" destOrd="0" parTransId="{D805A8A8-A0F4-4709-874A-ED58B88B60A6}" sibTransId="{AD3AECCC-6F6F-4471-98B1-0FE21241232D}"/>
    <dgm:cxn modelId="{27488ACD-DC32-45EA-8A9C-AEFFAC2A4D8A}" type="presOf" srcId="{6D00D422-EFE1-4863-A449-47C0DE9A4BC5}" destId="{05BF86BA-049D-46BB-AE31-A3630C97015F}" srcOrd="0" destOrd="0" presId="urn:microsoft.com/office/officeart/2005/8/layout/hierarchy6"/>
    <dgm:cxn modelId="{6693ACB2-C6B0-4C97-AB85-6A12FB0DA6F8}" type="presOf" srcId="{DC94C043-D4E2-4BBC-B8A6-5C901679DFC6}" destId="{BAD1ADC1-CF3C-4500-9E2A-5438F73FDF50}" srcOrd="0" destOrd="0" presId="urn:microsoft.com/office/officeart/2005/8/layout/hierarchy6"/>
    <dgm:cxn modelId="{131E6A72-559D-4ADC-AAAF-12D4D43618C5}" type="presOf" srcId="{51B60B90-5FB5-4006-BA56-F30299E8FB8B}" destId="{4CA40968-137F-448A-B26C-112E5F753307}" srcOrd="0" destOrd="0" presId="urn:microsoft.com/office/officeart/2005/8/layout/hierarchy6"/>
    <dgm:cxn modelId="{6664A25E-888C-47E2-911D-B3F5548FBFD5}" srcId="{432E28C4-29BC-4B27-8748-11BC04F4D02E}" destId="{DC94C043-D4E2-4BBC-B8A6-5C901679DFC6}" srcOrd="2" destOrd="0" parTransId="{9D517D29-139A-462D-86F5-738DAB8EDF1C}" sibTransId="{6858724D-BAC5-42F4-8AC5-BFA8A55D911E}"/>
    <dgm:cxn modelId="{44B8D91D-2E6D-4BDF-BEC4-1C8CB1C9DDFD}" type="presParOf" srcId="{4CA40968-137F-448A-B26C-112E5F753307}" destId="{2352458B-9043-4155-A3D6-6372DF1608E7}" srcOrd="0" destOrd="0" presId="urn:microsoft.com/office/officeart/2005/8/layout/hierarchy6"/>
    <dgm:cxn modelId="{709FF275-627C-4C76-9F9F-8EDF12F936AA}" type="presParOf" srcId="{2352458B-9043-4155-A3D6-6372DF1608E7}" destId="{B29A09B3-089F-41C8-A9AD-9A6B48697DCC}" srcOrd="0" destOrd="0" presId="urn:microsoft.com/office/officeart/2005/8/layout/hierarchy6"/>
    <dgm:cxn modelId="{046940EF-BCAF-44CD-AF2C-D9AEBDE41413}" type="presParOf" srcId="{B29A09B3-089F-41C8-A9AD-9A6B48697DCC}" destId="{DF516742-5DE1-46D8-BD76-1C701759D7BC}" srcOrd="0" destOrd="0" presId="urn:microsoft.com/office/officeart/2005/8/layout/hierarchy6"/>
    <dgm:cxn modelId="{7313EBD0-070F-4384-BEE2-07DA32CC4E6E}" type="presParOf" srcId="{DF516742-5DE1-46D8-BD76-1C701759D7BC}" destId="{C08E4A6A-BD1A-4868-9C7D-5DD019F81570}" srcOrd="0" destOrd="0" presId="urn:microsoft.com/office/officeart/2005/8/layout/hierarchy6"/>
    <dgm:cxn modelId="{64589F69-786C-4F93-933E-50DD80BD8EAF}" type="presParOf" srcId="{DF516742-5DE1-46D8-BD76-1C701759D7BC}" destId="{61940A64-EA6C-4C64-85B9-FBB0891CF16E}" srcOrd="1" destOrd="0" presId="urn:microsoft.com/office/officeart/2005/8/layout/hierarchy6"/>
    <dgm:cxn modelId="{F9D5A2C4-6034-4505-BCA6-D50B4989E383}" type="presParOf" srcId="{61940A64-EA6C-4C64-85B9-FBB0891CF16E}" destId="{3DB6D268-4F3B-41F6-8320-257244A07520}" srcOrd="0" destOrd="0" presId="urn:microsoft.com/office/officeart/2005/8/layout/hierarchy6"/>
    <dgm:cxn modelId="{5AD8A9E5-560A-4441-B0D2-C2FD6833D970}" type="presParOf" srcId="{61940A64-EA6C-4C64-85B9-FBB0891CF16E}" destId="{F3BA584E-E33B-4834-AE87-4D4D32CBD467}" srcOrd="1" destOrd="0" presId="urn:microsoft.com/office/officeart/2005/8/layout/hierarchy6"/>
    <dgm:cxn modelId="{3FCB2057-9CA5-47E9-AC68-0F6A27DB37E9}" type="presParOf" srcId="{F3BA584E-E33B-4834-AE87-4D4D32CBD467}" destId="{A4B34D1C-41CB-4022-A644-A82CB99E0038}" srcOrd="0" destOrd="0" presId="urn:microsoft.com/office/officeart/2005/8/layout/hierarchy6"/>
    <dgm:cxn modelId="{675733AD-E895-43DA-A4C1-2E017358B805}" type="presParOf" srcId="{F3BA584E-E33B-4834-AE87-4D4D32CBD467}" destId="{C057A7E2-FEFB-4D56-BAF9-9C5AB2F79C2A}" srcOrd="1" destOrd="0" presId="urn:microsoft.com/office/officeart/2005/8/layout/hierarchy6"/>
    <dgm:cxn modelId="{7D122686-2A69-4BAD-822F-E8978D73E98E}" type="presParOf" srcId="{C057A7E2-FEFB-4D56-BAF9-9C5AB2F79C2A}" destId="{D747ECDA-3AAE-47EA-A370-B4722A7AB7B8}" srcOrd="0" destOrd="0" presId="urn:microsoft.com/office/officeart/2005/8/layout/hierarchy6"/>
    <dgm:cxn modelId="{38619DEE-BB81-4E23-9C95-820D93EF6395}" type="presParOf" srcId="{C057A7E2-FEFB-4D56-BAF9-9C5AB2F79C2A}" destId="{DD2E2C10-BFEE-4847-9C78-1E3ADEB23794}" srcOrd="1" destOrd="0" presId="urn:microsoft.com/office/officeart/2005/8/layout/hierarchy6"/>
    <dgm:cxn modelId="{28D6183D-921A-4C7B-B825-9F8B7AC83300}" type="presParOf" srcId="{DD2E2C10-BFEE-4847-9C78-1E3ADEB23794}" destId="{CAA8B646-25D8-448D-BE9F-26CF70144D90}" srcOrd="0" destOrd="0" presId="urn:microsoft.com/office/officeart/2005/8/layout/hierarchy6"/>
    <dgm:cxn modelId="{551B6D59-F3F6-4E34-A774-688C24DBDD16}" type="presParOf" srcId="{DD2E2C10-BFEE-4847-9C78-1E3ADEB23794}" destId="{FC6A09B1-CBE5-4181-8DF9-B6174FE81E2C}" srcOrd="1" destOrd="0" presId="urn:microsoft.com/office/officeart/2005/8/layout/hierarchy6"/>
    <dgm:cxn modelId="{B8DD0ED2-269F-4C77-8879-5012F7127312}" type="presParOf" srcId="{C057A7E2-FEFB-4D56-BAF9-9C5AB2F79C2A}" destId="{05BF86BA-049D-46BB-AE31-A3630C97015F}" srcOrd="2" destOrd="0" presId="urn:microsoft.com/office/officeart/2005/8/layout/hierarchy6"/>
    <dgm:cxn modelId="{6893AF47-A240-407B-B36C-AB32663C3E04}" type="presParOf" srcId="{C057A7E2-FEFB-4D56-BAF9-9C5AB2F79C2A}" destId="{4AE01F00-26C5-4995-B6C2-92070600E694}" srcOrd="3" destOrd="0" presId="urn:microsoft.com/office/officeart/2005/8/layout/hierarchy6"/>
    <dgm:cxn modelId="{FA633D72-FC28-44C2-BC74-CA4FE7ECCE1C}" type="presParOf" srcId="{4AE01F00-26C5-4995-B6C2-92070600E694}" destId="{E94F20B9-B2DC-4214-AD7D-A44CCF2ACCC3}" srcOrd="0" destOrd="0" presId="urn:microsoft.com/office/officeart/2005/8/layout/hierarchy6"/>
    <dgm:cxn modelId="{B4DF20F3-698F-489C-8707-1EBCDC5D76B1}" type="presParOf" srcId="{4AE01F00-26C5-4995-B6C2-92070600E694}" destId="{D9CD988B-4EED-4A33-89B2-39A1F21AB346}" srcOrd="1" destOrd="0" presId="urn:microsoft.com/office/officeart/2005/8/layout/hierarchy6"/>
    <dgm:cxn modelId="{CD65A566-2C94-4DD0-A0BA-C179599E912E}" type="presParOf" srcId="{C057A7E2-FEFB-4D56-BAF9-9C5AB2F79C2A}" destId="{D6996A6C-B3C8-4C62-9A24-AED97E6FA3E3}" srcOrd="4" destOrd="0" presId="urn:microsoft.com/office/officeart/2005/8/layout/hierarchy6"/>
    <dgm:cxn modelId="{04CE1975-4108-4034-BD67-E99305084A1F}" type="presParOf" srcId="{C057A7E2-FEFB-4D56-BAF9-9C5AB2F79C2A}" destId="{B673B363-C8E6-4A55-8100-278298F7F965}" srcOrd="5" destOrd="0" presId="urn:microsoft.com/office/officeart/2005/8/layout/hierarchy6"/>
    <dgm:cxn modelId="{8E3EDAD9-0D74-45CF-A29B-C835F20F5B86}" type="presParOf" srcId="{B673B363-C8E6-4A55-8100-278298F7F965}" destId="{BAD1ADC1-CF3C-4500-9E2A-5438F73FDF50}" srcOrd="0" destOrd="0" presId="urn:microsoft.com/office/officeart/2005/8/layout/hierarchy6"/>
    <dgm:cxn modelId="{630A68A1-E28F-47B9-867A-97E9EA4700F9}" type="presParOf" srcId="{B673B363-C8E6-4A55-8100-278298F7F965}" destId="{5249D7E1-266E-4C6F-9D57-EDE7185ADC10}" srcOrd="1" destOrd="0" presId="urn:microsoft.com/office/officeart/2005/8/layout/hierarchy6"/>
    <dgm:cxn modelId="{2E5399D0-DCFE-46D7-8888-7C12F4671EAC}" type="presParOf" srcId="{4CA40968-137F-448A-B26C-112E5F753307}" destId="{D3748C1B-D541-4240-8626-D219CAC0377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2447A-5E6C-4992-B31D-D9CEAD9D1735}">
      <dsp:nvSpPr>
        <dsp:cNvPr id="0" name=""/>
        <dsp:cNvSpPr/>
      </dsp:nvSpPr>
      <dsp:spPr>
        <a:xfrm>
          <a:off x="0" y="4681314"/>
          <a:ext cx="2675715" cy="50314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latin typeface="Arial"/>
              <a:ea typeface="+mn-ea"/>
              <a:cs typeface="+mn-cs"/>
            </a:rPr>
            <a:t>Avant le 5 de chaque mois</a:t>
          </a:r>
        </a:p>
      </dsp:txBody>
      <dsp:txXfrm>
        <a:off x="0" y="4681314"/>
        <a:ext cx="2675715" cy="503141"/>
      </dsp:txXfrm>
    </dsp:sp>
    <dsp:sp modelId="{2A7A7AE6-05A9-4E41-AD03-DF1410058B87}">
      <dsp:nvSpPr>
        <dsp:cNvPr id="0" name=""/>
        <dsp:cNvSpPr/>
      </dsp:nvSpPr>
      <dsp:spPr>
        <a:xfrm rot="10800000">
          <a:off x="0" y="3914873"/>
          <a:ext cx="2675715" cy="77383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smtClean="0">
              <a:latin typeface="Arial"/>
              <a:ea typeface="+mn-ea"/>
              <a:cs typeface="+mn-cs"/>
            </a:rPr>
            <a:t>Aux alentours du 26 de chaque mois</a:t>
          </a:r>
          <a:endParaRPr lang="fr-FR" sz="1050" b="1" kern="1200" dirty="0">
            <a:latin typeface="Arial"/>
            <a:ea typeface="+mn-ea"/>
            <a:cs typeface="+mn-cs"/>
          </a:endParaRPr>
        </a:p>
      </dsp:txBody>
      <dsp:txXfrm rot="10800000">
        <a:off x="0" y="3914873"/>
        <a:ext cx="2675715" cy="502813"/>
      </dsp:txXfrm>
    </dsp:sp>
    <dsp:sp modelId="{8B33C231-915B-47DB-BA99-8B2E2D13CC57}">
      <dsp:nvSpPr>
        <dsp:cNvPr id="0" name=""/>
        <dsp:cNvSpPr/>
      </dsp:nvSpPr>
      <dsp:spPr>
        <a:xfrm rot="10800000">
          <a:off x="0" y="3148588"/>
          <a:ext cx="2675715" cy="77383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smtClean="0">
              <a:latin typeface="Arial"/>
              <a:ea typeface="+mn-ea"/>
              <a:cs typeface="+mn-cs"/>
            </a:rPr>
            <a:t>Au fil des remontées d’inscription</a:t>
          </a:r>
          <a:endParaRPr lang="fr-FR" sz="1050" b="1" kern="1200" dirty="0">
            <a:latin typeface="Arial"/>
            <a:ea typeface="+mn-ea"/>
            <a:cs typeface="+mn-cs"/>
          </a:endParaRPr>
        </a:p>
      </dsp:txBody>
      <dsp:txXfrm rot="10800000">
        <a:off x="0" y="3148588"/>
        <a:ext cx="2675715" cy="502813"/>
      </dsp:txXfrm>
    </dsp:sp>
    <dsp:sp modelId="{C3ADCC33-F11A-4E3A-B16E-10039E1257A2}">
      <dsp:nvSpPr>
        <dsp:cNvPr id="0" name=""/>
        <dsp:cNvSpPr/>
      </dsp:nvSpPr>
      <dsp:spPr>
        <a:xfrm rot="10800000">
          <a:off x="0" y="2382303"/>
          <a:ext cx="2675715" cy="77383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smtClean="0">
              <a:latin typeface="Arial"/>
              <a:ea typeface="+mn-ea"/>
              <a:cs typeface="+mn-cs"/>
            </a:rPr>
            <a:t>Année de paiement en cours</a:t>
          </a:r>
          <a:endParaRPr lang="fr-FR" sz="1050" b="1" kern="1200" dirty="0">
            <a:latin typeface="Arial"/>
            <a:ea typeface="+mn-ea"/>
            <a:cs typeface="+mn-cs"/>
          </a:endParaRPr>
        </a:p>
      </dsp:txBody>
      <dsp:txXfrm rot="10800000">
        <a:off x="0" y="2382303"/>
        <a:ext cx="2675715" cy="502813"/>
      </dsp:txXfrm>
    </dsp:sp>
    <dsp:sp modelId="{4F943DDD-F832-4894-B555-D5D5EEF5D419}">
      <dsp:nvSpPr>
        <dsp:cNvPr id="0" name=""/>
        <dsp:cNvSpPr/>
      </dsp:nvSpPr>
      <dsp:spPr>
        <a:xfrm rot="10800000">
          <a:off x="0" y="1616018"/>
          <a:ext cx="2675715" cy="77383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smtClean="0">
              <a:latin typeface="Arial"/>
              <a:ea typeface="+mn-ea"/>
              <a:cs typeface="+mn-cs"/>
            </a:rPr>
            <a:t>Mi-décembre de l’année N-1</a:t>
          </a:r>
          <a:endParaRPr lang="fr-FR" sz="1050" b="1" kern="1200" dirty="0">
            <a:latin typeface="Arial"/>
            <a:ea typeface="+mn-ea"/>
            <a:cs typeface="+mn-cs"/>
          </a:endParaRPr>
        </a:p>
      </dsp:txBody>
      <dsp:txXfrm rot="10800000">
        <a:off x="0" y="1616018"/>
        <a:ext cx="2675715" cy="502813"/>
      </dsp:txXfrm>
    </dsp:sp>
    <dsp:sp modelId="{B71A3748-9449-4349-AD8D-4C208B28537F}">
      <dsp:nvSpPr>
        <dsp:cNvPr id="0" name=""/>
        <dsp:cNvSpPr/>
      </dsp:nvSpPr>
      <dsp:spPr>
        <a:xfrm rot="10800000">
          <a:off x="0" y="849732"/>
          <a:ext cx="2675715" cy="77383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latin typeface="Arial"/>
              <a:ea typeface="+mn-ea"/>
              <a:cs typeface="+mn-cs"/>
            </a:rPr>
            <a:t>Mi-décembre </a:t>
          </a:r>
          <a:r>
            <a:rPr lang="fr-FR" sz="900" b="1" kern="1200" dirty="0" smtClean="0">
              <a:latin typeface="Arial"/>
              <a:ea typeface="+mn-ea"/>
              <a:cs typeface="+mn-cs"/>
            </a:rPr>
            <a:t>N </a:t>
          </a:r>
          <a:r>
            <a:rPr lang="fr-FR" sz="900" b="1" kern="1200" dirty="0">
              <a:latin typeface="Arial"/>
              <a:ea typeface="+mn-ea"/>
              <a:cs typeface="+mn-cs"/>
            </a:rPr>
            <a:t>-</a:t>
          </a:r>
          <a:r>
            <a:rPr lang="fr-FR" sz="900" b="1" kern="1200" dirty="0" smtClean="0">
              <a:latin typeface="Arial"/>
              <a:ea typeface="+mn-ea"/>
              <a:cs typeface="+mn-cs"/>
            </a:rPr>
            <a:t>1 (dans le cadre de la gestion anticipée) </a:t>
          </a:r>
          <a:r>
            <a:rPr lang="fr-FR" sz="900" b="1" kern="1200" dirty="0">
              <a:latin typeface="Arial"/>
              <a:ea typeface="+mn-ea"/>
              <a:cs typeface="+mn-cs"/>
            </a:rPr>
            <a:t>puis au cours de l'année N en fonction des prévisions et du suivi </a:t>
          </a:r>
          <a:r>
            <a:rPr lang="fr-FR" sz="900" b="1" kern="1200" dirty="0" smtClean="0">
              <a:latin typeface="Arial"/>
              <a:ea typeface="+mn-ea"/>
              <a:cs typeface="+mn-cs"/>
            </a:rPr>
            <a:t>d'exécution </a:t>
          </a:r>
        </a:p>
      </dsp:txBody>
      <dsp:txXfrm rot="10800000">
        <a:off x="0" y="849732"/>
        <a:ext cx="2675715" cy="502813"/>
      </dsp:txXfrm>
    </dsp:sp>
    <dsp:sp modelId="{8274FA16-05C8-4F94-8A05-A268ED427ED8}">
      <dsp:nvSpPr>
        <dsp:cNvPr id="0" name=""/>
        <dsp:cNvSpPr/>
      </dsp:nvSpPr>
      <dsp:spPr>
        <a:xfrm rot="10800000">
          <a:off x="860697" y="0"/>
          <a:ext cx="991780" cy="857003"/>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smtClean="0">
              <a:latin typeface="Arial"/>
              <a:ea typeface="+mn-ea"/>
              <a:cs typeface="+mn-cs"/>
            </a:rPr>
            <a:t> Quand ?</a:t>
          </a:r>
          <a:endParaRPr lang="fr-FR" sz="1050" b="1" kern="1200" dirty="0">
            <a:solidFill>
              <a:sysClr val="window" lastClr="FFFFFF"/>
            </a:solidFill>
            <a:latin typeface="Arial"/>
            <a:ea typeface="+mn-ea"/>
            <a:cs typeface="+mn-cs"/>
          </a:endParaRPr>
        </a:p>
      </dsp:txBody>
      <dsp:txXfrm rot="10800000">
        <a:off x="860697" y="0"/>
        <a:ext cx="991780" cy="556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2447A-5E6C-4992-B31D-D9CEAD9D1735}">
      <dsp:nvSpPr>
        <dsp:cNvPr id="0" name=""/>
        <dsp:cNvSpPr/>
      </dsp:nvSpPr>
      <dsp:spPr>
        <a:xfrm>
          <a:off x="0" y="3816960"/>
          <a:ext cx="4445822" cy="500974"/>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a:solidFill>
                <a:sysClr val="window" lastClr="FFFFFF"/>
              </a:solidFill>
              <a:latin typeface="Arial"/>
              <a:ea typeface="+mn-ea"/>
              <a:cs typeface="+mn-cs"/>
            </a:rPr>
            <a:t>Paiement par DRFIP</a:t>
          </a:r>
        </a:p>
      </dsp:txBody>
      <dsp:txXfrm>
        <a:off x="0" y="3816960"/>
        <a:ext cx="4445822" cy="500974"/>
      </dsp:txXfrm>
    </dsp:sp>
    <dsp:sp modelId="{8E30C528-2B8A-4271-9E25-E6F5A63FDEB5}">
      <dsp:nvSpPr>
        <dsp:cNvPr id="0" name=""/>
        <dsp:cNvSpPr/>
      </dsp:nvSpPr>
      <dsp:spPr>
        <a:xfrm rot="10800000">
          <a:off x="0" y="3053977"/>
          <a:ext cx="4445822" cy="770498"/>
        </a:xfrm>
        <a:prstGeom prst="upArrowCallou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Validation des DP (demandes de paiement)**</a:t>
          </a:r>
        </a:p>
      </dsp:txBody>
      <dsp:txXfrm rot="-10800000">
        <a:off x="0" y="3148695"/>
        <a:ext cx="4445822" cy="175726"/>
      </dsp:txXfrm>
    </dsp:sp>
    <dsp:sp modelId="{E4338E8A-360F-490C-96F5-6B74BF618AE0}">
      <dsp:nvSpPr>
        <dsp:cNvPr id="0" name=""/>
        <dsp:cNvSpPr/>
      </dsp:nvSpPr>
      <dsp:spPr>
        <a:xfrm>
          <a:off x="0" y="332442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Les </a:t>
          </a:r>
          <a:r>
            <a:rPr lang="fr-FR" sz="700" b="1" kern="1200" dirty="0">
              <a:solidFill>
                <a:srgbClr val="000091">
                  <a:lumMod val="40000"/>
                  <a:lumOff val="60000"/>
                </a:srgbClr>
              </a:solidFill>
              <a:latin typeface="Arial"/>
              <a:ea typeface="+mn-ea"/>
              <a:cs typeface="+mn-cs"/>
            </a:rPr>
            <a:t>Rectorats</a:t>
          </a:r>
          <a:r>
            <a:rPr lang="fr-FR" sz="700" kern="1200" dirty="0">
              <a:solidFill>
                <a:sysClr val="windowText" lastClr="000000">
                  <a:hueOff val="0"/>
                  <a:satOff val="0"/>
                  <a:lumOff val="0"/>
                  <a:alphaOff val="0"/>
                </a:sysClr>
              </a:solidFill>
              <a:latin typeface="Arial"/>
              <a:ea typeface="+mn-ea"/>
              <a:cs typeface="+mn-cs"/>
            </a:rPr>
            <a:t> </a:t>
          </a:r>
          <a:r>
            <a:rPr lang="fr-FR" sz="700" b="1" kern="1200" dirty="0">
              <a:solidFill>
                <a:srgbClr val="000091">
                  <a:lumMod val="40000"/>
                  <a:lumOff val="60000"/>
                </a:srgbClr>
              </a:solidFill>
              <a:latin typeface="Arial"/>
              <a:ea typeface="+mn-ea"/>
              <a:cs typeface="+mn-cs"/>
            </a:rPr>
            <a:t>valident</a:t>
          </a:r>
          <a:r>
            <a:rPr lang="fr-FR" sz="700" kern="1200" dirty="0">
              <a:solidFill>
                <a:sysClr val="windowText" lastClr="000000">
                  <a:hueOff val="0"/>
                  <a:satOff val="0"/>
                  <a:lumOff val="0"/>
                  <a:alphaOff val="0"/>
                </a:sysClr>
              </a:solidFill>
              <a:latin typeface="Arial"/>
              <a:ea typeface="+mn-ea"/>
              <a:cs typeface="+mn-cs"/>
            </a:rPr>
            <a:t> les DP créées dans CHORUS</a:t>
          </a:r>
        </a:p>
      </dsp:txBody>
      <dsp:txXfrm>
        <a:off x="0" y="3324421"/>
        <a:ext cx="2222910" cy="230378"/>
      </dsp:txXfrm>
    </dsp:sp>
    <dsp:sp modelId="{3E74CB3E-44A3-498E-992E-EE16DDB43BE8}">
      <dsp:nvSpPr>
        <dsp:cNvPr id="0" name=""/>
        <dsp:cNvSpPr/>
      </dsp:nvSpPr>
      <dsp:spPr>
        <a:xfrm>
          <a:off x="2222911" y="332442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smtClean="0">
              <a:solidFill>
                <a:sysClr val="windowText" lastClr="000000">
                  <a:hueOff val="0"/>
                  <a:satOff val="0"/>
                  <a:lumOff val="0"/>
                  <a:alphaOff val="0"/>
                </a:sysClr>
              </a:solidFill>
              <a:latin typeface="Arial"/>
              <a:ea typeface="+mn-ea"/>
              <a:cs typeface="+mn-cs"/>
            </a:rPr>
            <a:t>**Pour Dijon &amp; Poitiers, la validation des DP est automatisée</a:t>
          </a:r>
          <a:endParaRPr lang="fr-FR" sz="700" kern="1200" dirty="0">
            <a:solidFill>
              <a:sysClr val="windowText" lastClr="000000">
                <a:hueOff val="0"/>
                <a:satOff val="0"/>
                <a:lumOff val="0"/>
                <a:alphaOff val="0"/>
              </a:sysClr>
            </a:solidFill>
            <a:latin typeface="Arial"/>
            <a:ea typeface="+mn-ea"/>
            <a:cs typeface="+mn-cs"/>
          </a:endParaRPr>
        </a:p>
      </dsp:txBody>
      <dsp:txXfrm>
        <a:off x="2222911" y="3324421"/>
        <a:ext cx="2222910" cy="230378"/>
      </dsp:txXfrm>
    </dsp:sp>
    <dsp:sp modelId="{B0CD4EDD-3A50-48E8-B73E-06CAD364AF5B}">
      <dsp:nvSpPr>
        <dsp:cNvPr id="0" name=""/>
        <dsp:cNvSpPr/>
      </dsp:nvSpPr>
      <dsp:spPr>
        <a:xfrm rot="10800000">
          <a:off x="0" y="2290993"/>
          <a:ext cx="4445822" cy="770498"/>
        </a:xfrm>
        <a:prstGeom prst="upArrowCallout">
          <a:avLst/>
        </a:prstGeom>
        <a:solidFill>
          <a:srgbClr val="E1000F">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Préparation des MEP (mises en paiement) et liquidation</a:t>
          </a:r>
        </a:p>
      </dsp:txBody>
      <dsp:txXfrm rot="-10800000">
        <a:off x="0" y="2385711"/>
        <a:ext cx="4445822" cy="175726"/>
      </dsp:txXfrm>
    </dsp:sp>
    <dsp:sp modelId="{547EFD9B-A2F0-45A7-8CE8-406154813BE9}">
      <dsp:nvSpPr>
        <dsp:cNvPr id="0" name=""/>
        <dsp:cNvSpPr/>
      </dsp:nvSpPr>
      <dsp:spPr>
        <a:xfrm>
          <a:off x="0" y="2561438"/>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Les CROUS </a:t>
          </a:r>
          <a:r>
            <a:rPr lang="fr-FR" sz="700" b="1" kern="1200" dirty="0">
              <a:solidFill>
                <a:srgbClr val="FF0000"/>
              </a:solidFill>
              <a:latin typeface="Arial"/>
              <a:ea typeface="+mn-ea"/>
              <a:cs typeface="+mn-cs"/>
            </a:rPr>
            <a:t>préparent</a:t>
          </a:r>
          <a:r>
            <a:rPr lang="fr-FR" sz="700" kern="1200" dirty="0">
              <a:solidFill>
                <a:sysClr val="windowText" lastClr="000000">
                  <a:hueOff val="0"/>
                  <a:satOff val="0"/>
                  <a:lumOff val="0"/>
                  <a:alphaOff val="0"/>
                </a:sysClr>
              </a:solidFill>
              <a:latin typeface="Arial"/>
              <a:ea typeface="+mn-ea"/>
              <a:cs typeface="+mn-cs"/>
            </a:rPr>
            <a:t> les MEP</a:t>
          </a:r>
        </a:p>
      </dsp:txBody>
      <dsp:txXfrm>
        <a:off x="0" y="2561438"/>
        <a:ext cx="2222910" cy="230378"/>
      </dsp:txXfrm>
    </dsp:sp>
    <dsp:sp modelId="{DA72C9F2-2BC1-4052-8DB4-4016F6B1588A}">
      <dsp:nvSpPr>
        <dsp:cNvPr id="0" name=""/>
        <dsp:cNvSpPr/>
      </dsp:nvSpPr>
      <dsp:spPr>
        <a:xfrm>
          <a:off x="2222911" y="2561438"/>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Via Aglaé et envoi du flux vers CHORUS</a:t>
          </a:r>
        </a:p>
      </dsp:txBody>
      <dsp:txXfrm>
        <a:off x="2222911" y="2561438"/>
        <a:ext cx="2222910" cy="230378"/>
      </dsp:txXfrm>
    </dsp:sp>
    <dsp:sp modelId="{E625F745-889C-4737-9A94-FA0E71D09B29}">
      <dsp:nvSpPr>
        <dsp:cNvPr id="0" name=""/>
        <dsp:cNvSpPr/>
      </dsp:nvSpPr>
      <dsp:spPr>
        <a:xfrm rot="10800000">
          <a:off x="0" y="1528010"/>
          <a:ext cx="4445822" cy="770498"/>
        </a:xfrm>
        <a:prstGeom prst="upArrowCallout">
          <a:avLst/>
        </a:prstGeom>
        <a:solidFill>
          <a:srgbClr val="E1000F">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smtClean="0">
              <a:solidFill>
                <a:sysClr val="window" lastClr="FFFFFF"/>
              </a:solidFill>
              <a:latin typeface="Arial"/>
              <a:ea typeface="+mn-ea"/>
              <a:cs typeface="+mn-cs"/>
            </a:rPr>
            <a:t>Création des EJ par les CROUS</a:t>
          </a:r>
          <a:endParaRPr lang="fr-FR" sz="1000" b="1" kern="1200" dirty="0">
            <a:solidFill>
              <a:sysClr val="window" lastClr="FFFFFF"/>
            </a:solidFill>
            <a:latin typeface="Arial"/>
            <a:ea typeface="+mn-ea"/>
            <a:cs typeface="+mn-cs"/>
          </a:endParaRPr>
        </a:p>
      </dsp:txBody>
      <dsp:txXfrm rot="-10800000">
        <a:off x="0" y="1622728"/>
        <a:ext cx="4445822" cy="175726"/>
      </dsp:txXfrm>
    </dsp:sp>
    <dsp:sp modelId="{E1B3F422-C1B8-4A7F-BDEB-52D45A3B3B3B}">
      <dsp:nvSpPr>
        <dsp:cNvPr id="0" name=""/>
        <dsp:cNvSpPr/>
      </dsp:nvSpPr>
      <dsp:spPr>
        <a:xfrm>
          <a:off x="0" y="1798455"/>
          <a:ext cx="4445822"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smtClean="0">
              <a:solidFill>
                <a:sysClr val="windowText" lastClr="000000">
                  <a:hueOff val="0"/>
                  <a:satOff val="0"/>
                  <a:lumOff val="0"/>
                  <a:alphaOff val="0"/>
                </a:sysClr>
              </a:solidFill>
              <a:latin typeface="Arial"/>
              <a:ea typeface="+mn-ea"/>
              <a:cs typeface="+mn-cs"/>
            </a:rPr>
            <a:t>Dans l’application AGLAE</a:t>
          </a:r>
          <a:endParaRPr lang="fr-FR" sz="700" kern="1200" dirty="0">
            <a:solidFill>
              <a:sysClr val="windowText" lastClr="000000">
                <a:hueOff val="0"/>
                <a:satOff val="0"/>
                <a:lumOff val="0"/>
                <a:alphaOff val="0"/>
              </a:sysClr>
            </a:solidFill>
            <a:latin typeface="Arial"/>
            <a:ea typeface="+mn-ea"/>
            <a:cs typeface="+mn-cs"/>
          </a:endParaRPr>
        </a:p>
      </dsp:txBody>
      <dsp:txXfrm>
        <a:off x="0" y="1798455"/>
        <a:ext cx="4445822" cy="230378"/>
      </dsp:txXfrm>
    </dsp:sp>
    <dsp:sp modelId="{7B18EC7D-D825-4821-A84D-03AE2AE6D0C9}">
      <dsp:nvSpPr>
        <dsp:cNvPr id="0" name=""/>
        <dsp:cNvSpPr/>
      </dsp:nvSpPr>
      <dsp:spPr>
        <a:xfrm rot="10800000">
          <a:off x="0" y="765026"/>
          <a:ext cx="4445822" cy="770498"/>
        </a:xfrm>
        <a:prstGeom prst="upArrowCallout">
          <a:avLst/>
        </a:prstGeom>
        <a:solidFill>
          <a:schemeClr val="tx2"/>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Création des EJ (engagements juridiques) pour l'année </a:t>
          </a:r>
          <a:r>
            <a:rPr lang="fr-FR" sz="1050" b="1" kern="1200" dirty="0" smtClean="0">
              <a:solidFill>
                <a:sysClr val="window" lastClr="FFFFFF"/>
              </a:solidFill>
              <a:latin typeface="Arial"/>
              <a:ea typeface="+mn-ea"/>
              <a:cs typeface="+mn-cs"/>
            </a:rPr>
            <a:t>N</a:t>
          </a:r>
          <a:r>
            <a:rPr lang="fr-FR" sz="1200" b="1" kern="1200" dirty="0" smtClean="0">
              <a:solidFill>
                <a:schemeClr val="accent3"/>
              </a:solidFill>
              <a:latin typeface="Arial"/>
              <a:ea typeface="+mn-ea"/>
              <a:cs typeface="+mn-cs"/>
            </a:rPr>
            <a:t>*</a:t>
          </a:r>
          <a:endParaRPr lang="fr-FR" sz="1200" b="1" kern="1200" dirty="0">
            <a:solidFill>
              <a:schemeClr val="accent3"/>
            </a:solidFill>
            <a:latin typeface="Arial"/>
            <a:ea typeface="+mn-ea"/>
            <a:cs typeface="+mn-cs"/>
          </a:endParaRPr>
        </a:p>
      </dsp:txBody>
      <dsp:txXfrm rot="-10800000">
        <a:off x="0" y="859744"/>
        <a:ext cx="4445822" cy="175726"/>
      </dsp:txXfrm>
    </dsp:sp>
    <dsp:sp modelId="{E1EA948B-9E28-4AA5-810A-9149946C885E}">
      <dsp:nvSpPr>
        <dsp:cNvPr id="0" name=""/>
        <dsp:cNvSpPr/>
      </dsp:nvSpPr>
      <dsp:spPr>
        <a:xfrm>
          <a:off x="0" y="103547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a:solidFill>
                <a:sysClr val="windowText" lastClr="000000">
                  <a:hueOff val="0"/>
                  <a:satOff val="0"/>
                  <a:lumOff val="0"/>
                  <a:alphaOff val="0"/>
                </a:sysClr>
              </a:solidFill>
              <a:latin typeface="Arial"/>
              <a:ea typeface="+mn-ea"/>
              <a:cs typeface="+mn-cs"/>
            </a:rPr>
            <a:t>Action </a:t>
          </a:r>
          <a:r>
            <a:rPr lang="fr-FR" sz="700" b="1" kern="1200">
              <a:solidFill>
                <a:srgbClr val="000091">
                  <a:lumMod val="40000"/>
                  <a:lumOff val="60000"/>
                </a:srgbClr>
              </a:solidFill>
              <a:latin typeface="Arial"/>
              <a:ea typeface="+mn-ea"/>
              <a:cs typeface="+mn-cs"/>
            </a:rPr>
            <a:t>essentielle</a:t>
          </a:r>
          <a:r>
            <a:rPr lang="fr-FR" sz="700" kern="1200">
              <a:solidFill>
                <a:sysClr val="windowText" lastClr="000000">
                  <a:hueOff val="0"/>
                  <a:satOff val="0"/>
                  <a:lumOff val="0"/>
                  <a:alphaOff val="0"/>
                </a:sysClr>
              </a:solidFill>
              <a:latin typeface="Arial"/>
              <a:ea typeface="+mn-ea"/>
              <a:cs typeface="+mn-cs"/>
            </a:rPr>
            <a:t> à réaliser par les rectorats</a:t>
          </a:r>
        </a:p>
      </dsp:txBody>
      <dsp:txXfrm>
        <a:off x="0" y="1035471"/>
        <a:ext cx="2222910" cy="230378"/>
      </dsp:txXfrm>
    </dsp:sp>
    <dsp:sp modelId="{22459FCA-83EE-4C2A-BA88-E240A492DBB3}">
      <dsp:nvSpPr>
        <dsp:cNvPr id="0" name=""/>
        <dsp:cNvSpPr/>
      </dsp:nvSpPr>
      <dsp:spPr>
        <a:xfrm>
          <a:off x="2222911" y="103547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b="1" kern="1200" dirty="0">
              <a:solidFill>
                <a:srgbClr val="000091">
                  <a:lumMod val="40000"/>
                  <a:lumOff val="60000"/>
                </a:srgbClr>
              </a:solidFill>
              <a:latin typeface="Arial"/>
              <a:ea typeface="+mn-ea"/>
              <a:cs typeface="+mn-cs"/>
            </a:rPr>
            <a:t>Transmission</a:t>
          </a:r>
          <a:r>
            <a:rPr lang="fr-FR" sz="700" kern="1200" dirty="0">
              <a:solidFill>
                <a:sysClr val="windowText" lastClr="000000">
                  <a:hueOff val="0"/>
                  <a:satOff val="0"/>
                  <a:lumOff val="0"/>
                  <a:alphaOff val="0"/>
                </a:sysClr>
              </a:solidFill>
              <a:latin typeface="Arial"/>
              <a:ea typeface="+mn-ea"/>
              <a:cs typeface="+mn-cs"/>
            </a:rPr>
            <a:t> des informations au CROUS (</a:t>
          </a:r>
          <a:r>
            <a:rPr lang="fr-FR" sz="700" kern="1200" dirty="0" err="1" smtClean="0">
              <a:solidFill>
                <a:sysClr val="windowText" lastClr="000000">
                  <a:hueOff val="0"/>
                  <a:satOff val="0"/>
                  <a:lumOff val="0"/>
                  <a:alphaOff val="0"/>
                </a:sysClr>
              </a:solidFill>
              <a:latin typeface="Arial"/>
              <a:ea typeface="+mn-ea"/>
              <a:cs typeface="+mn-cs"/>
            </a:rPr>
            <a:t>n°EJ</a:t>
          </a:r>
          <a:r>
            <a:rPr lang="fr-FR" sz="700" kern="1200" dirty="0" smtClean="0">
              <a:solidFill>
                <a:sysClr val="windowText" lastClr="000000">
                  <a:hueOff val="0"/>
                  <a:satOff val="0"/>
                  <a:lumOff val="0"/>
                  <a:alphaOff val="0"/>
                </a:sysClr>
              </a:solidFill>
              <a:latin typeface="Arial"/>
              <a:ea typeface="+mn-ea"/>
              <a:cs typeface="+mn-cs"/>
            </a:rPr>
            <a:t> - Tableaux)</a:t>
          </a:r>
          <a:endParaRPr lang="fr-FR" sz="700" kern="1200" dirty="0">
            <a:solidFill>
              <a:sysClr val="windowText" lastClr="000000">
                <a:hueOff val="0"/>
                <a:satOff val="0"/>
                <a:lumOff val="0"/>
                <a:alphaOff val="0"/>
              </a:sysClr>
            </a:solidFill>
            <a:latin typeface="Arial"/>
            <a:ea typeface="+mn-ea"/>
            <a:cs typeface="+mn-cs"/>
          </a:endParaRPr>
        </a:p>
      </dsp:txBody>
      <dsp:txXfrm>
        <a:off x="2222911" y="1035471"/>
        <a:ext cx="2222910" cy="230378"/>
      </dsp:txXfrm>
    </dsp:sp>
    <dsp:sp modelId="{EE3D6726-0F92-4E00-AE1C-2F7C934A5E52}">
      <dsp:nvSpPr>
        <dsp:cNvPr id="0" name=""/>
        <dsp:cNvSpPr/>
      </dsp:nvSpPr>
      <dsp:spPr>
        <a:xfrm rot="10800000">
          <a:off x="0" y="0"/>
          <a:ext cx="4445822" cy="770498"/>
        </a:xfrm>
        <a:prstGeom prst="upArrowCallou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Mise en place des AE (autorisations d'engagement) de l'année N </a:t>
          </a:r>
        </a:p>
      </dsp:txBody>
      <dsp:txXfrm rot="-10800000">
        <a:off x="0" y="94718"/>
        <a:ext cx="4445822" cy="175726"/>
      </dsp:txXfrm>
    </dsp:sp>
    <dsp:sp modelId="{6735C48D-1EAD-4457-90A0-3D85CAFE8289}">
      <dsp:nvSpPr>
        <dsp:cNvPr id="0" name=""/>
        <dsp:cNvSpPr/>
      </dsp:nvSpPr>
      <dsp:spPr>
        <a:xfrm>
          <a:off x="0" y="272488"/>
          <a:ext cx="4445822"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Par </a:t>
          </a:r>
          <a:r>
            <a:rPr lang="fr-FR" sz="700" kern="1200" dirty="0">
              <a:solidFill>
                <a:schemeClr val="accent1"/>
              </a:solidFill>
              <a:latin typeface="Arial"/>
              <a:ea typeface="+mn-ea"/>
              <a:cs typeface="+mn-cs"/>
            </a:rPr>
            <a:t>DGESIP</a:t>
          </a:r>
          <a:r>
            <a:rPr lang="fr-FR" sz="700" kern="1200" dirty="0">
              <a:solidFill>
                <a:sysClr val="windowText" lastClr="000000">
                  <a:hueOff val="0"/>
                  <a:satOff val="0"/>
                  <a:lumOff val="0"/>
                  <a:alphaOff val="0"/>
                </a:sysClr>
              </a:solidFill>
              <a:latin typeface="Arial"/>
              <a:ea typeface="+mn-ea"/>
              <a:cs typeface="+mn-cs"/>
            </a:rPr>
            <a:t> dans les </a:t>
          </a:r>
          <a:r>
            <a:rPr lang="fr-FR" sz="700" kern="1200" dirty="0" smtClean="0">
              <a:solidFill>
                <a:sysClr val="windowText" lastClr="000000">
                  <a:hueOff val="0"/>
                  <a:satOff val="0"/>
                  <a:lumOff val="0"/>
                  <a:alphaOff val="0"/>
                </a:sysClr>
              </a:solidFill>
              <a:latin typeface="Arial"/>
              <a:ea typeface="+mn-ea"/>
              <a:cs typeface="+mn-cs"/>
            </a:rPr>
            <a:t>unités opérationnelles académiques (UO) c’est-à-dire les Rectorats</a:t>
          </a:r>
          <a:endParaRPr lang="fr-FR" sz="700" kern="1200" dirty="0">
            <a:solidFill>
              <a:sysClr val="windowText" lastClr="000000">
                <a:hueOff val="0"/>
                <a:satOff val="0"/>
                <a:lumOff val="0"/>
                <a:alphaOff val="0"/>
              </a:sysClr>
            </a:solidFill>
            <a:latin typeface="Arial"/>
            <a:ea typeface="+mn-ea"/>
            <a:cs typeface="+mn-cs"/>
          </a:endParaRPr>
        </a:p>
      </dsp:txBody>
      <dsp:txXfrm>
        <a:off x="0" y="272488"/>
        <a:ext cx="4445822" cy="230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2447A-5E6C-4992-B31D-D9CEAD9D1735}">
      <dsp:nvSpPr>
        <dsp:cNvPr id="0" name=""/>
        <dsp:cNvSpPr/>
      </dsp:nvSpPr>
      <dsp:spPr>
        <a:xfrm>
          <a:off x="0" y="3816960"/>
          <a:ext cx="4445822" cy="500974"/>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a:solidFill>
                <a:sysClr val="window" lastClr="FFFFFF"/>
              </a:solidFill>
              <a:latin typeface="Arial"/>
              <a:ea typeface="+mn-ea"/>
              <a:cs typeface="+mn-cs"/>
            </a:rPr>
            <a:t>Paiement par DRFIP</a:t>
          </a:r>
        </a:p>
      </dsp:txBody>
      <dsp:txXfrm>
        <a:off x="0" y="3816960"/>
        <a:ext cx="4445822" cy="500974"/>
      </dsp:txXfrm>
    </dsp:sp>
    <dsp:sp modelId="{8E30C528-2B8A-4271-9E25-E6F5A63FDEB5}">
      <dsp:nvSpPr>
        <dsp:cNvPr id="0" name=""/>
        <dsp:cNvSpPr/>
      </dsp:nvSpPr>
      <dsp:spPr>
        <a:xfrm rot="10800000">
          <a:off x="0" y="3053977"/>
          <a:ext cx="4445822" cy="770498"/>
        </a:xfrm>
        <a:prstGeom prst="upArrowCallou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Validation des DP (demandes de paiement)**</a:t>
          </a:r>
        </a:p>
      </dsp:txBody>
      <dsp:txXfrm rot="-10800000">
        <a:off x="0" y="3148695"/>
        <a:ext cx="4445822" cy="175726"/>
      </dsp:txXfrm>
    </dsp:sp>
    <dsp:sp modelId="{E4338E8A-360F-490C-96F5-6B74BF618AE0}">
      <dsp:nvSpPr>
        <dsp:cNvPr id="0" name=""/>
        <dsp:cNvSpPr/>
      </dsp:nvSpPr>
      <dsp:spPr>
        <a:xfrm>
          <a:off x="0" y="332442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Les </a:t>
          </a:r>
          <a:r>
            <a:rPr lang="fr-FR" sz="700" b="1" kern="1200" dirty="0">
              <a:solidFill>
                <a:srgbClr val="000091">
                  <a:lumMod val="40000"/>
                  <a:lumOff val="60000"/>
                </a:srgbClr>
              </a:solidFill>
              <a:latin typeface="Arial"/>
              <a:ea typeface="+mn-ea"/>
              <a:cs typeface="+mn-cs"/>
            </a:rPr>
            <a:t>Rectorats</a:t>
          </a:r>
          <a:r>
            <a:rPr lang="fr-FR" sz="700" kern="1200" dirty="0">
              <a:solidFill>
                <a:sysClr val="windowText" lastClr="000000">
                  <a:hueOff val="0"/>
                  <a:satOff val="0"/>
                  <a:lumOff val="0"/>
                  <a:alphaOff val="0"/>
                </a:sysClr>
              </a:solidFill>
              <a:latin typeface="Arial"/>
              <a:ea typeface="+mn-ea"/>
              <a:cs typeface="+mn-cs"/>
            </a:rPr>
            <a:t> </a:t>
          </a:r>
          <a:r>
            <a:rPr lang="fr-FR" sz="700" b="1" kern="1200" dirty="0">
              <a:solidFill>
                <a:srgbClr val="000091">
                  <a:lumMod val="40000"/>
                  <a:lumOff val="60000"/>
                </a:srgbClr>
              </a:solidFill>
              <a:latin typeface="Arial"/>
              <a:ea typeface="+mn-ea"/>
              <a:cs typeface="+mn-cs"/>
            </a:rPr>
            <a:t>valident</a:t>
          </a:r>
          <a:r>
            <a:rPr lang="fr-FR" sz="700" kern="1200" dirty="0">
              <a:solidFill>
                <a:sysClr val="windowText" lastClr="000000">
                  <a:hueOff val="0"/>
                  <a:satOff val="0"/>
                  <a:lumOff val="0"/>
                  <a:alphaOff val="0"/>
                </a:sysClr>
              </a:solidFill>
              <a:latin typeface="Arial"/>
              <a:ea typeface="+mn-ea"/>
              <a:cs typeface="+mn-cs"/>
            </a:rPr>
            <a:t> les DP créées dans CHORUS</a:t>
          </a:r>
        </a:p>
      </dsp:txBody>
      <dsp:txXfrm>
        <a:off x="0" y="3324421"/>
        <a:ext cx="2222910" cy="230378"/>
      </dsp:txXfrm>
    </dsp:sp>
    <dsp:sp modelId="{3E74CB3E-44A3-498E-992E-EE16DDB43BE8}">
      <dsp:nvSpPr>
        <dsp:cNvPr id="0" name=""/>
        <dsp:cNvSpPr/>
      </dsp:nvSpPr>
      <dsp:spPr>
        <a:xfrm>
          <a:off x="2222911" y="332442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smtClean="0">
              <a:solidFill>
                <a:sysClr val="windowText" lastClr="000000">
                  <a:hueOff val="0"/>
                  <a:satOff val="0"/>
                  <a:lumOff val="0"/>
                  <a:alphaOff val="0"/>
                </a:sysClr>
              </a:solidFill>
              <a:latin typeface="Arial"/>
              <a:ea typeface="+mn-ea"/>
              <a:cs typeface="+mn-cs"/>
            </a:rPr>
            <a:t>**Pour Dijon &amp; Poitiers, la validation des DP est automatisée</a:t>
          </a:r>
          <a:endParaRPr lang="fr-FR" sz="700" kern="1200" dirty="0">
            <a:solidFill>
              <a:sysClr val="windowText" lastClr="000000">
                <a:hueOff val="0"/>
                <a:satOff val="0"/>
                <a:lumOff val="0"/>
                <a:alphaOff val="0"/>
              </a:sysClr>
            </a:solidFill>
            <a:latin typeface="Arial"/>
            <a:ea typeface="+mn-ea"/>
            <a:cs typeface="+mn-cs"/>
          </a:endParaRPr>
        </a:p>
      </dsp:txBody>
      <dsp:txXfrm>
        <a:off x="2222911" y="3324421"/>
        <a:ext cx="2222910" cy="230378"/>
      </dsp:txXfrm>
    </dsp:sp>
    <dsp:sp modelId="{B0CD4EDD-3A50-48E8-B73E-06CAD364AF5B}">
      <dsp:nvSpPr>
        <dsp:cNvPr id="0" name=""/>
        <dsp:cNvSpPr/>
      </dsp:nvSpPr>
      <dsp:spPr>
        <a:xfrm rot="10800000">
          <a:off x="0" y="2290993"/>
          <a:ext cx="4445822" cy="770498"/>
        </a:xfrm>
        <a:prstGeom prst="upArrowCallout">
          <a:avLst/>
        </a:prstGeom>
        <a:solidFill>
          <a:srgbClr val="E1000F">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Préparation des MEP (mises en paiement) et liquidation</a:t>
          </a:r>
        </a:p>
      </dsp:txBody>
      <dsp:txXfrm rot="-10800000">
        <a:off x="0" y="2385711"/>
        <a:ext cx="4445822" cy="175726"/>
      </dsp:txXfrm>
    </dsp:sp>
    <dsp:sp modelId="{547EFD9B-A2F0-45A7-8CE8-406154813BE9}">
      <dsp:nvSpPr>
        <dsp:cNvPr id="0" name=""/>
        <dsp:cNvSpPr/>
      </dsp:nvSpPr>
      <dsp:spPr>
        <a:xfrm>
          <a:off x="0" y="2561438"/>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Les CROUS </a:t>
          </a:r>
          <a:r>
            <a:rPr lang="fr-FR" sz="700" b="1" kern="1200" dirty="0">
              <a:solidFill>
                <a:srgbClr val="FF0000"/>
              </a:solidFill>
              <a:latin typeface="Arial"/>
              <a:ea typeface="+mn-ea"/>
              <a:cs typeface="+mn-cs"/>
            </a:rPr>
            <a:t>préparent</a:t>
          </a:r>
          <a:r>
            <a:rPr lang="fr-FR" sz="700" kern="1200" dirty="0">
              <a:solidFill>
                <a:sysClr val="windowText" lastClr="000000">
                  <a:hueOff val="0"/>
                  <a:satOff val="0"/>
                  <a:lumOff val="0"/>
                  <a:alphaOff val="0"/>
                </a:sysClr>
              </a:solidFill>
              <a:latin typeface="Arial"/>
              <a:ea typeface="+mn-ea"/>
              <a:cs typeface="+mn-cs"/>
            </a:rPr>
            <a:t> les MEP</a:t>
          </a:r>
        </a:p>
      </dsp:txBody>
      <dsp:txXfrm>
        <a:off x="0" y="2561438"/>
        <a:ext cx="2222910" cy="230378"/>
      </dsp:txXfrm>
    </dsp:sp>
    <dsp:sp modelId="{DA72C9F2-2BC1-4052-8DB4-4016F6B1588A}">
      <dsp:nvSpPr>
        <dsp:cNvPr id="0" name=""/>
        <dsp:cNvSpPr/>
      </dsp:nvSpPr>
      <dsp:spPr>
        <a:xfrm>
          <a:off x="2222911" y="2561438"/>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Via Aglaé et envoi du flux vers CHORUS</a:t>
          </a:r>
        </a:p>
      </dsp:txBody>
      <dsp:txXfrm>
        <a:off x="2222911" y="2561438"/>
        <a:ext cx="2222910" cy="230378"/>
      </dsp:txXfrm>
    </dsp:sp>
    <dsp:sp modelId="{E625F745-889C-4737-9A94-FA0E71D09B29}">
      <dsp:nvSpPr>
        <dsp:cNvPr id="0" name=""/>
        <dsp:cNvSpPr/>
      </dsp:nvSpPr>
      <dsp:spPr>
        <a:xfrm rot="10800000">
          <a:off x="0" y="1528010"/>
          <a:ext cx="4445822" cy="770498"/>
        </a:xfrm>
        <a:prstGeom prst="upArrowCallout">
          <a:avLst/>
        </a:prstGeom>
        <a:solidFill>
          <a:srgbClr val="E1000F">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smtClean="0">
              <a:solidFill>
                <a:sysClr val="window" lastClr="FFFFFF"/>
              </a:solidFill>
              <a:latin typeface="Arial"/>
              <a:ea typeface="+mn-ea"/>
              <a:cs typeface="+mn-cs"/>
            </a:rPr>
            <a:t>Création des EJ par les CROUS</a:t>
          </a:r>
          <a:endParaRPr lang="fr-FR" sz="1000" b="1" kern="1200" dirty="0">
            <a:solidFill>
              <a:sysClr val="window" lastClr="FFFFFF"/>
            </a:solidFill>
            <a:latin typeface="Arial"/>
            <a:ea typeface="+mn-ea"/>
            <a:cs typeface="+mn-cs"/>
          </a:endParaRPr>
        </a:p>
      </dsp:txBody>
      <dsp:txXfrm rot="-10800000">
        <a:off x="0" y="1622728"/>
        <a:ext cx="4445822" cy="175726"/>
      </dsp:txXfrm>
    </dsp:sp>
    <dsp:sp modelId="{E1B3F422-C1B8-4A7F-BDEB-52D45A3B3B3B}">
      <dsp:nvSpPr>
        <dsp:cNvPr id="0" name=""/>
        <dsp:cNvSpPr/>
      </dsp:nvSpPr>
      <dsp:spPr>
        <a:xfrm>
          <a:off x="0" y="1798455"/>
          <a:ext cx="4445822"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smtClean="0">
              <a:solidFill>
                <a:sysClr val="windowText" lastClr="000000">
                  <a:hueOff val="0"/>
                  <a:satOff val="0"/>
                  <a:lumOff val="0"/>
                  <a:alphaOff val="0"/>
                </a:sysClr>
              </a:solidFill>
              <a:latin typeface="Arial"/>
              <a:ea typeface="+mn-ea"/>
              <a:cs typeface="+mn-cs"/>
            </a:rPr>
            <a:t>Dans l’application AGLAE</a:t>
          </a:r>
          <a:endParaRPr lang="fr-FR" sz="700" kern="1200" dirty="0">
            <a:solidFill>
              <a:sysClr val="windowText" lastClr="000000">
                <a:hueOff val="0"/>
                <a:satOff val="0"/>
                <a:lumOff val="0"/>
                <a:alphaOff val="0"/>
              </a:sysClr>
            </a:solidFill>
            <a:latin typeface="Arial"/>
            <a:ea typeface="+mn-ea"/>
            <a:cs typeface="+mn-cs"/>
          </a:endParaRPr>
        </a:p>
      </dsp:txBody>
      <dsp:txXfrm>
        <a:off x="0" y="1798455"/>
        <a:ext cx="4445822" cy="230378"/>
      </dsp:txXfrm>
    </dsp:sp>
    <dsp:sp modelId="{7B18EC7D-D825-4821-A84D-03AE2AE6D0C9}">
      <dsp:nvSpPr>
        <dsp:cNvPr id="0" name=""/>
        <dsp:cNvSpPr/>
      </dsp:nvSpPr>
      <dsp:spPr>
        <a:xfrm rot="10800000">
          <a:off x="0" y="765026"/>
          <a:ext cx="4445822" cy="770498"/>
        </a:xfrm>
        <a:prstGeom prst="upArrowCallout">
          <a:avLst/>
        </a:prstGeom>
        <a:solidFill>
          <a:schemeClr val="tx2"/>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Création des EJ (engagements juridiques) pour l'année </a:t>
          </a:r>
          <a:r>
            <a:rPr lang="fr-FR" sz="1050" b="1" kern="1200" dirty="0" smtClean="0">
              <a:solidFill>
                <a:sysClr val="window" lastClr="FFFFFF"/>
              </a:solidFill>
              <a:latin typeface="Arial"/>
              <a:ea typeface="+mn-ea"/>
              <a:cs typeface="+mn-cs"/>
            </a:rPr>
            <a:t>N</a:t>
          </a:r>
          <a:r>
            <a:rPr lang="fr-FR" sz="1200" b="1" kern="1200" dirty="0" smtClean="0">
              <a:solidFill>
                <a:schemeClr val="accent3"/>
              </a:solidFill>
              <a:latin typeface="Arial"/>
              <a:ea typeface="+mn-ea"/>
              <a:cs typeface="+mn-cs"/>
            </a:rPr>
            <a:t>*</a:t>
          </a:r>
          <a:endParaRPr lang="fr-FR" sz="1200" b="1" kern="1200" dirty="0">
            <a:solidFill>
              <a:schemeClr val="accent3"/>
            </a:solidFill>
            <a:latin typeface="Arial"/>
            <a:ea typeface="+mn-ea"/>
            <a:cs typeface="+mn-cs"/>
          </a:endParaRPr>
        </a:p>
      </dsp:txBody>
      <dsp:txXfrm rot="-10800000">
        <a:off x="0" y="859744"/>
        <a:ext cx="4445822" cy="175726"/>
      </dsp:txXfrm>
    </dsp:sp>
    <dsp:sp modelId="{E1EA948B-9E28-4AA5-810A-9149946C885E}">
      <dsp:nvSpPr>
        <dsp:cNvPr id="0" name=""/>
        <dsp:cNvSpPr/>
      </dsp:nvSpPr>
      <dsp:spPr>
        <a:xfrm>
          <a:off x="0" y="103547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a:solidFill>
                <a:sysClr val="windowText" lastClr="000000">
                  <a:hueOff val="0"/>
                  <a:satOff val="0"/>
                  <a:lumOff val="0"/>
                  <a:alphaOff val="0"/>
                </a:sysClr>
              </a:solidFill>
              <a:latin typeface="Arial"/>
              <a:ea typeface="+mn-ea"/>
              <a:cs typeface="+mn-cs"/>
            </a:rPr>
            <a:t>Action </a:t>
          </a:r>
          <a:r>
            <a:rPr lang="fr-FR" sz="700" b="1" kern="1200">
              <a:solidFill>
                <a:srgbClr val="000091">
                  <a:lumMod val="40000"/>
                  <a:lumOff val="60000"/>
                </a:srgbClr>
              </a:solidFill>
              <a:latin typeface="Arial"/>
              <a:ea typeface="+mn-ea"/>
              <a:cs typeface="+mn-cs"/>
            </a:rPr>
            <a:t>essentielle</a:t>
          </a:r>
          <a:r>
            <a:rPr lang="fr-FR" sz="700" kern="1200">
              <a:solidFill>
                <a:sysClr val="windowText" lastClr="000000">
                  <a:hueOff val="0"/>
                  <a:satOff val="0"/>
                  <a:lumOff val="0"/>
                  <a:alphaOff val="0"/>
                </a:sysClr>
              </a:solidFill>
              <a:latin typeface="Arial"/>
              <a:ea typeface="+mn-ea"/>
              <a:cs typeface="+mn-cs"/>
            </a:rPr>
            <a:t> à réaliser par les rectorats</a:t>
          </a:r>
        </a:p>
      </dsp:txBody>
      <dsp:txXfrm>
        <a:off x="0" y="1035471"/>
        <a:ext cx="2222910" cy="230378"/>
      </dsp:txXfrm>
    </dsp:sp>
    <dsp:sp modelId="{22459FCA-83EE-4C2A-BA88-E240A492DBB3}">
      <dsp:nvSpPr>
        <dsp:cNvPr id="0" name=""/>
        <dsp:cNvSpPr/>
      </dsp:nvSpPr>
      <dsp:spPr>
        <a:xfrm>
          <a:off x="2222911" y="1035471"/>
          <a:ext cx="2222910"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b="1" kern="1200" dirty="0">
              <a:solidFill>
                <a:srgbClr val="000091">
                  <a:lumMod val="40000"/>
                  <a:lumOff val="60000"/>
                </a:srgbClr>
              </a:solidFill>
              <a:latin typeface="Arial"/>
              <a:ea typeface="+mn-ea"/>
              <a:cs typeface="+mn-cs"/>
            </a:rPr>
            <a:t>Transmission</a:t>
          </a:r>
          <a:r>
            <a:rPr lang="fr-FR" sz="700" kern="1200" dirty="0">
              <a:solidFill>
                <a:sysClr val="windowText" lastClr="000000">
                  <a:hueOff val="0"/>
                  <a:satOff val="0"/>
                  <a:lumOff val="0"/>
                  <a:alphaOff val="0"/>
                </a:sysClr>
              </a:solidFill>
              <a:latin typeface="Arial"/>
              <a:ea typeface="+mn-ea"/>
              <a:cs typeface="+mn-cs"/>
            </a:rPr>
            <a:t> des informations au CROUS (</a:t>
          </a:r>
          <a:r>
            <a:rPr lang="fr-FR" sz="700" kern="1200" dirty="0" err="1" smtClean="0">
              <a:solidFill>
                <a:sysClr val="windowText" lastClr="000000">
                  <a:hueOff val="0"/>
                  <a:satOff val="0"/>
                  <a:lumOff val="0"/>
                  <a:alphaOff val="0"/>
                </a:sysClr>
              </a:solidFill>
              <a:latin typeface="Arial"/>
              <a:ea typeface="+mn-ea"/>
              <a:cs typeface="+mn-cs"/>
            </a:rPr>
            <a:t>n°EJ</a:t>
          </a:r>
          <a:r>
            <a:rPr lang="fr-FR" sz="700" kern="1200" dirty="0" smtClean="0">
              <a:solidFill>
                <a:sysClr val="windowText" lastClr="000000">
                  <a:hueOff val="0"/>
                  <a:satOff val="0"/>
                  <a:lumOff val="0"/>
                  <a:alphaOff val="0"/>
                </a:sysClr>
              </a:solidFill>
              <a:latin typeface="Arial"/>
              <a:ea typeface="+mn-ea"/>
              <a:cs typeface="+mn-cs"/>
            </a:rPr>
            <a:t> - Tableaux)</a:t>
          </a:r>
          <a:endParaRPr lang="fr-FR" sz="700" kern="1200" dirty="0">
            <a:solidFill>
              <a:sysClr val="windowText" lastClr="000000">
                <a:hueOff val="0"/>
                <a:satOff val="0"/>
                <a:lumOff val="0"/>
                <a:alphaOff val="0"/>
              </a:sysClr>
            </a:solidFill>
            <a:latin typeface="Arial"/>
            <a:ea typeface="+mn-ea"/>
            <a:cs typeface="+mn-cs"/>
          </a:endParaRPr>
        </a:p>
      </dsp:txBody>
      <dsp:txXfrm>
        <a:off x="2222911" y="1035471"/>
        <a:ext cx="2222910" cy="230378"/>
      </dsp:txXfrm>
    </dsp:sp>
    <dsp:sp modelId="{EE3D6726-0F92-4E00-AE1C-2F7C934A5E52}">
      <dsp:nvSpPr>
        <dsp:cNvPr id="0" name=""/>
        <dsp:cNvSpPr/>
      </dsp:nvSpPr>
      <dsp:spPr>
        <a:xfrm rot="10800000">
          <a:off x="0" y="0"/>
          <a:ext cx="4445822" cy="770498"/>
        </a:xfrm>
        <a:prstGeom prst="upArrowCallou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fr-FR" sz="1050" b="1" kern="1200" dirty="0">
              <a:solidFill>
                <a:sysClr val="window" lastClr="FFFFFF"/>
              </a:solidFill>
              <a:latin typeface="Arial"/>
              <a:ea typeface="+mn-ea"/>
              <a:cs typeface="+mn-cs"/>
            </a:rPr>
            <a:t>Mise en place des AE (autorisations d'engagement) de l'année N </a:t>
          </a:r>
        </a:p>
      </dsp:txBody>
      <dsp:txXfrm rot="-10800000">
        <a:off x="0" y="94718"/>
        <a:ext cx="4445822" cy="175726"/>
      </dsp:txXfrm>
    </dsp:sp>
    <dsp:sp modelId="{6735C48D-1EAD-4457-90A0-3D85CAFE8289}">
      <dsp:nvSpPr>
        <dsp:cNvPr id="0" name=""/>
        <dsp:cNvSpPr/>
      </dsp:nvSpPr>
      <dsp:spPr>
        <a:xfrm>
          <a:off x="0" y="272488"/>
          <a:ext cx="4445822" cy="230378"/>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fr-FR" sz="700" kern="1200" dirty="0">
              <a:solidFill>
                <a:sysClr val="windowText" lastClr="000000">
                  <a:hueOff val="0"/>
                  <a:satOff val="0"/>
                  <a:lumOff val="0"/>
                  <a:alphaOff val="0"/>
                </a:sysClr>
              </a:solidFill>
              <a:latin typeface="Arial"/>
              <a:ea typeface="+mn-ea"/>
              <a:cs typeface="+mn-cs"/>
            </a:rPr>
            <a:t>Par </a:t>
          </a:r>
          <a:r>
            <a:rPr lang="fr-FR" sz="700" kern="1200" dirty="0">
              <a:solidFill>
                <a:schemeClr val="accent1"/>
              </a:solidFill>
              <a:latin typeface="Arial"/>
              <a:ea typeface="+mn-ea"/>
              <a:cs typeface="+mn-cs"/>
            </a:rPr>
            <a:t>DGESIP</a:t>
          </a:r>
          <a:r>
            <a:rPr lang="fr-FR" sz="700" kern="1200" dirty="0">
              <a:solidFill>
                <a:sysClr val="windowText" lastClr="000000">
                  <a:hueOff val="0"/>
                  <a:satOff val="0"/>
                  <a:lumOff val="0"/>
                  <a:alphaOff val="0"/>
                </a:sysClr>
              </a:solidFill>
              <a:latin typeface="Arial"/>
              <a:ea typeface="+mn-ea"/>
              <a:cs typeface="+mn-cs"/>
            </a:rPr>
            <a:t> dans les </a:t>
          </a:r>
          <a:r>
            <a:rPr lang="fr-FR" sz="700" kern="1200" dirty="0" smtClean="0">
              <a:solidFill>
                <a:sysClr val="windowText" lastClr="000000">
                  <a:hueOff val="0"/>
                  <a:satOff val="0"/>
                  <a:lumOff val="0"/>
                  <a:alphaOff val="0"/>
                </a:sysClr>
              </a:solidFill>
              <a:latin typeface="Arial"/>
              <a:ea typeface="+mn-ea"/>
              <a:cs typeface="+mn-cs"/>
            </a:rPr>
            <a:t>unités opérationnelles académiques (UO) c’est-à-dire les Rectorats</a:t>
          </a:r>
          <a:endParaRPr lang="fr-FR" sz="700" kern="1200" dirty="0">
            <a:solidFill>
              <a:sysClr val="windowText" lastClr="000000">
                <a:hueOff val="0"/>
                <a:satOff val="0"/>
                <a:lumOff val="0"/>
                <a:alphaOff val="0"/>
              </a:sysClr>
            </a:solidFill>
            <a:latin typeface="Arial"/>
            <a:ea typeface="+mn-ea"/>
            <a:cs typeface="+mn-cs"/>
          </a:endParaRPr>
        </a:p>
      </dsp:txBody>
      <dsp:txXfrm>
        <a:off x="0" y="272488"/>
        <a:ext cx="4445822" cy="23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4A6A-BD1A-4868-9C7D-5DD019F81570}">
      <dsp:nvSpPr>
        <dsp:cNvPr id="0" name=""/>
        <dsp:cNvSpPr/>
      </dsp:nvSpPr>
      <dsp:spPr>
        <a:xfrm>
          <a:off x="5466832" y="601"/>
          <a:ext cx="1523718" cy="10158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Programme 231</a:t>
          </a:r>
        </a:p>
        <a:p>
          <a:pPr lvl="0" algn="ctr" defTabSz="488950">
            <a:lnSpc>
              <a:spcPct val="90000"/>
            </a:lnSpc>
            <a:spcBef>
              <a:spcPct val="0"/>
            </a:spcBef>
            <a:spcAft>
              <a:spcPct val="35000"/>
            </a:spcAft>
          </a:pPr>
          <a:r>
            <a:rPr lang="fr-FR" sz="1100" b="1" kern="1200" dirty="0" smtClean="0"/>
            <a:t>[0231]</a:t>
          </a:r>
          <a:endParaRPr lang="fr-FR" sz="1100" b="1" kern="1200" dirty="0"/>
        </a:p>
      </dsp:txBody>
      <dsp:txXfrm>
        <a:off x="5496584" y="30353"/>
        <a:ext cx="1464214" cy="956308"/>
      </dsp:txXfrm>
    </dsp:sp>
    <dsp:sp modelId="{3DB6D268-4F3B-41F6-8320-257244A07520}">
      <dsp:nvSpPr>
        <dsp:cNvPr id="0" name=""/>
        <dsp:cNvSpPr/>
      </dsp:nvSpPr>
      <dsp:spPr>
        <a:xfrm>
          <a:off x="6182971" y="1016413"/>
          <a:ext cx="91440" cy="406324"/>
        </a:xfrm>
        <a:custGeom>
          <a:avLst/>
          <a:gdLst/>
          <a:ahLst/>
          <a:cxnLst/>
          <a:rect l="0" t="0" r="0" b="0"/>
          <a:pathLst>
            <a:path>
              <a:moveTo>
                <a:pt x="45720" y="0"/>
              </a:moveTo>
              <a:lnTo>
                <a:pt x="45720" y="4063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34D1C-41CB-4022-A644-A82CB99E0038}">
      <dsp:nvSpPr>
        <dsp:cNvPr id="0" name=""/>
        <dsp:cNvSpPr/>
      </dsp:nvSpPr>
      <dsp:spPr>
        <a:xfrm>
          <a:off x="5112568" y="1422737"/>
          <a:ext cx="2232247" cy="101581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Budget opérationnel de programme (BOP) Unique</a:t>
          </a:r>
        </a:p>
        <a:p>
          <a:pPr lvl="0" algn="ctr" defTabSz="488950">
            <a:lnSpc>
              <a:spcPct val="90000"/>
            </a:lnSpc>
            <a:spcBef>
              <a:spcPct val="0"/>
            </a:spcBef>
            <a:spcAft>
              <a:spcPct val="35000"/>
            </a:spcAft>
          </a:pPr>
          <a:r>
            <a:rPr lang="fr-FR" sz="1100" b="1" kern="1200" dirty="0" smtClean="0"/>
            <a:t>[0231-CENT]</a:t>
          </a:r>
          <a:endParaRPr lang="fr-FR" sz="1100" b="1" kern="1200" dirty="0"/>
        </a:p>
      </dsp:txBody>
      <dsp:txXfrm>
        <a:off x="5142320" y="1452489"/>
        <a:ext cx="2172743" cy="956308"/>
      </dsp:txXfrm>
    </dsp:sp>
    <dsp:sp modelId="{D747ECDA-3AAE-47EA-A370-B4722A7AB7B8}">
      <dsp:nvSpPr>
        <dsp:cNvPr id="0" name=""/>
        <dsp:cNvSpPr/>
      </dsp:nvSpPr>
      <dsp:spPr>
        <a:xfrm>
          <a:off x="3356330" y="2438550"/>
          <a:ext cx="2872361" cy="406324"/>
        </a:xfrm>
        <a:custGeom>
          <a:avLst/>
          <a:gdLst/>
          <a:ahLst/>
          <a:cxnLst/>
          <a:rect l="0" t="0" r="0" b="0"/>
          <a:pathLst>
            <a:path>
              <a:moveTo>
                <a:pt x="2872361" y="0"/>
              </a:moveTo>
              <a:lnTo>
                <a:pt x="2872361" y="203162"/>
              </a:lnTo>
              <a:lnTo>
                <a:pt x="0" y="203162"/>
              </a:lnTo>
              <a:lnTo>
                <a:pt x="0" y="4063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8B646-25D8-448D-BE9F-26CF70144D90}">
      <dsp:nvSpPr>
        <dsp:cNvPr id="0" name=""/>
        <dsp:cNvSpPr/>
      </dsp:nvSpPr>
      <dsp:spPr>
        <a:xfrm>
          <a:off x="2016220" y="2844874"/>
          <a:ext cx="2680220" cy="101581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Ensemble des UO Académiques </a:t>
          </a:r>
        </a:p>
        <a:p>
          <a:pPr lvl="0" algn="ctr" defTabSz="488950">
            <a:lnSpc>
              <a:spcPct val="90000"/>
            </a:lnSpc>
            <a:spcBef>
              <a:spcPct val="0"/>
            </a:spcBef>
            <a:spcAft>
              <a:spcPct val="35000"/>
            </a:spcAft>
          </a:pPr>
          <a:r>
            <a:rPr lang="fr-FR" sz="1100" kern="1200" dirty="0" smtClean="0"/>
            <a:t>[Exemple : 0231-CENT-BORD]</a:t>
          </a:r>
        </a:p>
      </dsp:txBody>
      <dsp:txXfrm>
        <a:off x="2045972" y="2874626"/>
        <a:ext cx="2620716" cy="956308"/>
      </dsp:txXfrm>
    </dsp:sp>
    <dsp:sp modelId="{05BF86BA-049D-46BB-AE31-A3630C97015F}">
      <dsp:nvSpPr>
        <dsp:cNvPr id="0" name=""/>
        <dsp:cNvSpPr/>
      </dsp:nvSpPr>
      <dsp:spPr>
        <a:xfrm>
          <a:off x="6228692" y="2438550"/>
          <a:ext cx="264974" cy="406324"/>
        </a:xfrm>
        <a:custGeom>
          <a:avLst/>
          <a:gdLst/>
          <a:ahLst/>
          <a:cxnLst/>
          <a:rect l="0" t="0" r="0" b="0"/>
          <a:pathLst>
            <a:path>
              <a:moveTo>
                <a:pt x="0" y="0"/>
              </a:moveTo>
              <a:lnTo>
                <a:pt x="0" y="203162"/>
              </a:lnTo>
              <a:lnTo>
                <a:pt x="264974" y="203162"/>
              </a:lnTo>
              <a:lnTo>
                <a:pt x="264974" y="4063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F20B9-B2DC-4214-AD7D-A44CCF2ACCC3}">
      <dsp:nvSpPr>
        <dsp:cNvPr id="0" name=""/>
        <dsp:cNvSpPr/>
      </dsp:nvSpPr>
      <dsp:spPr>
        <a:xfrm>
          <a:off x="5153556" y="2844874"/>
          <a:ext cx="2680220" cy="101581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UO « </a:t>
          </a:r>
          <a:r>
            <a:rPr lang="fr-FR" sz="1100" kern="1200" dirty="0" smtClean="0"/>
            <a:t>SUPE</a:t>
          </a:r>
          <a:r>
            <a:rPr lang="fr-FR" sz="1100" kern="1200" dirty="0" smtClean="0"/>
            <a:t> »</a:t>
          </a:r>
        </a:p>
        <a:p>
          <a:pPr lvl="0" algn="ctr" defTabSz="488950">
            <a:lnSpc>
              <a:spcPct val="90000"/>
            </a:lnSpc>
            <a:spcBef>
              <a:spcPct val="0"/>
            </a:spcBef>
            <a:spcAft>
              <a:spcPct val="35000"/>
            </a:spcAft>
          </a:pPr>
          <a:r>
            <a:rPr lang="fr-FR" sz="1100" kern="1200" dirty="0" smtClean="0"/>
            <a:t>[</a:t>
          </a:r>
          <a:r>
            <a:rPr lang="fr-FR" sz="1100" kern="1200" dirty="0" smtClean="0"/>
            <a:t>0231-CENT-SUPE]</a:t>
          </a:r>
          <a:endParaRPr lang="fr-FR" sz="1100" kern="1200" dirty="0" smtClean="0"/>
        </a:p>
        <a:p>
          <a:pPr lvl="0" algn="ctr" defTabSz="488950">
            <a:lnSpc>
              <a:spcPct val="90000"/>
            </a:lnSpc>
            <a:spcBef>
              <a:spcPct val="0"/>
            </a:spcBef>
            <a:spcAft>
              <a:spcPct val="35000"/>
            </a:spcAft>
          </a:pPr>
          <a:r>
            <a:rPr lang="fr-FR" sz="1100" kern="1200" dirty="0" smtClean="0"/>
            <a:t>Principalement pour versement au CNOUS</a:t>
          </a:r>
        </a:p>
      </dsp:txBody>
      <dsp:txXfrm>
        <a:off x="5183308" y="2874626"/>
        <a:ext cx="2620716" cy="956308"/>
      </dsp:txXfrm>
    </dsp:sp>
    <dsp:sp modelId="{D6996A6C-B3C8-4C62-9A24-AED97E6FA3E3}">
      <dsp:nvSpPr>
        <dsp:cNvPr id="0" name=""/>
        <dsp:cNvSpPr/>
      </dsp:nvSpPr>
      <dsp:spPr>
        <a:xfrm>
          <a:off x="6228692" y="2438550"/>
          <a:ext cx="3137335" cy="406324"/>
        </a:xfrm>
        <a:custGeom>
          <a:avLst/>
          <a:gdLst/>
          <a:ahLst/>
          <a:cxnLst/>
          <a:rect l="0" t="0" r="0" b="0"/>
          <a:pathLst>
            <a:path>
              <a:moveTo>
                <a:pt x="0" y="0"/>
              </a:moveTo>
              <a:lnTo>
                <a:pt x="0" y="203162"/>
              </a:lnTo>
              <a:lnTo>
                <a:pt x="3137335" y="203162"/>
              </a:lnTo>
              <a:lnTo>
                <a:pt x="3137335" y="4063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1ADC1-CF3C-4500-9E2A-5438F73FDF50}">
      <dsp:nvSpPr>
        <dsp:cNvPr id="0" name=""/>
        <dsp:cNvSpPr/>
      </dsp:nvSpPr>
      <dsp:spPr>
        <a:xfrm>
          <a:off x="8290892" y="2844874"/>
          <a:ext cx="2150270" cy="101581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UN « </a:t>
          </a:r>
          <a:r>
            <a:rPr lang="fr-FR" sz="1100" kern="1200" dirty="0" smtClean="0"/>
            <a:t>ESUP</a:t>
          </a:r>
          <a:r>
            <a:rPr lang="fr-FR" sz="1100" kern="1200" dirty="0" smtClean="0"/>
            <a:t> »</a:t>
          </a:r>
        </a:p>
        <a:p>
          <a:pPr lvl="0" algn="ctr" defTabSz="488950">
            <a:lnSpc>
              <a:spcPct val="90000"/>
            </a:lnSpc>
            <a:spcBef>
              <a:spcPct val="0"/>
            </a:spcBef>
            <a:spcAft>
              <a:spcPct val="35000"/>
            </a:spcAft>
          </a:pPr>
          <a:r>
            <a:rPr lang="fr-FR" sz="1100" kern="1200" dirty="0" smtClean="0"/>
            <a:t>[</a:t>
          </a:r>
          <a:r>
            <a:rPr lang="fr-FR" sz="1100" kern="1200" dirty="0" smtClean="0"/>
            <a:t>0231-CENT-ESUP]</a:t>
          </a:r>
          <a:endParaRPr lang="fr-FR" sz="1100" kern="1200" dirty="0" smtClean="0"/>
        </a:p>
        <a:p>
          <a:pPr lvl="0" algn="ctr" defTabSz="488950">
            <a:lnSpc>
              <a:spcPct val="90000"/>
            </a:lnSpc>
            <a:spcBef>
              <a:spcPct val="0"/>
            </a:spcBef>
            <a:spcAft>
              <a:spcPct val="35000"/>
            </a:spcAft>
          </a:pPr>
          <a:r>
            <a:rPr lang="fr-FR" sz="1100" kern="1200" dirty="0" smtClean="0"/>
            <a:t>Pour les versements « santé, socio-culturels, handicap » aux établissement</a:t>
          </a:r>
          <a:endParaRPr lang="fr-FR" sz="1100" kern="1200" dirty="0"/>
        </a:p>
      </dsp:txBody>
      <dsp:txXfrm>
        <a:off x="8320644" y="2874626"/>
        <a:ext cx="2090766" cy="956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06/06/2023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54F5C83D-7595-A742-9897-F31B365387E3}"/>
              </a:ext>
            </a:extLst>
          </p:cNvPr>
          <p:cNvPicPr>
            <a:picLocks noChangeAspect="1"/>
          </p:cNvPicPr>
          <p:nvPr userDrawn="1"/>
        </p:nvPicPr>
        <p:blipFill>
          <a:blip r:embed="rId2"/>
          <a:stretch>
            <a:fillRect/>
          </a:stretch>
        </p:blipFill>
        <p:spPr>
          <a:xfrm>
            <a:off x="179512" y="240000"/>
            <a:ext cx="6480720" cy="4763214"/>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7A8468-E2F9-4DE0-90D2-926FA86247C2}" type="datetimeFigureOut">
              <a:rPr lang="fr-FR" smtClean="0"/>
              <a:t>06/06/2023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2971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7A8468-E2F9-4DE0-90D2-926FA86247C2}" type="datetimeFigureOut">
              <a:rPr lang="fr-FR" smtClean="0"/>
              <a:t>06/06/2023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382833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7A8468-E2F9-4DE0-90D2-926FA86247C2}" type="datetimeFigureOut">
              <a:rPr lang="fr-FR" smtClean="0"/>
              <a:t>06/06/2023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18785723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E7A8468-E2F9-4DE0-90D2-926FA86247C2}"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42300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E7A8468-E2F9-4DE0-90D2-926FA86247C2}"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193115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362713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228797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kumimoji="0" lang="fr-FR" sz="750" b="1" i="0" u="none" strike="noStrike" kern="1200" cap="none" spc="0" normalizeH="0" baseline="0" noProof="0" dirty="0" smtClean="0">
                <a:ln>
                  <a:noFill/>
                </a:ln>
                <a:solidFill>
                  <a:srgbClr val="000000"/>
                </a:solidFill>
                <a:effectLst/>
                <a:uLnTx/>
                <a:uFillTx/>
                <a:latin typeface="+mn-lt"/>
                <a:ea typeface="+mn-ea"/>
                <a:cs typeface="+mn-cs"/>
              </a:rPr>
              <a:t>Direction générale de l'enseignement supérieur et de l'insertion professionnelle (DGESIP)</a:t>
            </a:r>
            <a:endParaRPr kumimoji="0" lang="fr-FR" sz="750" b="1" i="0" u="none" strike="noStrike" kern="1200" cap="none" spc="0" normalizeH="0" baseline="0" noProof="0" dirty="0">
              <a:ln>
                <a:noFill/>
              </a:ln>
              <a:solidFill>
                <a:srgbClr val="000000"/>
              </a:solidFill>
              <a:effectLst/>
              <a:uLnTx/>
              <a:uFillTx/>
              <a:latin typeface="+mn-lt"/>
              <a:ea typeface="+mn-ea"/>
              <a:cs typeface="+mn-cs"/>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7280EF82-3B09-FE45-9F1A-0A521B246D94}"/>
              </a:ext>
            </a:extLst>
          </p:cNvPr>
          <p:cNvPicPr>
            <a:picLocks noChangeAspect="1"/>
          </p:cNvPicPr>
          <p:nvPr userDrawn="1"/>
        </p:nvPicPr>
        <p:blipFill>
          <a:blip r:embed="rId2"/>
          <a:stretch>
            <a:fillRect/>
          </a:stretch>
        </p:blipFill>
        <p:spPr>
          <a:xfrm>
            <a:off x="107504" y="240000"/>
            <a:ext cx="3594100" cy="26416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kumimoji="0" lang="fr-FR" sz="750" b="1" i="0" u="none" strike="noStrike" kern="1200" cap="none" spc="0" normalizeH="0" baseline="0" noProof="0" dirty="0" smtClean="0">
                <a:ln>
                  <a:noFill/>
                </a:ln>
                <a:solidFill>
                  <a:srgbClr val="000000"/>
                </a:solidFill>
                <a:effectLst/>
                <a:uLnTx/>
                <a:uFillTx/>
                <a:latin typeface="+mn-lt"/>
                <a:ea typeface="+mn-ea"/>
                <a:cs typeface="+mn-cs"/>
              </a:rPr>
              <a:t>Direction générale de l'enseignement supérieur et de l'insertion professionnelle (DGESIP)</a:t>
            </a:r>
            <a:endParaRPr kumimoji="0" lang="fr-FR" sz="750" b="1" i="0" u="none" strike="noStrike" kern="1200" cap="none" spc="0" normalizeH="0" baseline="0" noProof="0" dirty="0">
              <a:ln>
                <a:noFill/>
              </a:ln>
              <a:solidFill>
                <a:srgbClr val="000000"/>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9144000" cy="5734456"/>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01/042021X/XXXX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smtClean="0"/>
              <a:t>000000000</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33334697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25235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371928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7A8468-E2F9-4DE0-90D2-926FA86247C2}"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1DD8DA-8498-409D-90CB-4BE4CBFC430B}" type="slidenum">
              <a:rPr lang="fr-FR" smtClean="0"/>
              <a:t>‹N°›</a:t>
            </a:fld>
            <a:endParaRPr lang="fr-FR"/>
          </a:p>
        </p:txBody>
      </p:sp>
    </p:spTree>
    <p:extLst>
      <p:ext uri="{BB962C8B-B14F-4D97-AF65-F5344CB8AC3E}">
        <p14:creationId xmlns:p14="http://schemas.microsoft.com/office/powerpoint/2010/main" val="1456017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30F5BDE6-7A4C-E64E-9BF0-05E103F05F4A}"/>
              </a:ext>
            </a:extLst>
          </p:cNvPr>
          <p:cNvPicPr>
            <a:picLocks noChangeAspect="1"/>
          </p:cNvPicPr>
          <p:nvPr userDrawn="1"/>
        </p:nvPicPr>
        <p:blipFill>
          <a:blip r:embed="rId7"/>
          <a:stretch>
            <a:fillRect/>
          </a:stretch>
        </p:blipFill>
        <p:spPr>
          <a:xfrm>
            <a:off x="315721" y="130496"/>
            <a:ext cx="1296144" cy="952644"/>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A8468-E2F9-4DE0-90D2-926FA86247C2}" type="datetimeFigureOut">
              <a:rPr lang="fr-FR" smtClean="0"/>
              <a:t>06/06/2023</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DD8DA-8498-409D-90CB-4BE4CBFC430B}" type="slidenum">
              <a:rPr lang="fr-FR" smtClean="0"/>
              <a:t>‹N°›</a:t>
            </a:fld>
            <a:endParaRPr lang="fr-FR"/>
          </a:p>
        </p:txBody>
      </p:sp>
    </p:spTree>
    <p:extLst>
      <p:ext uri="{BB962C8B-B14F-4D97-AF65-F5344CB8AC3E}">
        <p14:creationId xmlns:p14="http://schemas.microsoft.com/office/powerpoint/2010/main" val="274404858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liquidations@cnous.fr"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10" name="Espace réservé du pied de page 7">
            <a:extLst>
              <a:ext uri="{FF2B5EF4-FFF2-40B4-BE49-F238E27FC236}">
                <a16:creationId xmlns:a16="http://schemas.microsoft.com/office/drawing/2014/main" id="{7BBB62AB-3A18-9040-B644-0FC23F2F3994}"/>
              </a:ext>
            </a:extLst>
          </p:cNvPr>
          <p:cNvSpPr>
            <a:spLocks noGrp="1"/>
          </p:cNvSpPr>
          <p:nvPr>
            <p:ph type="ftr" sz="quarter" idx="11"/>
          </p:nvPr>
        </p:nvSpPr>
        <p:spPr>
          <a:xfrm>
            <a:off x="720000" y="5445224"/>
            <a:ext cx="3852000" cy="900000"/>
          </a:xfrm>
        </p:spPr>
        <p:txBody>
          <a:bodyPr/>
          <a:lstStyle/>
          <a:p>
            <a:pPr fontAlgn="base"/>
            <a:r>
              <a:rPr lang="fr-FR" dirty="0">
                <a:solidFill>
                  <a:srgbClr val="000000"/>
                </a:solidFill>
                <a:latin typeface="Marianne Bold" panose="02000000000000000000" pitchFamily="2" charset="0"/>
              </a:rPr>
              <a:t>Direction générale de l'enseignement supérieur et de l'insertion professionnelle (DGESIP)</a:t>
            </a:r>
          </a:p>
        </p:txBody>
      </p:sp>
      <p:pic>
        <p:nvPicPr>
          <p:cNvPr id="1026" name="Picture 2" descr="Logo Crous vectorisé.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4664"/>
            <a:ext cx="1585866" cy="158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LES POINTS D’ATTENTION</a:t>
            </a:r>
            <a:endParaRPr lang="fr-FR" dirty="0"/>
          </a:p>
        </p:txBody>
      </p:sp>
      <p:sp>
        <p:nvSpPr>
          <p:cNvPr id="8" name="Espace réservé du texte 7"/>
          <p:cNvSpPr>
            <a:spLocks noGrp="1"/>
          </p:cNvSpPr>
          <p:nvPr>
            <p:ph type="body" sz="quarter" idx="13"/>
          </p:nvPr>
        </p:nvSpPr>
        <p:spPr/>
        <p:txBody>
          <a:bodyPr/>
          <a:lstStyle/>
          <a:p>
            <a:r>
              <a:rPr lang="fr-FR" dirty="0" smtClean="0"/>
              <a:t>Enjeux</a:t>
            </a:r>
            <a:endParaRPr lang="fr-FR" dirty="0"/>
          </a:p>
        </p:txBody>
      </p:sp>
      <p:sp>
        <p:nvSpPr>
          <p:cNvPr id="9" name="Espace réservé du texte 8"/>
          <p:cNvSpPr>
            <a:spLocks noGrp="1"/>
          </p:cNvSpPr>
          <p:nvPr>
            <p:ph type="body" sz="quarter" idx="14"/>
          </p:nvPr>
        </p:nvSpPr>
        <p:spPr>
          <a:xfrm>
            <a:off x="359999" y="1988840"/>
            <a:ext cx="8424000" cy="4176464"/>
          </a:xfrm>
        </p:spPr>
        <p:txBody>
          <a:bodyPr/>
          <a:lstStyle/>
          <a:p>
            <a:pPr marL="285750" indent="-285750">
              <a:buFont typeface="Wingdings" panose="05000000000000000000" pitchFamily="2" charset="2"/>
              <a:buChar char="v"/>
            </a:pPr>
            <a:r>
              <a:rPr lang="fr-FR" sz="1800" b="1" dirty="0" smtClean="0"/>
              <a:t>Temps forts : </a:t>
            </a:r>
            <a:endParaRPr lang="fr-FR" sz="1800" b="1" dirty="0"/>
          </a:p>
          <a:p>
            <a:endParaRPr lang="fr-FR" sz="1200" dirty="0" smtClean="0"/>
          </a:p>
          <a:p>
            <a:r>
              <a:rPr lang="fr-FR" sz="1200" dirty="0"/>
              <a:t>-Les crédits de paiement anticipés en août N pour couvrir les bourses à payer jusqu'à novembre</a:t>
            </a:r>
          </a:p>
          <a:p>
            <a:r>
              <a:rPr lang="fr-FR" sz="1200" dirty="0"/>
              <a:t>-La fin de gestion en </a:t>
            </a:r>
            <a:r>
              <a:rPr lang="fr-FR" sz="1200" dirty="0" smtClean="0"/>
              <a:t>novembre-décembre </a:t>
            </a:r>
            <a:r>
              <a:rPr lang="fr-FR" sz="1200" dirty="0"/>
              <a:t>N pour finaliser l’année (dégel de la réserve)</a:t>
            </a:r>
          </a:p>
          <a:p>
            <a:r>
              <a:rPr lang="fr-FR" sz="1200" dirty="0" smtClean="0"/>
              <a:t>-</a:t>
            </a:r>
            <a:r>
              <a:rPr lang="fr-FR" sz="1200" b="1" dirty="0"/>
              <a:t>La gestion anticipée</a:t>
            </a:r>
            <a:r>
              <a:rPr lang="fr-FR" sz="1200" dirty="0"/>
              <a:t> de l’année N (</a:t>
            </a:r>
            <a:r>
              <a:rPr lang="fr-FR" sz="1200" dirty="0" smtClean="0"/>
              <a:t>décembre N-1/janvier </a:t>
            </a:r>
            <a:r>
              <a:rPr lang="fr-FR" sz="1200" dirty="0"/>
              <a:t>N) pour couvrir janvier et février</a:t>
            </a:r>
          </a:p>
          <a:p>
            <a:r>
              <a:rPr lang="fr-FR" sz="1200" dirty="0"/>
              <a:t>-Les crédits de paiement versés en février pour couvrir les bourses à payer jusqu'à </a:t>
            </a:r>
            <a:r>
              <a:rPr lang="fr-FR" sz="1200" dirty="0" smtClean="0"/>
              <a:t>juin</a:t>
            </a:r>
          </a:p>
          <a:p>
            <a:r>
              <a:rPr lang="fr-FR" sz="1200" dirty="0"/>
              <a:t> </a:t>
            </a:r>
          </a:p>
          <a:p>
            <a:r>
              <a:rPr lang="fr-FR" sz="1200" dirty="0" smtClean="0"/>
              <a:t>Il est indispensable de réaliser les opérations </a:t>
            </a:r>
            <a:r>
              <a:rPr lang="fr-FR" sz="1200" dirty="0"/>
              <a:t>dans les </a:t>
            </a:r>
            <a:r>
              <a:rPr lang="fr-FR" sz="1200" dirty="0" smtClean="0"/>
              <a:t>délais afin de garantir </a:t>
            </a:r>
            <a:r>
              <a:rPr lang="fr-FR" sz="1200" dirty="0"/>
              <a:t>un </a:t>
            </a:r>
            <a:r>
              <a:rPr lang="fr-FR" sz="1200" dirty="0" smtClean="0"/>
              <a:t>paiement des bourses au </a:t>
            </a:r>
            <a:r>
              <a:rPr lang="fr-FR" sz="1200" b="1" dirty="0"/>
              <a:t>5</a:t>
            </a:r>
            <a:r>
              <a:rPr lang="fr-FR" sz="1200" b="1" baseline="30000" dirty="0"/>
              <a:t>ème</a:t>
            </a:r>
            <a:r>
              <a:rPr lang="fr-FR" sz="1200" b="1" dirty="0"/>
              <a:t> jour du mois </a:t>
            </a:r>
            <a:r>
              <a:rPr lang="fr-FR" sz="1200" dirty="0"/>
              <a:t>conformément </a:t>
            </a:r>
            <a:r>
              <a:rPr lang="fr-FR" sz="1200" b="1" dirty="0"/>
              <a:t>aux engagements nationaux</a:t>
            </a:r>
            <a:r>
              <a:rPr lang="fr-FR" sz="1200" dirty="0" smtClean="0"/>
              <a:t>. </a:t>
            </a:r>
            <a:r>
              <a:rPr lang="fr-FR" sz="1200" dirty="0"/>
              <a:t>L’absence de trésorerie </a:t>
            </a:r>
            <a:r>
              <a:rPr lang="fr-FR" sz="1200" dirty="0" smtClean="0"/>
              <a:t>du public étudiant peut rapidement </a:t>
            </a:r>
            <a:r>
              <a:rPr lang="fr-FR" sz="1200" dirty="0"/>
              <a:t>le placer </a:t>
            </a:r>
            <a:r>
              <a:rPr lang="fr-FR" sz="1200" dirty="0" smtClean="0"/>
              <a:t>en </a:t>
            </a:r>
            <a:r>
              <a:rPr lang="fr-FR" sz="1200" dirty="0"/>
              <a:t>situation de </a:t>
            </a:r>
            <a:r>
              <a:rPr lang="fr-FR" sz="1200" dirty="0" smtClean="0"/>
              <a:t>précarité. </a:t>
            </a:r>
          </a:p>
          <a:p>
            <a:r>
              <a:rPr lang="fr-FR" dirty="0"/>
              <a:t> </a:t>
            </a:r>
          </a:p>
          <a:p>
            <a:pPr marL="285750" indent="-285750">
              <a:buFont typeface="Wingdings" panose="05000000000000000000" pitchFamily="2" charset="2"/>
              <a:buChar char="v"/>
            </a:pPr>
            <a:r>
              <a:rPr lang="fr-FR" sz="1800" b="1" dirty="0"/>
              <a:t>Une activité essentielle : </a:t>
            </a:r>
          </a:p>
          <a:p>
            <a:endParaRPr lang="fr-FR" dirty="0"/>
          </a:p>
          <a:p>
            <a:r>
              <a:rPr lang="fr-FR" sz="1200" dirty="0"/>
              <a:t>Compte tenu de l’impact que peuvent avoir les retards de paiement </a:t>
            </a:r>
            <a:r>
              <a:rPr lang="fr-FR" sz="1200" dirty="0" smtClean="0"/>
              <a:t>sur </a:t>
            </a:r>
            <a:r>
              <a:rPr lang="fr-FR" sz="1200" dirty="0"/>
              <a:t>nos publics, </a:t>
            </a:r>
            <a:r>
              <a:rPr lang="fr-FR" sz="1200" u="sng" dirty="0"/>
              <a:t>il est indispensable </a:t>
            </a:r>
            <a:r>
              <a:rPr lang="fr-FR" sz="1200" u="sng" dirty="0" smtClean="0"/>
              <a:t>de signaler votre fonction </a:t>
            </a:r>
            <a:r>
              <a:rPr lang="fr-FR" sz="1200" u="sng" dirty="0"/>
              <a:t>dans </a:t>
            </a:r>
            <a:r>
              <a:rPr lang="fr-FR" sz="1200" b="1" u="sng" dirty="0"/>
              <a:t>le plan de continuité d’activité de votre </a:t>
            </a:r>
            <a:r>
              <a:rPr lang="fr-FR" sz="1200" b="1" u="sng" dirty="0" smtClean="0"/>
              <a:t>structure</a:t>
            </a:r>
            <a:r>
              <a:rPr lang="fr-FR" sz="1200" dirty="0" smtClean="0"/>
              <a:t>. </a:t>
            </a:r>
          </a:p>
          <a:p>
            <a:r>
              <a:rPr lang="fr-FR" sz="1200" dirty="0" smtClean="0"/>
              <a:t>De </a:t>
            </a:r>
            <a:r>
              <a:rPr lang="fr-FR" sz="1200" dirty="0"/>
              <a:t>plus, </a:t>
            </a:r>
            <a:r>
              <a:rPr lang="fr-FR" sz="1200" dirty="0" smtClean="0"/>
              <a:t>un </a:t>
            </a:r>
            <a:r>
              <a:rPr lang="fr-FR" sz="1200" dirty="0"/>
              <a:t>canal de communication fluide entre gestionnaires budgétaires des différents acteurs </a:t>
            </a:r>
            <a:r>
              <a:rPr lang="fr-FR" sz="1200" dirty="0" smtClean="0"/>
              <a:t>s’avère </a:t>
            </a:r>
            <a:r>
              <a:rPr lang="fr-FR" sz="1200" dirty="0"/>
              <a:t>indispensable au bon fonctionnement des opérations.</a:t>
            </a:r>
          </a:p>
          <a:p>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Tree>
    <p:extLst>
      <p:ext uri="{BB962C8B-B14F-4D97-AF65-F5344CB8AC3E}">
        <p14:creationId xmlns:p14="http://schemas.microsoft.com/office/powerpoint/2010/main" val="427468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dirty="0" smtClean="0"/>
              <a:t>2. Circuit opérationnel</a:t>
            </a:r>
            <a:endParaRPr lang="fr-FR" dirty="0"/>
          </a:p>
        </p:txBody>
      </p:sp>
      <p:sp>
        <p:nvSpPr>
          <p:cNvPr id="4" name="Espace réservé de la date 3"/>
          <p:cNvSpPr>
            <a:spLocks noGrp="1"/>
          </p:cNvSpPr>
          <p:nvPr>
            <p:ph type="dt" sz="half" idx="10"/>
          </p:nvPr>
        </p:nvSpPr>
        <p:spPr/>
        <p:txBody>
          <a:bodyPr/>
          <a:lstStyle/>
          <a:p>
            <a:pPr algn="r"/>
            <a:r>
              <a:rPr lang="fr-FR" cap="all" dirty="0" smtClean="0"/>
              <a:t>06/06/2023</a:t>
            </a:r>
            <a:endParaRPr lang="fr-FR" cap="all" dirty="0"/>
          </a:p>
        </p:txBody>
      </p:sp>
      <p:sp>
        <p:nvSpPr>
          <p:cNvPr id="5" name="Espace réservé du pied de page 4"/>
          <p:cNvSpPr>
            <a:spLocks noGrp="1"/>
          </p:cNvSpPr>
          <p:nvPr>
            <p:ph type="ftr" sz="quarter" idx="11"/>
          </p:nvPr>
        </p:nvSpPr>
        <p:spPr/>
        <p:txBody>
          <a:bodyPr/>
          <a:lstStyle/>
          <a:p>
            <a:r>
              <a:rPr lang="fr-FR" dirty="0"/>
              <a:t>Direction générale de l'enseignement supérieur et de l'insertion professionnelle (DGESIP)</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6222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 Mise en place des AE</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endParaRPr lang="fr-FR" dirty="0"/>
          </a:p>
          <a:p>
            <a:pPr lvl="1"/>
            <a:r>
              <a:rPr lang="fr-FR" dirty="0" smtClean="0"/>
              <a:t>Mise en place des AE</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6" name="ZoneTexte 5"/>
          <p:cNvSpPr txBox="1"/>
          <p:nvPr/>
        </p:nvSpPr>
        <p:spPr>
          <a:xfrm>
            <a:off x="359344" y="1628255"/>
            <a:ext cx="5220768" cy="369332"/>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fr-FR" dirty="0" smtClean="0"/>
              <a:t>Architecture du programme 231 – vie étudiante :  </a:t>
            </a:r>
            <a:endParaRPr lang="fr-FR" dirty="0"/>
          </a:p>
        </p:txBody>
      </p:sp>
      <p:graphicFrame>
        <p:nvGraphicFramePr>
          <p:cNvPr id="9" name="Diagramme 8"/>
          <p:cNvGraphicFramePr/>
          <p:nvPr>
            <p:extLst>
              <p:ext uri="{D42A27DB-BD31-4B8C-83A1-F6EECF244321}">
                <p14:modId xmlns:p14="http://schemas.microsoft.com/office/powerpoint/2010/main" val="569378124"/>
              </p:ext>
            </p:extLst>
          </p:nvPr>
        </p:nvGraphicFramePr>
        <p:xfrm>
          <a:off x="-1548680" y="2160000"/>
          <a:ext cx="12457384" cy="386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p:cNvSpPr txBox="1"/>
          <p:nvPr/>
        </p:nvSpPr>
        <p:spPr>
          <a:xfrm>
            <a:off x="755576" y="2484827"/>
            <a:ext cx="3024336" cy="830997"/>
          </a:xfrm>
          <a:prstGeom prst="rect">
            <a:avLst/>
          </a:prstGeom>
          <a:noFill/>
        </p:spPr>
        <p:txBody>
          <a:bodyPr wrap="square" rtlCol="0">
            <a:spAutoFit/>
          </a:bodyPr>
          <a:lstStyle/>
          <a:p>
            <a:r>
              <a:rPr lang="fr-FR" sz="1600" dirty="0" smtClean="0">
                <a:ln w="0"/>
                <a:solidFill>
                  <a:schemeClr val="accent1"/>
                </a:solidFill>
                <a:effectLst>
                  <a:outerShdw blurRad="38100" dist="25400" dir="5400000" algn="ctr" rotWithShape="0">
                    <a:srgbClr val="6E747A">
                      <a:alpha val="43000"/>
                    </a:srgbClr>
                  </a:outerShdw>
                </a:effectLst>
                <a:latin typeface="Marianne" panose="02000000000000000000" pitchFamily="2" charset="0"/>
              </a:rPr>
              <a:t>Les délégations nécessitent une mise à disposition du programme vers le BOP</a:t>
            </a:r>
            <a:endParaRPr lang="fr-FR" sz="1600" dirty="0">
              <a:ln w="0"/>
              <a:solidFill>
                <a:schemeClr val="accent1"/>
              </a:solidFill>
              <a:effectLst>
                <a:outerShdw blurRad="38100" dist="25400" dir="5400000" algn="ctr" rotWithShape="0">
                  <a:srgbClr val="6E747A">
                    <a:alpha val="43000"/>
                  </a:srgbClr>
                </a:outerShdw>
              </a:effectLst>
              <a:latin typeface="Marianne" panose="02000000000000000000" pitchFamily="2" charset="0"/>
            </a:endParaRPr>
          </a:p>
        </p:txBody>
      </p:sp>
      <p:sp>
        <p:nvSpPr>
          <p:cNvPr id="15" name="ZoneTexte 14"/>
          <p:cNvSpPr txBox="1"/>
          <p:nvPr/>
        </p:nvSpPr>
        <p:spPr>
          <a:xfrm>
            <a:off x="755576" y="3709639"/>
            <a:ext cx="2808312"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fr-FR" sz="1600" b="1" dirty="0" smtClean="0">
                <a:ln/>
                <a:solidFill>
                  <a:schemeClr val="accent3"/>
                </a:solidFill>
                <a:latin typeface="Marianne" panose="02000000000000000000" pitchFamily="2" charset="0"/>
              </a:rPr>
              <a:t>Ensuite, les délégations peuvent avoir lieu du BOP vers les différentes UO</a:t>
            </a:r>
            <a:endParaRPr lang="fr-FR" sz="1600" b="1" dirty="0">
              <a:ln/>
              <a:solidFill>
                <a:schemeClr val="accent3"/>
              </a:solidFill>
              <a:latin typeface="Marianne" panose="02000000000000000000" pitchFamily="2" charset="0"/>
            </a:endParaRPr>
          </a:p>
        </p:txBody>
      </p:sp>
      <p:cxnSp>
        <p:nvCxnSpPr>
          <p:cNvPr id="18" name="Connecteur droit avec flèche 17"/>
          <p:cNvCxnSpPr/>
          <p:nvPr/>
        </p:nvCxnSpPr>
        <p:spPr>
          <a:xfrm>
            <a:off x="3203848" y="3212976"/>
            <a:ext cx="144016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131840" y="4540636"/>
            <a:ext cx="360040"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4244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 Mise en place des AE</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endParaRPr lang="fr-FR" dirty="0"/>
          </a:p>
          <a:p>
            <a:pPr lvl="1"/>
            <a:r>
              <a:rPr lang="fr-FR" dirty="0" smtClean="0"/>
              <a:t>Mise en place des AE</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pic>
        <p:nvPicPr>
          <p:cNvPr id="3" name="Image 2"/>
          <p:cNvPicPr>
            <a:picLocks noChangeAspect="1"/>
          </p:cNvPicPr>
          <p:nvPr/>
        </p:nvPicPr>
        <p:blipFill rotWithShape="1">
          <a:blip r:embed="rId2"/>
          <a:srcRect l="2511" t="19492"/>
          <a:stretch/>
        </p:blipFill>
        <p:spPr>
          <a:xfrm>
            <a:off x="395536" y="1772816"/>
            <a:ext cx="8388462" cy="4605184"/>
          </a:xfrm>
          <a:prstGeom prst="rect">
            <a:avLst/>
          </a:prstGeom>
        </p:spPr>
      </p:pic>
      <p:sp>
        <p:nvSpPr>
          <p:cNvPr id="5" name="ZoneTexte 4"/>
          <p:cNvSpPr txBox="1"/>
          <p:nvPr/>
        </p:nvSpPr>
        <p:spPr>
          <a:xfrm>
            <a:off x="4355976" y="2732816"/>
            <a:ext cx="3960252" cy="92333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FR" dirty="0" smtClean="0"/>
              <a:t>Saisine de la délégation en AE et en CP pour chaque Rectorat dans Chorus ECC</a:t>
            </a:r>
            <a:endParaRPr lang="fr-FR" dirty="0"/>
          </a:p>
        </p:txBody>
      </p:sp>
      <p:sp>
        <p:nvSpPr>
          <p:cNvPr id="6" name="ZoneTexte 5"/>
          <p:cNvSpPr txBox="1"/>
          <p:nvPr/>
        </p:nvSpPr>
        <p:spPr>
          <a:xfrm>
            <a:off x="422136" y="1518122"/>
            <a:ext cx="7776864" cy="276999"/>
          </a:xfrm>
          <a:prstGeom prst="rect">
            <a:avLst/>
          </a:prstGeom>
          <a:noFill/>
        </p:spPr>
        <p:txBody>
          <a:bodyPr wrap="square" rtlCol="0">
            <a:spAutoFit/>
          </a:bodyPr>
          <a:lstStyle/>
          <a:p>
            <a:r>
              <a:rPr lang="fr-FR" sz="1200" dirty="0" smtClean="0"/>
              <a:t>Transactions chorus ECC : FMBB (saisie délégation crédits) et FMEDDW (affichage pièce)</a:t>
            </a:r>
            <a:endParaRPr lang="fr-FR" sz="1200" dirty="0"/>
          </a:p>
        </p:txBody>
      </p:sp>
    </p:spTree>
    <p:extLst>
      <p:ext uri="{BB962C8B-B14F-4D97-AF65-F5344CB8AC3E}">
        <p14:creationId xmlns:p14="http://schemas.microsoft.com/office/powerpoint/2010/main" val="148707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 Mise en place des AE</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endParaRPr lang="fr-FR" dirty="0"/>
          </a:p>
          <a:p>
            <a:pPr lvl="1"/>
            <a:r>
              <a:rPr lang="fr-FR" dirty="0" smtClean="0"/>
              <a:t>Mise en place des AE</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5" name="ZoneTexte 4"/>
          <p:cNvSpPr txBox="1"/>
          <p:nvPr/>
        </p:nvSpPr>
        <p:spPr>
          <a:xfrm>
            <a:off x="272845" y="2113463"/>
            <a:ext cx="8316457" cy="36933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FR" dirty="0" smtClean="0"/>
              <a:t>Cliquer sur contrôle de la pièce et enregistrer</a:t>
            </a:r>
            <a:endParaRPr lang="fr-FR" dirty="0"/>
          </a:p>
        </p:txBody>
      </p:sp>
      <p:pic>
        <p:nvPicPr>
          <p:cNvPr id="3" name="Image 2"/>
          <p:cNvPicPr>
            <a:picLocks noChangeAspect="1"/>
          </p:cNvPicPr>
          <p:nvPr/>
        </p:nvPicPr>
        <p:blipFill>
          <a:blip r:embed="rId2"/>
          <a:stretch>
            <a:fillRect/>
          </a:stretch>
        </p:blipFill>
        <p:spPr>
          <a:xfrm>
            <a:off x="78149" y="1739770"/>
            <a:ext cx="8705850" cy="295275"/>
          </a:xfrm>
          <a:prstGeom prst="rect">
            <a:avLst/>
          </a:prstGeom>
        </p:spPr>
      </p:pic>
      <p:sp>
        <p:nvSpPr>
          <p:cNvPr id="9" name="ZoneTexte 8"/>
          <p:cNvSpPr txBox="1"/>
          <p:nvPr/>
        </p:nvSpPr>
        <p:spPr>
          <a:xfrm>
            <a:off x="6228184" y="3522393"/>
            <a:ext cx="2699833" cy="92333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FR" dirty="0" smtClean="0"/>
              <a:t>Puis transmission des notifications à chaque rectorat</a:t>
            </a:r>
            <a:endParaRPr lang="fr-FR" dirty="0"/>
          </a:p>
        </p:txBody>
      </p:sp>
      <p:pic>
        <p:nvPicPr>
          <p:cNvPr id="6" name="Image 5"/>
          <p:cNvPicPr>
            <a:picLocks noChangeAspect="1"/>
          </p:cNvPicPr>
          <p:nvPr/>
        </p:nvPicPr>
        <p:blipFill>
          <a:blip r:embed="rId3"/>
          <a:stretch>
            <a:fillRect/>
          </a:stretch>
        </p:blipFill>
        <p:spPr>
          <a:xfrm>
            <a:off x="390525" y="2838212"/>
            <a:ext cx="5477619" cy="3471107"/>
          </a:xfrm>
          <a:prstGeom prst="rect">
            <a:avLst/>
          </a:prstGeom>
        </p:spPr>
      </p:pic>
    </p:spTree>
    <p:extLst>
      <p:ext uri="{BB962C8B-B14F-4D97-AF65-F5344CB8AC3E}">
        <p14:creationId xmlns:p14="http://schemas.microsoft.com/office/powerpoint/2010/main" val="2589982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0000" y="1111387"/>
            <a:ext cx="8424000" cy="960000"/>
          </a:xfrm>
        </p:spPr>
        <p:txBody>
          <a:bodyPr/>
          <a:lstStyle/>
          <a:p>
            <a:r>
              <a:rPr lang="fr-FR" dirty="0"/>
              <a:t>b</a:t>
            </a:r>
            <a:r>
              <a:rPr lang="fr-FR" dirty="0" smtClean="0"/>
              <a:t>. Gestion des engagements juridiques (EJ)</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smtClean="0"/>
              <a:t>b. </a:t>
            </a:r>
            <a:r>
              <a:rPr lang="fr-FR" dirty="0"/>
              <a:t>Gestion des engagements juridiques (EJ)</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6" name="ZoneTexte 5"/>
          <p:cNvSpPr txBox="1"/>
          <p:nvPr/>
        </p:nvSpPr>
        <p:spPr>
          <a:xfrm>
            <a:off x="4098648" y="1661689"/>
            <a:ext cx="4768548" cy="276999"/>
          </a:xfrm>
          <a:prstGeom prst="rect">
            <a:avLst/>
          </a:prstGeom>
          <a:noFill/>
        </p:spPr>
        <p:txBody>
          <a:bodyPr wrap="square" rtlCol="0">
            <a:spAutoFit/>
          </a:bodyPr>
          <a:lstStyle/>
          <a:p>
            <a:r>
              <a:rPr lang="fr-FR" sz="1200" u="sng" dirty="0" smtClean="0"/>
              <a:t>Exemple d’engagement juridique BCS 2023 pour une académie </a:t>
            </a:r>
            <a:r>
              <a:rPr lang="fr-FR" sz="1200" dirty="0" smtClean="0"/>
              <a:t>:</a:t>
            </a:r>
            <a:endParaRPr lang="fr-FR" sz="1200" i="1" dirty="0"/>
          </a:p>
        </p:txBody>
      </p:sp>
      <p:sp>
        <p:nvSpPr>
          <p:cNvPr id="10" name="Rectangle 9"/>
          <p:cNvSpPr/>
          <p:nvPr/>
        </p:nvSpPr>
        <p:spPr>
          <a:xfrm>
            <a:off x="320417" y="3274557"/>
            <a:ext cx="3246986" cy="2400657"/>
          </a:xfrm>
          <a:prstGeom prst="rect">
            <a:avLst/>
          </a:prstGeom>
        </p:spPr>
        <p:txBody>
          <a:bodyPr wrap="square">
            <a:spAutoFit/>
          </a:bodyPr>
          <a:lstStyle/>
          <a:p>
            <a:pPr algn="just"/>
            <a:r>
              <a:rPr lang="fr-FR" sz="1000" b="1" dirty="0" smtClean="0"/>
              <a:t>Quelle </a:t>
            </a:r>
            <a:r>
              <a:rPr lang="fr-FR" sz="1000" b="1" dirty="0"/>
              <a:t>est l’échéance </a:t>
            </a:r>
            <a:r>
              <a:rPr lang="fr-FR" sz="1000" b="1" dirty="0" smtClean="0"/>
              <a:t>de </a:t>
            </a:r>
            <a:r>
              <a:rPr lang="fr-FR" sz="1000" b="1" dirty="0"/>
              <a:t>validation de l’EJ dans Chorus par rapport à l’échéance du 5ème jour du mois ?  </a:t>
            </a:r>
            <a:endParaRPr lang="fr-FR" sz="1000" b="1" dirty="0" smtClean="0"/>
          </a:p>
          <a:p>
            <a:pPr algn="just"/>
            <a:endParaRPr lang="fr-FR" sz="1000" dirty="0" smtClean="0"/>
          </a:p>
          <a:p>
            <a:pPr marL="171450" indent="-171450" algn="just">
              <a:buFont typeface="Arial" panose="020B0604020202020204" pitchFamily="34" charset="0"/>
              <a:buChar char="•"/>
            </a:pPr>
            <a:r>
              <a:rPr lang="fr-FR" sz="1000" b="1" dirty="0" smtClean="0"/>
              <a:t>L’EJ est modifié environ 4 </a:t>
            </a:r>
            <a:r>
              <a:rPr lang="fr-FR" sz="1000" b="1" dirty="0"/>
              <a:t>fois dans l’année </a:t>
            </a:r>
            <a:r>
              <a:rPr lang="fr-FR" sz="1000" dirty="0"/>
              <a:t>suite aux délégations de </a:t>
            </a:r>
            <a:r>
              <a:rPr lang="fr-FR" sz="1000" dirty="0" smtClean="0"/>
              <a:t>crédits. D’autres abondements d’EJ peuvent survenir lors de </a:t>
            </a:r>
            <a:r>
              <a:rPr lang="fr-FR" sz="1000" dirty="0"/>
              <a:t>rétablissements de </a:t>
            </a:r>
            <a:r>
              <a:rPr lang="fr-FR" sz="1000" dirty="0" smtClean="0"/>
              <a:t>crédits validés sur des indus de bourses recouvrés. </a:t>
            </a:r>
            <a:endParaRPr lang="fr-FR" sz="1000" dirty="0"/>
          </a:p>
          <a:p>
            <a:pPr marL="171450" indent="-171450" algn="just">
              <a:buFont typeface="Arial" panose="020B0604020202020204" pitchFamily="34" charset="0"/>
              <a:buChar char="•"/>
            </a:pPr>
            <a:endParaRPr lang="fr-FR" sz="1000" dirty="0" smtClean="0"/>
          </a:p>
          <a:p>
            <a:pPr marL="171450" indent="-171450" algn="just">
              <a:buFont typeface="Arial" panose="020B0604020202020204" pitchFamily="34" charset="0"/>
              <a:buChar char="•"/>
            </a:pPr>
            <a:r>
              <a:rPr lang="fr-FR" sz="1000" b="1" dirty="0" smtClean="0"/>
              <a:t>Avant </a:t>
            </a:r>
            <a:r>
              <a:rPr lang="fr-FR" sz="1000" b="1" dirty="0"/>
              <a:t>qu’une liquidation de bourses soit validée dans </a:t>
            </a:r>
            <a:r>
              <a:rPr lang="fr-FR" sz="1000" b="1" dirty="0" smtClean="0"/>
              <a:t>Aglaé, il faut vérifier </a:t>
            </a:r>
            <a:r>
              <a:rPr lang="fr-FR" sz="1000" b="1" dirty="0"/>
              <a:t>que </a:t>
            </a:r>
            <a:r>
              <a:rPr lang="fr-FR" sz="1000" b="1" dirty="0" smtClean="0"/>
              <a:t>l’EJ soit suffisamment abondé pour payer l’échéance et validé (en </a:t>
            </a:r>
            <a:r>
              <a:rPr lang="fr-FR" sz="1000" b="1" dirty="0"/>
              <a:t>statut commandé</a:t>
            </a:r>
            <a:r>
              <a:rPr lang="fr-FR" sz="1000" b="1" dirty="0" smtClean="0"/>
              <a:t>) dans Chorus</a:t>
            </a:r>
            <a:r>
              <a:rPr lang="fr-FR" sz="1000" dirty="0" smtClean="0"/>
              <a:t>. </a:t>
            </a:r>
            <a:endParaRPr lang="fr-FR" sz="1000" dirty="0"/>
          </a:p>
          <a:p>
            <a:pPr marL="171450" indent="-171450" algn="just">
              <a:buFont typeface="Arial" panose="020B0604020202020204" pitchFamily="34" charset="0"/>
              <a:buChar char="•"/>
            </a:pPr>
            <a:endParaRPr lang="fr-FR" sz="1000" dirty="0" smtClean="0"/>
          </a:p>
        </p:txBody>
      </p:sp>
      <p:sp>
        <p:nvSpPr>
          <p:cNvPr id="32" name="Rectangle 9"/>
          <p:cNvSpPr>
            <a:spLocks noChangeArrowheads="1"/>
          </p:cNvSpPr>
          <p:nvPr/>
        </p:nvSpPr>
        <p:spPr bwMode="auto">
          <a:xfrm>
            <a:off x="462016" y="2876839"/>
            <a:ext cx="1370363" cy="168922"/>
          </a:xfrm>
          <a:prstGeom prst="rect">
            <a:avLst/>
          </a:prstGeom>
          <a:noFill/>
          <a:ln w="6350">
            <a:noFill/>
            <a:miter lim="800000"/>
            <a:headEnd/>
            <a:tailEnd/>
          </a:ln>
          <a:effectLst/>
        </p:spPr>
        <p:txBody>
          <a:bodyPr wrap="none" lIns="45720" rIns="45720"/>
          <a:lstStyle/>
          <a:p>
            <a:pPr marL="0" marR="0" lvl="0" indent="0" defTabSz="914400" eaLnBrk="0" fontAlgn="base" latinLnBrk="0" hangingPunct="0">
              <a:lnSpc>
                <a:spcPct val="90000"/>
              </a:lnSpc>
              <a:spcBef>
                <a:spcPct val="0"/>
              </a:spcBef>
              <a:spcAft>
                <a:spcPct val="0"/>
              </a:spcAft>
              <a:buClrTx/>
              <a:buSzTx/>
              <a:buFontTx/>
              <a:buNone/>
              <a:tabLst/>
              <a:defRPr/>
            </a:pPr>
            <a:r>
              <a:rPr kumimoji="0" lang="fr-FR" sz="800" i="0" u="none" strike="noStrike" kern="0" cap="none" spc="0" normalizeH="0" baseline="0" dirty="0" smtClean="0">
                <a:ln>
                  <a:noFill/>
                </a:ln>
                <a:solidFill>
                  <a:srgbClr val="000000"/>
                </a:solidFill>
                <a:effectLst/>
                <a:uLnTx/>
                <a:uFillTx/>
              </a:rPr>
              <a:t>CSP Chorus</a:t>
            </a:r>
            <a:r>
              <a:rPr kumimoji="0" lang="fr-FR" sz="800" i="0" u="none" strike="noStrike" kern="0" cap="none" spc="0" normalizeH="0" dirty="0" smtClean="0">
                <a:ln>
                  <a:noFill/>
                </a:ln>
                <a:solidFill>
                  <a:srgbClr val="000000"/>
                </a:solidFill>
                <a:effectLst/>
                <a:uLnTx/>
                <a:uFillTx/>
              </a:rPr>
              <a:t> ou CGF</a:t>
            </a:r>
            <a:endParaRPr kumimoji="0" lang="fr-FR" sz="800" i="0" u="none" strike="noStrike" kern="0" cap="none" spc="0" normalizeH="0" baseline="0" dirty="0" smtClean="0">
              <a:ln>
                <a:noFill/>
              </a:ln>
              <a:solidFill>
                <a:srgbClr val="000000"/>
              </a:solidFill>
              <a:effectLst/>
              <a:uLnTx/>
              <a:uFillTx/>
            </a:endParaRPr>
          </a:p>
        </p:txBody>
      </p:sp>
      <p:grpSp>
        <p:nvGrpSpPr>
          <p:cNvPr id="33" name="Groupe 32"/>
          <p:cNvGrpSpPr/>
          <p:nvPr/>
        </p:nvGrpSpPr>
        <p:grpSpPr>
          <a:xfrm>
            <a:off x="320025" y="1617038"/>
            <a:ext cx="3404951" cy="1004241"/>
            <a:chOff x="218769" y="453018"/>
            <a:chExt cx="3786694" cy="2590628"/>
          </a:xfrm>
        </p:grpSpPr>
        <p:sp>
          <p:nvSpPr>
            <p:cNvPr id="34" name="Rectangle 9"/>
            <p:cNvSpPr>
              <a:spLocks noChangeArrowheads="1"/>
            </p:cNvSpPr>
            <p:nvPr/>
          </p:nvSpPr>
          <p:spPr bwMode="auto">
            <a:xfrm>
              <a:off x="218769" y="453018"/>
              <a:ext cx="3162683" cy="330378"/>
            </a:xfrm>
            <a:prstGeom prst="rect">
              <a:avLst/>
            </a:prstGeom>
            <a:noFill/>
            <a:ln w="6350">
              <a:noFill/>
              <a:miter lim="800000"/>
              <a:headEnd/>
              <a:tailEnd/>
            </a:ln>
            <a:effectLst/>
          </p:spPr>
          <p:txBody>
            <a:bodyPr wrap="none" lIns="45720" rIns="45720"/>
            <a:lstStyle/>
            <a:p>
              <a:pPr marL="0" marR="0" lvl="0" indent="0" defTabSz="914400" eaLnBrk="0" fontAlgn="base" latinLnBrk="0" hangingPunct="0">
                <a:lnSpc>
                  <a:spcPct val="90000"/>
                </a:lnSpc>
                <a:spcBef>
                  <a:spcPct val="0"/>
                </a:spcBef>
                <a:spcAft>
                  <a:spcPct val="0"/>
                </a:spcAft>
                <a:buClrTx/>
                <a:buSzTx/>
                <a:buFontTx/>
                <a:buNone/>
                <a:tabLst/>
                <a:defRPr/>
              </a:pPr>
              <a:r>
                <a:rPr kumimoji="0" lang="fr-FR" sz="1400" b="1" i="0" u="none" strike="noStrike" kern="0" cap="none" spc="0" normalizeH="0" baseline="0" dirty="0" smtClean="0">
                  <a:ln>
                    <a:noFill/>
                  </a:ln>
                  <a:solidFill>
                    <a:srgbClr val="000000"/>
                  </a:solidFill>
                  <a:effectLst/>
                  <a:uLnTx/>
                  <a:uFillTx/>
                </a:rPr>
                <a:t>Chorus : deux</a:t>
              </a:r>
              <a:r>
                <a:rPr kumimoji="0" lang="fr-FR" sz="1400" b="1" i="0" u="none" strike="noStrike" kern="0" cap="none" spc="0" normalizeH="0" dirty="0" smtClean="0">
                  <a:ln>
                    <a:noFill/>
                  </a:ln>
                  <a:solidFill>
                    <a:srgbClr val="000000"/>
                  </a:solidFill>
                  <a:effectLst/>
                  <a:uLnTx/>
                  <a:uFillTx/>
                </a:rPr>
                <a:t> étapes de traitement</a:t>
              </a:r>
              <a:endParaRPr kumimoji="0" lang="fr-FR" sz="1400" b="1" i="0" u="none" strike="noStrike" kern="0" cap="none" spc="0" normalizeH="0" baseline="0" dirty="0" smtClean="0">
                <a:ln>
                  <a:noFill/>
                </a:ln>
                <a:solidFill>
                  <a:srgbClr val="000000"/>
                </a:solidFill>
                <a:effectLst/>
                <a:uLnTx/>
                <a:uFillTx/>
              </a:endParaRPr>
            </a:p>
          </p:txBody>
        </p:sp>
        <p:sp>
          <p:nvSpPr>
            <p:cNvPr id="35" name="AutoShape 12"/>
            <p:cNvSpPr>
              <a:spLocks noChangeArrowheads="1"/>
            </p:cNvSpPr>
            <p:nvPr/>
          </p:nvSpPr>
          <p:spPr bwMode="auto">
            <a:xfrm>
              <a:off x="1579167" y="1259592"/>
              <a:ext cx="2426296" cy="1784054"/>
            </a:xfrm>
            <a:prstGeom prst="homePlate">
              <a:avLst>
                <a:gd name="adj" fmla="val 23041"/>
              </a:avLst>
            </a:prstGeom>
            <a:solidFill>
              <a:srgbClr val="999999"/>
            </a:solidFill>
            <a:ln w="6350">
              <a:solidFill>
                <a:srgbClr val="CCCCCC"/>
              </a:solidFill>
              <a:miter lim="800000"/>
              <a:headEnd/>
              <a:tailEnd/>
            </a:ln>
            <a:effectLst/>
          </p:spPr>
          <p:txBody>
            <a:bodyPr lIns="45720" rIns="45720" anchor="ctr" anchorCtr="1"/>
            <a:lstStyle/>
            <a:p>
              <a:pPr lvl="1" algn="ctr" eaLnBrk="0" fontAlgn="base" hangingPunct="0">
                <a:spcBef>
                  <a:spcPct val="0"/>
                </a:spcBef>
                <a:spcAft>
                  <a:spcPct val="0"/>
                </a:spcAft>
              </a:pPr>
              <a:r>
                <a:rPr kumimoji="0" lang="fr-FR" sz="1200" b="0" i="0" u="none" strike="noStrike" kern="0" cap="none" spc="0" normalizeH="0" baseline="0" dirty="0" smtClean="0">
                  <a:ln>
                    <a:noFill/>
                  </a:ln>
                  <a:solidFill>
                    <a:srgbClr val="FFFFFF"/>
                  </a:solidFill>
                  <a:effectLst/>
                  <a:uLnTx/>
                  <a:uFillTx/>
                </a:rPr>
                <a:t>2. Validation</a:t>
              </a:r>
              <a:r>
                <a:rPr kumimoji="0" lang="fr-FR" sz="1200" b="0" i="0" u="none" strike="noStrike" kern="0" cap="none" spc="0" normalizeH="0" dirty="0" smtClean="0">
                  <a:ln>
                    <a:noFill/>
                  </a:ln>
                  <a:solidFill>
                    <a:srgbClr val="FFFFFF"/>
                  </a:solidFill>
                  <a:effectLst/>
                  <a:uLnTx/>
                  <a:uFillTx/>
                </a:rPr>
                <a:t> EJ</a:t>
              </a:r>
              <a:endParaRPr kumimoji="0" lang="fr-FR" sz="1200" b="0" i="0" u="none" strike="noStrike" kern="0" cap="none" spc="0" normalizeH="0" baseline="0" dirty="0" smtClean="0">
                <a:ln>
                  <a:noFill/>
                </a:ln>
                <a:solidFill>
                  <a:srgbClr val="FFFFFF"/>
                </a:solidFill>
                <a:effectLst/>
                <a:uLnTx/>
                <a:uFillTx/>
              </a:endParaRPr>
            </a:p>
          </p:txBody>
        </p:sp>
        <p:sp>
          <p:nvSpPr>
            <p:cNvPr id="36" name="AutoShape 13"/>
            <p:cNvSpPr>
              <a:spLocks noChangeArrowheads="1"/>
            </p:cNvSpPr>
            <p:nvPr/>
          </p:nvSpPr>
          <p:spPr bwMode="auto">
            <a:xfrm>
              <a:off x="231056" y="1259592"/>
              <a:ext cx="2020292" cy="1784054"/>
            </a:xfrm>
            <a:prstGeom prst="homePlate">
              <a:avLst>
                <a:gd name="adj" fmla="val 22997"/>
              </a:avLst>
            </a:prstGeom>
            <a:solidFill>
              <a:srgbClr val="CCCCCC"/>
            </a:solidFill>
            <a:ln w="6350">
              <a:solidFill>
                <a:srgbClr val="CCCCCC"/>
              </a:solidFill>
              <a:miter lim="800000"/>
              <a:headEnd/>
              <a:tailEnd/>
            </a:ln>
            <a:effectLst/>
          </p:spPr>
          <p:txBody>
            <a:bodyPr lIns="45720" rIns="45720" anchor="ctr" anchorCtr="1"/>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sz="1200" b="0" i="0" u="none" strike="noStrike" kern="0" cap="none" spc="0" normalizeH="0" baseline="0" dirty="0" smtClean="0">
                  <a:ln>
                    <a:noFill/>
                  </a:ln>
                  <a:solidFill>
                    <a:srgbClr val="000000"/>
                  </a:solidFill>
                  <a:effectLst/>
                  <a:uLnTx/>
                  <a:uFillTx/>
                </a:rPr>
                <a:t>1. Création EJ </a:t>
              </a:r>
            </a:p>
          </p:txBody>
        </p:sp>
      </p:grpSp>
      <p:sp>
        <p:nvSpPr>
          <p:cNvPr id="37" name="Rectangle 9"/>
          <p:cNvSpPr>
            <a:spLocks noChangeArrowheads="1"/>
          </p:cNvSpPr>
          <p:nvPr/>
        </p:nvSpPr>
        <p:spPr bwMode="auto">
          <a:xfrm>
            <a:off x="462015" y="2671818"/>
            <a:ext cx="1370363" cy="168922"/>
          </a:xfrm>
          <a:prstGeom prst="rect">
            <a:avLst/>
          </a:prstGeom>
          <a:noFill/>
          <a:ln w="6350">
            <a:noFill/>
            <a:miter lim="800000"/>
            <a:headEnd/>
            <a:tailEnd/>
          </a:ln>
          <a:effectLst/>
        </p:spPr>
        <p:txBody>
          <a:bodyPr wrap="none" lIns="45720" rIns="45720"/>
          <a:lstStyle/>
          <a:p>
            <a:pPr marL="0" marR="0" lvl="0" indent="0" defTabSz="914400" eaLnBrk="0" fontAlgn="base" latinLnBrk="0" hangingPunct="0">
              <a:lnSpc>
                <a:spcPct val="90000"/>
              </a:lnSpc>
              <a:spcBef>
                <a:spcPct val="0"/>
              </a:spcBef>
              <a:spcAft>
                <a:spcPct val="0"/>
              </a:spcAft>
              <a:buClrTx/>
              <a:buSzTx/>
              <a:buFontTx/>
              <a:buNone/>
              <a:tabLst/>
              <a:defRPr/>
            </a:pPr>
            <a:r>
              <a:rPr kumimoji="0" lang="fr-FR" sz="800" i="0" u="none" strike="noStrike" kern="0" cap="none" spc="0" normalizeH="0" baseline="0" dirty="0" smtClean="0">
                <a:ln>
                  <a:noFill/>
                </a:ln>
                <a:solidFill>
                  <a:srgbClr val="000000"/>
                </a:solidFill>
                <a:effectLst/>
                <a:uLnTx/>
                <a:uFillTx/>
              </a:rPr>
              <a:t>Gestionnaire EJ</a:t>
            </a:r>
          </a:p>
        </p:txBody>
      </p:sp>
      <p:sp>
        <p:nvSpPr>
          <p:cNvPr id="38" name="Rectangle 9"/>
          <p:cNvSpPr>
            <a:spLocks noChangeArrowheads="1"/>
          </p:cNvSpPr>
          <p:nvPr/>
        </p:nvSpPr>
        <p:spPr bwMode="auto">
          <a:xfrm>
            <a:off x="2120664" y="2691489"/>
            <a:ext cx="1370363" cy="168922"/>
          </a:xfrm>
          <a:prstGeom prst="rect">
            <a:avLst/>
          </a:prstGeom>
          <a:noFill/>
          <a:ln w="6350">
            <a:noFill/>
            <a:miter lim="800000"/>
            <a:headEnd/>
            <a:tailEnd/>
          </a:ln>
          <a:effectLst/>
        </p:spPr>
        <p:txBody>
          <a:bodyPr wrap="none" lIns="45720" rIns="45720"/>
          <a:lstStyle/>
          <a:p>
            <a:pPr marL="0" marR="0" lvl="0" indent="0" defTabSz="914400" eaLnBrk="0" fontAlgn="base" latinLnBrk="0" hangingPunct="0">
              <a:lnSpc>
                <a:spcPct val="90000"/>
              </a:lnSpc>
              <a:spcBef>
                <a:spcPct val="0"/>
              </a:spcBef>
              <a:spcAft>
                <a:spcPct val="0"/>
              </a:spcAft>
              <a:buClrTx/>
              <a:buSzTx/>
              <a:buFontTx/>
              <a:buNone/>
              <a:tabLst/>
              <a:defRPr/>
            </a:pPr>
            <a:r>
              <a:rPr kumimoji="0" lang="fr-FR" sz="800" i="0" u="none" strike="noStrike" kern="0" cap="none" spc="0" normalizeH="0" baseline="0" dirty="0" smtClean="0">
                <a:ln>
                  <a:noFill/>
                </a:ln>
                <a:solidFill>
                  <a:srgbClr val="000000"/>
                </a:solidFill>
                <a:effectLst/>
                <a:uLnTx/>
                <a:uFillTx/>
              </a:rPr>
              <a:t>Responsable EJ</a:t>
            </a:r>
          </a:p>
        </p:txBody>
      </p:sp>
      <p:sp>
        <p:nvSpPr>
          <p:cNvPr id="39" name="Rectangle 9"/>
          <p:cNvSpPr>
            <a:spLocks noChangeArrowheads="1"/>
          </p:cNvSpPr>
          <p:nvPr/>
        </p:nvSpPr>
        <p:spPr bwMode="auto">
          <a:xfrm>
            <a:off x="2107534" y="2897679"/>
            <a:ext cx="1370363" cy="168922"/>
          </a:xfrm>
          <a:prstGeom prst="rect">
            <a:avLst/>
          </a:prstGeom>
          <a:noFill/>
          <a:ln w="6350">
            <a:noFill/>
            <a:miter lim="800000"/>
            <a:headEnd/>
            <a:tailEnd/>
          </a:ln>
          <a:effectLst/>
        </p:spPr>
        <p:txBody>
          <a:bodyPr wrap="none" lIns="45720" rIns="45720"/>
          <a:lstStyle/>
          <a:p>
            <a:pPr marL="0" marR="0" lvl="0" indent="0" defTabSz="914400" eaLnBrk="0" fontAlgn="base" latinLnBrk="0" hangingPunct="0">
              <a:lnSpc>
                <a:spcPct val="90000"/>
              </a:lnSpc>
              <a:spcBef>
                <a:spcPct val="0"/>
              </a:spcBef>
              <a:spcAft>
                <a:spcPct val="0"/>
              </a:spcAft>
              <a:buClrTx/>
              <a:buSzTx/>
              <a:buFontTx/>
              <a:buNone/>
              <a:tabLst/>
              <a:defRPr/>
            </a:pPr>
            <a:r>
              <a:rPr kumimoji="0" lang="fr-FR" sz="800" i="0" u="none" strike="noStrike" kern="0" cap="none" spc="0" normalizeH="0" baseline="0" dirty="0" smtClean="0">
                <a:ln>
                  <a:noFill/>
                </a:ln>
                <a:solidFill>
                  <a:srgbClr val="000000"/>
                </a:solidFill>
                <a:effectLst/>
                <a:uLnTx/>
                <a:uFillTx/>
              </a:rPr>
              <a:t>CSP Chorus</a:t>
            </a:r>
            <a:r>
              <a:rPr kumimoji="0" lang="fr-FR" sz="800" i="0" u="none" strike="noStrike" kern="0" cap="none" spc="0" normalizeH="0" dirty="0" smtClean="0">
                <a:ln>
                  <a:noFill/>
                </a:ln>
                <a:solidFill>
                  <a:srgbClr val="000000"/>
                </a:solidFill>
                <a:effectLst/>
                <a:uLnTx/>
                <a:uFillTx/>
              </a:rPr>
              <a:t> ou CGF</a:t>
            </a:r>
            <a:endParaRPr kumimoji="0" lang="fr-FR" sz="800" i="0" u="none" strike="noStrike" kern="0" cap="none" spc="0" normalizeH="0" baseline="0" dirty="0" smtClean="0">
              <a:ln>
                <a:noFill/>
              </a:ln>
              <a:solidFill>
                <a:srgbClr val="000000"/>
              </a:solidFill>
              <a:effectLst/>
              <a:uLnTx/>
              <a:uFillTx/>
            </a:endParaRPr>
          </a:p>
        </p:txBody>
      </p:sp>
      <p:pic>
        <p:nvPicPr>
          <p:cNvPr id="41" name="Image 40"/>
          <p:cNvPicPr>
            <a:picLocks noChangeAspect="1"/>
          </p:cNvPicPr>
          <p:nvPr/>
        </p:nvPicPr>
        <p:blipFill rotWithShape="1">
          <a:blip r:embed="rId2"/>
          <a:srcRect r="14200" b="2450"/>
          <a:stretch/>
        </p:blipFill>
        <p:spPr>
          <a:xfrm>
            <a:off x="4114204" y="1938606"/>
            <a:ext cx="4669796" cy="2210474"/>
          </a:xfrm>
          <a:prstGeom prst="rect">
            <a:avLst/>
          </a:prstGeom>
        </p:spPr>
      </p:pic>
      <p:pic>
        <p:nvPicPr>
          <p:cNvPr id="42" name="Image 41"/>
          <p:cNvPicPr>
            <a:picLocks noChangeAspect="1"/>
          </p:cNvPicPr>
          <p:nvPr/>
        </p:nvPicPr>
        <p:blipFill rotWithShape="1">
          <a:blip r:embed="rId3"/>
          <a:srcRect b="12636"/>
          <a:stretch/>
        </p:blipFill>
        <p:spPr>
          <a:xfrm>
            <a:off x="4918420" y="3717032"/>
            <a:ext cx="3397996" cy="1652938"/>
          </a:xfrm>
          <a:prstGeom prst="rect">
            <a:avLst/>
          </a:prstGeom>
        </p:spPr>
      </p:pic>
      <p:sp>
        <p:nvSpPr>
          <p:cNvPr id="43" name="Rectangle 42"/>
          <p:cNvSpPr/>
          <p:nvPr/>
        </p:nvSpPr>
        <p:spPr>
          <a:xfrm>
            <a:off x="4860032" y="5373465"/>
            <a:ext cx="4572000" cy="246221"/>
          </a:xfrm>
          <a:prstGeom prst="rect">
            <a:avLst/>
          </a:prstGeom>
        </p:spPr>
        <p:txBody>
          <a:bodyPr>
            <a:spAutoFit/>
          </a:bodyPr>
          <a:lstStyle/>
          <a:p>
            <a:r>
              <a:rPr lang="fr-FR" sz="1000" i="1" dirty="0" smtClean="0"/>
              <a:t>Source : transaction </a:t>
            </a:r>
            <a:r>
              <a:rPr lang="fr-FR" sz="1000" i="1" dirty="0"/>
              <a:t>SRM \ Créer commande d’achat)</a:t>
            </a:r>
          </a:p>
        </p:txBody>
      </p:sp>
    </p:spTree>
    <p:extLst>
      <p:ext uri="{BB962C8B-B14F-4D97-AF65-F5344CB8AC3E}">
        <p14:creationId xmlns:p14="http://schemas.microsoft.com/office/powerpoint/2010/main" val="136535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1200000"/>
            <a:ext cx="8424000" cy="428800"/>
          </a:xfrm>
        </p:spPr>
        <p:txBody>
          <a:bodyPr/>
          <a:lstStyle/>
          <a:p>
            <a:r>
              <a:rPr lang="fr-FR" dirty="0"/>
              <a:t>c</a:t>
            </a:r>
            <a:r>
              <a:rPr lang="fr-FR" dirty="0" smtClean="0"/>
              <a:t>. Création des EJ par les CROUS</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c</a:t>
            </a:r>
            <a:r>
              <a:rPr lang="fr-FR" dirty="0" smtClean="0"/>
              <a:t>. </a:t>
            </a:r>
            <a:r>
              <a:rPr lang="fr-FR" dirty="0"/>
              <a:t>Création des EJ par les </a:t>
            </a:r>
            <a:r>
              <a:rPr lang="fr-FR" dirty="0" smtClean="0"/>
              <a:t>CROUS</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Espace réservé du texte 8">
            <a:extLst>
              <a:ext uri="{FF2B5EF4-FFF2-40B4-BE49-F238E27FC236}">
                <a16:creationId xmlns:a16="http://schemas.microsoft.com/office/drawing/2014/main" id="{67132663-239C-A882-A70D-56715F684284}"/>
              </a:ext>
            </a:extLst>
          </p:cNvPr>
          <p:cNvSpPr>
            <a:spLocks noGrp="1"/>
          </p:cNvSpPr>
          <p:nvPr>
            <p:ph type="body" sz="quarter" idx="14"/>
          </p:nvPr>
        </p:nvSpPr>
        <p:spPr>
          <a:xfrm>
            <a:off x="359999" y="1772816"/>
            <a:ext cx="8424000" cy="1872208"/>
          </a:xfrm>
        </p:spPr>
        <p:txBody>
          <a:bodyPr/>
          <a:lstStyle/>
          <a:p>
            <a:pPr marL="285750" indent="-285750">
              <a:buFont typeface="Wingdings" panose="05000000000000000000" pitchFamily="2" charset="2"/>
              <a:buChar char="v"/>
            </a:pPr>
            <a:r>
              <a:rPr lang="fr-FR" sz="1800" b="1" dirty="0"/>
              <a:t>En décembre, après réception des numéros EJ par courriel de la part du rectorat</a:t>
            </a:r>
          </a:p>
          <a:p>
            <a:endParaRPr lang="fr-FR" sz="1200" b="1" dirty="0"/>
          </a:p>
          <a:p>
            <a:r>
              <a:rPr lang="fr-FR" sz="1200" b="1" dirty="0">
                <a:solidFill>
                  <a:srgbClr val="0070C0"/>
                </a:solidFill>
              </a:rPr>
              <a:t>Dans AGLAE : outils, paramètres de l’année de gestion </a:t>
            </a:r>
            <a:r>
              <a:rPr lang="fr-FR" sz="1200" b="1" u="sng" dirty="0">
                <a:solidFill>
                  <a:srgbClr val="0070C0"/>
                </a:solidFill>
              </a:rPr>
              <a:t>en cours</a:t>
            </a:r>
          </a:p>
          <a:p>
            <a:r>
              <a:rPr lang="fr-FR" sz="1200" dirty="0"/>
              <a:t>→ Remplacer les numéros des deux EJ, BCS et Mérite, par les nouveaux numéros fournis par le rectorat au titre de la nouvelle année budgétaire.</a:t>
            </a:r>
          </a:p>
          <a:p>
            <a:r>
              <a:rPr lang="fr-FR" sz="1200" dirty="0"/>
              <a:t>→ Cliquer sur modifier en bas de page.</a:t>
            </a:r>
          </a:p>
        </p:txBody>
      </p:sp>
      <p:pic>
        <p:nvPicPr>
          <p:cNvPr id="11" name="Image 10">
            <a:extLst>
              <a:ext uri="{FF2B5EF4-FFF2-40B4-BE49-F238E27FC236}">
                <a16:creationId xmlns:a16="http://schemas.microsoft.com/office/drawing/2014/main" id="{F56B151B-1799-D274-8C25-79A2055FF6F0}"/>
              </a:ext>
            </a:extLst>
          </p:cNvPr>
          <p:cNvPicPr>
            <a:picLocks noChangeAspect="1"/>
          </p:cNvPicPr>
          <p:nvPr/>
        </p:nvPicPr>
        <p:blipFill>
          <a:blip r:embed="rId2"/>
          <a:stretch>
            <a:fillRect/>
          </a:stretch>
        </p:blipFill>
        <p:spPr>
          <a:xfrm>
            <a:off x="6273836" y="3645024"/>
            <a:ext cx="2038380" cy="2554418"/>
          </a:xfrm>
          <a:prstGeom prst="rect">
            <a:avLst/>
          </a:prstGeom>
        </p:spPr>
      </p:pic>
      <p:pic>
        <p:nvPicPr>
          <p:cNvPr id="12" name="Image 11">
            <a:extLst>
              <a:ext uri="{FF2B5EF4-FFF2-40B4-BE49-F238E27FC236}">
                <a16:creationId xmlns:a16="http://schemas.microsoft.com/office/drawing/2014/main" id="{9F93E947-EDE9-C949-24C8-33568350E956}"/>
              </a:ext>
            </a:extLst>
          </p:cNvPr>
          <p:cNvPicPr>
            <a:picLocks noChangeAspect="1"/>
          </p:cNvPicPr>
          <p:nvPr/>
        </p:nvPicPr>
        <p:blipFill>
          <a:blip r:embed="rId3"/>
          <a:stretch>
            <a:fillRect/>
          </a:stretch>
        </p:blipFill>
        <p:spPr>
          <a:xfrm>
            <a:off x="498268" y="3645024"/>
            <a:ext cx="5691502" cy="2376264"/>
          </a:xfrm>
          <a:prstGeom prst="rect">
            <a:avLst/>
          </a:prstGeom>
        </p:spPr>
      </p:pic>
    </p:spTree>
    <p:extLst>
      <p:ext uri="{BB962C8B-B14F-4D97-AF65-F5344CB8AC3E}">
        <p14:creationId xmlns:p14="http://schemas.microsoft.com/office/powerpoint/2010/main" val="303460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d</a:t>
            </a:r>
            <a:r>
              <a:rPr lang="fr-FR" dirty="0" smtClean="0"/>
              <a:t>. Ouverture des paramètres par les CROUS</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d. Ouverture des paramètres par les CROUS</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17</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Espace réservé du texte 8">
            <a:extLst>
              <a:ext uri="{FF2B5EF4-FFF2-40B4-BE49-F238E27FC236}">
                <a16:creationId xmlns:a16="http://schemas.microsoft.com/office/drawing/2014/main" id="{67132663-239C-A882-A70D-56715F684284}"/>
              </a:ext>
            </a:extLst>
          </p:cNvPr>
          <p:cNvSpPr>
            <a:spLocks noGrp="1"/>
          </p:cNvSpPr>
          <p:nvPr>
            <p:ph type="body" sz="quarter" idx="14"/>
          </p:nvPr>
        </p:nvSpPr>
        <p:spPr>
          <a:xfrm>
            <a:off x="359999" y="1700808"/>
            <a:ext cx="8424000" cy="4392488"/>
          </a:xfrm>
        </p:spPr>
        <p:txBody>
          <a:bodyPr/>
          <a:lstStyle/>
          <a:p>
            <a:pPr marL="285750" indent="-285750">
              <a:buFont typeface="Wingdings" panose="05000000000000000000" pitchFamily="2" charset="2"/>
              <a:buChar char="v"/>
            </a:pPr>
            <a:r>
              <a:rPr lang="fr-FR" sz="1800" b="1" dirty="0"/>
              <a:t>En janvier, avant l’ouverture de la nouvelle campagne DSE</a:t>
            </a:r>
          </a:p>
          <a:p>
            <a:endParaRPr lang="fr-FR" sz="1800" b="1" dirty="0"/>
          </a:p>
          <a:p>
            <a:r>
              <a:rPr lang="fr-FR" sz="1200" dirty="0">
                <a:effectLst/>
                <a:ea typeface="Times New Roman" panose="02020603050405020304" pitchFamily="18" charset="0"/>
              </a:rPr>
              <a:t>Pour ouvrir la campagne en gestion et permettre l’intégration des dossiers en provenance du dépôt.</a:t>
            </a:r>
            <a:endParaRPr lang="fr-FR" sz="1200" dirty="0"/>
          </a:p>
          <a:p>
            <a:endParaRPr lang="fr-FR" sz="1200" dirty="0"/>
          </a:p>
          <a:p>
            <a:r>
              <a:rPr lang="fr-FR" sz="1200" b="1" dirty="0">
                <a:solidFill>
                  <a:srgbClr val="0070C0"/>
                </a:solidFill>
              </a:rPr>
              <a:t>Dans AGLAE : outils, paramètres </a:t>
            </a:r>
            <a:endParaRPr lang="fr-FR" sz="1200" b="1" u="sng" dirty="0">
              <a:solidFill>
                <a:srgbClr val="0070C0"/>
              </a:solidFill>
            </a:endParaRPr>
          </a:p>
          <a:p>
            <a:r>
              <a:rPr lang="fr-FR" sz="1200" dirty="0"/>
              <a:t>→ Cliquer sur </a:t>
            </a:r>
            <a:r>
              <a:rPr lang="fr-FR" sz="1200" b="1" dirty="0"/>
              <a:t>CREER</a:t>
            </a:r>
          </a:p>
          <a:p>
            <a:r>
              <a:rPr lang="fr-FR" sz="1200" dirty="0"/>
              <a:t>Une nouvelle page de paramètres s’ouvre.</a:t>
            </a:r>
          </a:p>
          <a:p>
            <a:r>
              <a:rPr lang="fr-FR" sz="1200" dirty="0"/>
              <a:t>Les champs sont </a:t>
            </a:r>
            <a:r>
              <a:rPr lang="fr-FR" sz="1200" dirty="0" err="1"/>
              <a:t>pré-remplis</a:t>
            </a:r>
            <a:r>
              <a:rPr lang="fr-FR" sz="1200" dirty="0"/>
              <a:t> ainsi que les numéros d’EJ, dupliqués de l’année de gestion antérieure et donc de leur bonne modification faite en décembre.</a:t>
            </a:r>
          </a:p>
          <a:p>
            <a:r>
              <a:rPr lang="fr-FR" sz="1200" dirty="0"/>
              <a:t>Seule </a:t>
            </a:r>
            <a:r>
              <a:rPr lang="fr-FR" sz="1200" b="1" dirty="0"/>
              <a:t>la DATE DE LA MAJORITE </a:t>
            </a:r>
            <a:r>
              <a:rPr lang="fr-FR" sz="1200" dirty="0"/>
              <a:t>doit être renseignée, soit au </a:t>
            </a:r>
            <a:r>
              <a:rPr lang="fr-FR" sz="1200" u="sng" dirty="0"/>
              <a:t>01/09</a:t>
            </a:r>
            <a:r>
              <a:rPr lang="fr-FR" sz="1200" dirty="0"/>
              <a:t> de la nouvelle année universitaire à venir (elle sert à calculer la limite d’âge pour les </a:t>
            </a:r>
            <a:r>
              <a:rPr lang="fr-FR" sz="1200" dirty="0" err="1"/>
              <a:t>primos</a:t>
            </a:r>
            <a:r>
              <a:rPr lang="fr-FR" sz="1200" dirty="0"/>
              <a:t> demandeurs).</a:t>
            </a:r>
          </a:p>
          <a:p>
            <a:r>
              <a:rPr lang="fr-FR" sz="1200" dirty="0"/>
              <a:t>En cas de changement de Recteur ou de DG, ne pas oublier de modifier les noms dans la partie des signataires en bas de l’écran (leur signature apparaît sur les notifications de bourse).</a:t>
            </a:r>
          </a:p>
          <a:p>
            <a:r>
              <a:rPr lang="fr-FR" sz="1200" dirty="0"/>
              <a:t>→ </a:t>
            </a:r>
            <a:r>
              <a:rPr lang="fr-FR" sz="1200" b="1" dirty="0"/>
              <a:t>Enregistrer</a:t>
            </a:r>
            <a:r>
              <a:rPr lang="fr-FR" sz="1200" dirty="0"/>
              <a:t> la page</a:t>
            </a:r>
          </a:p>
          <a:p>
            <a:endParaRPr lang="fr-FR" sz="1200" dirty="0"/>
          </a:p>
          <a:p>
            <a:pPr algn="just"/>
            <a:r>
              <a:rPr lang="fr-FR" sz="1200" dirty="0">
                <a:solidFill>
                  <a:srgbClr val="FF0000"/>
                </a:solidFill>
                <a:effectLst/>
                <a:ea typeface="Times New Roman" panose="02020603050405020304" pitchFamily="18" charset="0"/>
              </a:rPr>
              <a:t>/!\ Par défaut ce sont les paramètres actifs ! </a:t>
            </a:r>
            <a:r>
              <a:rPr lang="fr-FR" sz="1200" dirty="0">
                <a:effectLst/>
                <a:ea typeface="Times New Roman" panose="02020603050405020304" pitchFamily="18" charset="0"/>
              </a:rPr>
              <a:t>Donc pour revenir à l’utilisation actuelle (en particulier pour l’édition des différents documents associés aux paiements), revenir sur les paramètres de l’année en cours en cochant la case correspondante dans les paramètres associés.</a:t>
            </a:r>
          </a:p>
          <a:p>
            <a:endParaRPr lang="fr-FR" sz="1200" dirty="0"/>
          </a:p>
          <a:p>
            <a:endParaRPr lang="fr-FR" sz="1200" dirty="0"/>
          </a:p>
          <a:p>
            <a:endParaRPr lang="fr-FR" sz="1200" dirty="0"/>
          </a:p>
          <a:p>
            <a:endParaRPr lang="fr-FR" sz="1200" dirty="0"/>
          </a:p>
          <a:p>
            <a:endParaRPr lang="fr-FR" sz="1200" dirty="0"/>
          </a:p>
        </p:txBody>
      </p:sp>
    </p:spTree>
    <p:extLst>
      <p:ext uri="{BB962C8B-B14F-4D97-AF65-F5344CB8AC3E}">
        <p14:creationId xmlns:p14="http://schemas.microsoft.com/office/powerpoint/2010/main" val="2076521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d</a:t>
            </a:r>
            <a:r>
              <a:rPr lang="fr-FR" dirty="0" smtClean="0"/>
              <a:t>. Ouverture des paramètres par les CROUS</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d. Ouverture des paramètres par les CROUS</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pic>
        <p:nvPicPr>
          <p:cNvPr id="10" name="Image 9">
            <a:extLst>
              <a:ext uri="{FF2B5EF4-FFF2-40B4-BE49-F238E27FC236}">
                <a16:creationId xmlns:a16="http://schemas.microsoft.com/office/drawing/2014/main" id="{AD062E4B-276C-2B8B-C762-E4D138F6F9EA}"/>
              </a:ext>
            </a:extLst>
          </p:cNvPr>
          <p:cNvPicPr>
            <a:picLocks noChangeAspect="1"/>
          </p:cNvPicPr>
          <p:nvPr/>
        </p:nvPicPr>
        <p:blipFill>
          <a:blip r:embed="rId2"/>
          <a:stretch>
            <a:fillRect/>
          </a:stretch>
        </p:blipFill>
        <p:spPr>
          <a:xfrm>
            <a:off x="683568" y="1935523"/>
            <a:ext cx="7515432" cy="1887345"/>
          </a:xfrm>
          <a:prstGeom prst="rect">
            <a:avLst/>
          </a:prstGeom>
        </p:spPr>
      </p:pic>
      <p:pic>
        <p:nvPicPr>
          <p:cNvPr id="11" name="Image 10">
            <a:extLst>
              <a:ext uri="{FF2B5EF4-FFF2-40B4-BE49-F238E27FC236}">
                <a16:creationId xmlns:a16="http://schemas.microsoft.com/office/drawing/2014/main" id="{23B53595-00A6-379F-4921-AFCEE182DA36}"/>
              </a:ext>
            </a:extLst>
          </p:cNvPr>
          <p:cNvPicPr>
            <a:picLocks noChangeAspect="1"/>
          </p:cNvPicPr>
          <p:nvPr/>
        </p:nvPicPr>
        <p:blipFill>
          <a:blip r:embed="rId3"/>
          <a:stretch>
            <a:fillRect/>
          </a:stretch>
        </p:blipFill>
        <p:spPr>
          <a:xfrm>
            <a:off x="683568" y="4034153"/>
            <a:ext cx="2499951" cy="1853412"/>
          </a:xfrm>
          <a:prstGeom prst="rect">
            <a:avLst/>
          </a:prstGeom>
        </p:spPr>
      </p:pic>
      <p:pic>
        <p:nvPicPr>
          <p:cNvPr id="12" name="Image 11">
            <a:extLst>
              <a:ext uri="{FF2B5EF4-FFF2-40B4-BE49-F238E27FC236}">
                <a16:creationId xmlns:a16="http://schemas.microsoft.com/office/drawing/2014/main" id="{5648B34D-0F45-B1DF-52CD-AFA91D8884E4}"/>
              </a:ext>
            </a:extLst>
          </p:cNvPr>
          <p:cNvPicPr>
            <a:picLocks noChangeAspect="1"/>
          </p:cNvPicPr>
          <p:nvPr/>
        </p:nvPicPr>
        <p:blipFill>
          <a:blip r:embed="rId4"/>
          <a:stretch>
            <a:fillRect/>
          </a:stretch>
        </p:blipFill>
        <p:spPr>
          <a:xfrm>
            <a:off x="3336512" y="4034153"/>
            <a:ext cx="4862488" cy="1935921"/>
          </a:xfrm>
          <a:prstGeom prst="rect">
            <a:avLst/>
          </a:prstGeom>
        </p:spPr>
      </p:pic>
    </p:spTree>
    <p:extLst>
      <p:ext uri="{BB962C8B-B14F-4D97-AF65-F5344CB8AC3E}">
        <p14:creationId xmlns:p14="http://schemas.microsoft.com/office/powerpoint/2010/main" val="790257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1200000"/>
            <a:ext cx="8424000" cy="428800"/>
          </a:xfrm>
        </p:spPr>
        <p:txBody>
          <a:bodyPr/>
          <a:lstStyle/>
          <a:p>
            <a:r>
              <a:rPr lang="fr-FR" dirty="0"/>
              <a:t>e</a:t>
            </a:r>
            <a:r>
              <a:rPr lang="fr-FR" dirty="0" smtClean="0"/>
              <a:t>. Instruction et validation des DSE </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e. Instruction et validation des DSE </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19</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14" name="Espace réservé du texte 8">
            <a:extLst>
              <a:ext uri="{FF2B5EF4-FFF2-40B4-BE49-F238E27FC236}">
                <a16:creationId xmlns:a16="http://schemas.microsoft.com/office/drawing/2014/main" id="{85B27311-C150-7230-424E-705C806C8930}"/>
              </a:ext>
            </a:extLst>
          </p:cNvPr>
          <p:cNvSpPr>
            <a:spLocks noGrp="1"/>
          </p:cNvSpPr>
          <p:nvPr>
            <p:ph type="body" sz="quarter" idx="14"/>
          </p:nvPr>
        </p:nvSpPr>
        <p:spPr>
          <a:xfrm>
            <a:off x="359999" y="1675833"/>
            <a:ext cx="8424000" cy="4702167"/>
          </a:xfrm>
        </p:spPr>
        <p:txBody>
          <a:bodyPr/>
          <a:lstStyle/>
          <a:p>
            <a:pPr marL="285750" indent="-285750">
              <a:buFont typeface="Wingdings" panose="05000000000000000000" pitchFamily="2" charset="2"/>
              <a:buChar char="v"/>
            </a:pPr>
            <a:r>
              <a:rPr lang="fr-FR" sz="1800" b="1" dirty="0">
                <a:effectLst/>
                <a:ea typeface="Calibri" panose="020F0502020204030204" pitchFamily="34" charset="0"/>
                <a:cs typeface="Times New Roman" panose="02020603050405020304" pitchFamily="18" charset="0"/>
              </a:rPr>
              <a:t>La demande</a:t>
            </a:r>
          </a:p>
          <a:p>
            <a:endParaRPr lang="fr-FR" sz="1200" dirty="0">
              <a:effectLst/>
              <a:ea typeface="Calibri" panose="020F0502020204030204" pitchFamily="34" charset="0"/>
              <a:cs typeface="Times New Roman" panose="02020603050405020304" pitchFamily="18" charset="0"/>
            </a:endParaRPr>
          </a:p>
          <a:p>
            <a:pPr algn="just"/>
            <a:r>
              <a:rPr lang="fr-FR" sz="1200" dirty="0">
                <a:ea typeface="Calibri" panose="020F0502020204030204" pitchFamily="34" charset="0"/>
                <a:cs typeface="Times New Roman" panose="02020603050405020304" pitchFamily="18" charset="0"/>
              </a:rPr>
              <a:t>L</a:t>
            </a:r>
            <a:r>
              <a:rPr lang="fr-FR" sz="1200" dirty="0">
                <a:effectLst/>
                <a:ea typeface="Calibri" panose="020F0502020204030204" pitchFamily="34" charset="0"/>
                <a:cs typeface="Times New Roman" panose="02020603050405020304" pitchFamily="18" charset="0"/>
              </a:rPr>
              <a:t>a base de dépôt est accessible via messervices.etudiant.gouv.fr du </a:t>
            </a:r>
            <a:r>
              <a:rPr lang="fr-FR" sz="1200" b="1" dirty="0" smtClean="0">
                <a:effectLst/>
                <a:ea typeface="Calibri" panose="020F0502020204030204" pitchFamily="34" charset="0"/>
                <a:cs typeface="Times New Roman" panose="02020603050405020304" pitchFamily="18" charset="0"/>
              </a:rPr>
              <a:t>de l’ouverture jusqu’au 31 mai</a:t>
            </a:r>
            <a:r>
              <a:rPr lang="fr-FR" sz="1200" dirty="0" smtClean="0">
                <a:effectLst/>
                <a:ea typeface="Calibri" panose="020F0502020204030204" pitchFamily="34" charset="0"/>
                <a:cs typeface="Times New Roman" panose="02020603050405020304" pitchFamily="18" charset="0"/>
              </a:rPr>
              <a:t> </a:t>
            </a:r>
            <a:r>
              <a:rPr lang="fr-FR" sz="1200" dirty="0">
                <a:effectLst/>
                <a:ea typeface="Calibri" panose="020F0502020204030204" pitchFamily="34" charset="0"/>
                <a:cs typeface="Times New Roman" panose="02020603050405020304" pitchFamily="18" charset="0"/>
              </a:rPr>
              <a:t>pour la période dite normale. </a:t>
            </a:r>
          </a:p>
          <a:p>
            <a:pPr algn="just"/>
            <a:r>
              <a:rPr lang="fr-FR" sz="1200" dirty="0">
                <a:effectLst/>
                <a:ea typeface="Calibri" panose="020F0502020204030204" pitchFamily="34" charset="0"/>
                <a:cs typeface="Times New Roman" panose="02020603050405020304" pitchFamily="18" charset="0"/>
              </a:rPr>
              <a:t>→ Ces dossiers sont étudiés au fil de l'eau par les gestionnaires dès la fin janvier (dans le respect de la chronologie des connexions par les étudiants).</a:t>
            </a:r>
          </a:p>
          <a:p>
            <a:pPr algn="just"/>
            <a:r>
              <a:rPr lang="fr-FR" sz="1200" b="1" dirty="0">
                <a:effectLst/>
                <a:ea typeface="Calibri" panose="020F0502020204030204" pitchFamily="34" charset="0"/>
                <a:cs typeface="Times New Roman" panose="02020603050405020304" pitchFamily="18" charset="0"/>
              </a:rPr>
              <a:t>Après le </a:t>
            </a:r>
            <a:r>
              <a:rPr lang="fr-FR" sz="1200" b="1" dirty="0" smtClean="0">
                <a:ea typeface="Calibri" panose="020F0502020204030204" pitchFamily="34" charset="0"/>
                <a:cs typeface="Times New Roman" panose="02020603050405020304" pitchFamily="18" charset="0"/>
              </a:rPr>
              <a:t>31</a:t>
            </a:r>
            <a:r>
              <a:rPr lang="fr-FR" sz="1200" b="1" dirty="0" smtClean="0">
                <a:effectLst/>
                <a:ea typeface="Calibri" panose="020F0502020204030204" pitchFamily="34" charset="0"/>
                <a:cs typeface="Times New Roman" panose="02020603050405020304" pitchFamily="18" charset="0"/>
              </a:rPr>
              <a:t> </a:t>
            </a:r>
            <a:r>
              <a:rPr lang="fr-FR" sz="1200" b="1" dirty="0">
                <a:effectLst/>
                <a:ea typeface="Calibri" panose="020F0502020204030204" pitchFamily="34" charset="0"/>
                <a:cs typeface="Times New Roman" panose="02020603050405020304" pitchFamily="18" charset="0"/>
              </a:rPr>
              <a:t>mai</a:t>
            </a:r>
            <a:r>
              <a:rPr lang="fr-FR" sz="1200" dirty="0">
                <a:effectLst/>
                <a:ea typeface="Calibri" panose="020F0502020204030204" pitchFamily="34" charset="0"/>
                <a:cs typeface="Times New Roman" panose="02020603050405020304" pitchFamily="18" charset="0"/>
              </a:rPr>
              <a:t> et jusqu'à fin décembre, le serveur reste ouvert pour les demandes </a:t>
            </a:r>
            <a:r>
              <a:rPr lang="fr-FR" sz="1200" b="1" dirty="0">
                <a:effectLst/>
                <a:ea typeface="Calibri" panose="020F0502020204030204" pitchFamily="34" charset="0"/>
                <a:cs typeface="Times New Roman" panose="02020603050405020304" pitchFamily="18" charset="0"/>
              </a:rPr>
              <a:t>"hors-délais ».</a:t>
            </a:r>
            <a:endParaRPr lang="fr-FR" sz="1200" dirty="0">
              <a:effectLst/>
              <a:ea typeface="Calibri" panose="020F0502020204030204" pitchFamily="34" charset="0"/>
              <a:cs typeface="Times New Roman" panose="02020603050405020304" pitchFamily="18" charset="0"/>
            </a:endParaRPr>
          </a:p>
          <a:p>
            <a:pPr algn="just">
              <a:spcAft>
                <a:spcPts val="0"/>
              </a:spcAft>
            </a:pPr>
            <a:r>
              <a:rPr lang="fr-FR" sz="1200" dirty="0">
                <a:effectLst/>
                <a:ea typeface="Calibri" panose="020F0502020204030204" pitchFamily="34" charset="0"/>
                <a:cs typeface="Times New Roman" panose="02020603050405020304" pitchFamily="18" charset="0"/>
              </a:rPr>
              <a:t>→ Ces dossiers sont étudiés au fil de l’eau, généralement après la rentrée universitaire (non prioritaires).</a:t>
            </a:r>
          </a:p>
          <a:p>
            <a:pPr algn="just">
              <a:spcAft>
                <a:spcPts val="0"/>
              </a:spcAft>
            </a:pPr>
            <a:endParaRPr lang="fr-FR" sz="1200" dirty="0">
              <a:effectLst/>
              <a:ea typeface="Calibri" panose="020F0502020204030204" pitchFamily="34" charset="0"/>
              <a:cs typeface="Times New Roman" panose="02020603050405020304" pitchFamily="18" charset="0"/>
            </a:endParaRPr>
          </a:p>
          <a:p>
            <a:pPr marL="171450" indent="-171450">
              <a:spcAft>
                <a:spcPts val="0"/>
              </a:spcAft>
              <a:buFont typeface="Wingdings" panose="05000000000000000000" pitchFamily="2" charset="2"/>
              <a:buChar char="è"/>
            </a:pPr>
            <a:r>
              <a:rPr lang="fr-FR" sz="1200" i="1" dirty="0">
                <a:effectLst/>
                <a:ea typeface="Calibri" panose="020F0502020204030204" pitchFamily="34" charset="0"/>
                <a:cs typeface="Times New Roman" panose="02020603050405020304" pitchFamily="18" charset="0"/>
              </a:rPr>
              <a:t> Une fois le dossier étudié, celui-ci est validé et l'étudiant reçoit par mail une </a:t>
            </a:r>
            <a:r>
              <a:rPr lang="fr-FR" sz="1200" b="1" i="1" dirty="0">
                <a:solidFill>
                  <a:srgbClr val="0070C0"/>
                </a:solidFill>
                <a:effectLst/>
                <a:ea typeface="Calibri" panose="020F0502020204030204" pitchFamily="34" charset="0"/>
                <a:cs typeface="Times New Roman" panose="02020603050405020304" pitchFamily="18" charset="0"/>
              </a:rPr>
              <a:t>notification conditionnelle de bourse</a:t>
            </a:r>
            <a:r>
              <a:rPr lang="fr-FR" sz="1200" b="1" i="1" dirty="0">
                <a:effectLst/>
                <a:ea typeface="Calibri" panose="020F0502020204030204" pitchFamily="34" charset="0"/>
                <a:cs typeface="Times New Roman" panose="02020603050405020304" pitchFamily="18" charset="0"/>
              </a:rPr>
              <a:t>.</a:t>
            </a:r>
          </a:p>
          <a:p>
            <a:pPr marL="171450" indent="-171450">
              <a:spcAft>
                <a:spcPts val="0"/>
              </a:spcAft>
              <a:buFont typeface="Wingdings" panose="05000000000000000000" pitchFamily="2" charset="2"/>
              <a:buChar char="è"/>
            </a:pPr>
            <a:r>
              <a:rPr lang="fr-FR" sz="1200" b="1" i="1" dirty="0">
                <a:ea typeface="Calibri" panose="020F0502020204030204" pitchFamily="34" charset="0"/>
                <a:cs typeface="Times New Roman" panose="02020603050405020304" pitchFamily="18" charset="0"/>
              </a:rPr>
              <a:t> </a:t>
            </a:r>
            <a:r>
              <a:rPr lang="fr-FR" sz="1200" i="1" dirty="0">
                <a:ea typeface="Calibri" panose="020F0502020204030204" pitchFamily="34" charset="0"/>
                <a:cs typeface="Times New Roman" panose="02020603050405020304" pitchFamily="18" charset="0"/>
              </a:rPr>
              <a:t>Si le dossier est mis en attente, la décision ne sera prise qu’au retour des compléments de pièces réclamés à l’étudiant par mail. </a:t>
            </a:r>
          </a:p>
          <a:p>
            <a:endParaRPr lang="fr-FR" sz="12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fr-FR" sz="1800" b="1" dirty="0">
                <a:effectLst/>
                <a:ea typeface="Calibri" panose="020F0502020204030204" pitchFamily="34" charset="0"/>
                <a:cs typeface="Times New Roman" panose="02020603050405020304" pitchFamily="18" charset="0"/>
              </a:rPr>
              <a:t>La validation du vœu 0, soit la première étape de la mise en paiement</a:t>
            </a:r>
            <a:endParaRPr lang="fr-FR" sz="12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fr-FR" sz="1200" dirty="0">
                <a:effectLst/>
                <a:ea typeface="Calibri" panose="020F0502020204030204" pitchFamily="34" charset="0"/>
                <a:cs typeface="Times New Roman" panose="02020603050405020304" pitchFamily="18" charset="0"/>
              </a:rPr>
              <a:t>L'étudiant doit impérativement </a:t>
            </a:r>
            <a:r>
              <a:rPr lang="fr-FR" sz="1200" b="1" dirty="0">
                <a:effectLst/>
                <a:ea typeface="Calibri" panose="020F0502020204030204" pitchFamily="34" charset="0"/>
                <a:cs typeface="Times New Roman" panose="02020603050405020304" pitchFamily="18" charset="0"/>
              </a:rPr>
              <a:t>remettre sa notification conditionnelle de bourse à son établissement d'inscription à la rentrée</a:t>
            </a:r>
            <a:r>
              <a:rPr lang="fr-FR" sz="1200" dirty="0">
                <a:effectLst/>
                <a:ea typeface="Calibri" panose="020F0502020204030204" pitchFamily="34" charset="0"/>
                <a:cs typeface="Times New Roman" panose="02020603050405020304" pitchFamily="18" charset="0"/>
              </a:rPr>
              <a:t>.</a:t>
            </a:r>
          </a:p>
          <a:p>
            <a:pPr algn="just">
              <a:lnSpc>
                <a:spcPct val="115000"/>
              </a:lnSpc>
              <a:spcAft>
                <a:spcPts val="1000"/>
              </a:spcAft>
            </a:pPr>
            <a:r>
              <a:rPr lang="fr-FR" sz="1200" dirty="0">
                <a:effectLst/>
                <a:ea typeface="Calibri" panose="020F0502020204030204" pitchFamily="34" charset="0"/>
                <a:cs typeface="Times New Roman" panose="02020603050405020304" pitchFamily="18" charset="0"/>
              </a:rPr>
              <a:t>Les remontées d’inscription dans Aglaé sont générées essentiellement de façon automatisée via les interfaces avec les universités et le module Scola pour tous les autres établissements (saisie manuelle par les scolarités de leurs boursiers sur un outil web associé à l’application de gestion des bourses Aglaé). </a:t>
            </a:r>
            <a:r>
              <a:rPr lang="fr-FR" sz="1200" b="1" dirty="0">
                <a:effectLst/>
                <a:ea typeface="Calibri" panose="020F0502020204030204" pitchFamily="34" charset="0"/>
                <a:cs typeface="Times New Roman" panose="02020603050405020304" pitchFamily="18" charset="0"/>
              </a:rPr>
              <a:t>L’inscription valide un vœu 0 de bourse.</a:t>
            </a:r>
          </a:p>
          <a:p>
            <a:pPr algn="just">
              <a:lnSpc>
                <a:spcPct val="115000"/>
              </a:lnSpc>
              <a:spcAft>
                <a:spcPts val="1000"/>
              </a:spcAft>
            </a:pPr>
            <a:r>
              <a:rPr lang="fr-FR" sz="1200" i="1" dirty="0">
                <a:effectLst/>
                <a:ea typeface="Calibri" panose="020F0502020204030204" pitchFamily="34" charset="0"/>
                <a:cs typeface="Times New Roman" panose="02020603050405020304" pitchFamily="18" charset="0"/>
                <a:sym typeface="Wingdings" panose="05000000000000000000" pitchFamily="2" charset="2"/>
              </a:rPr>
              <a:t></a:t>
            </a:r>
            <a:r>
              <a:rPr lang="fr-FR" sz="1200" i="1" dirty="0">
                <a:effectLst/>
                <a:ea typeface="Calibri" panose="020F0502020204030204" pitchFamily="34" charset="0"/>
                <a:cs typeface="Times New Roman" panose="02020603050405020304" pitchFamily="18" charset="0"/>
              </a:rPr>
              <a:t> Cette validation du vœu 0 génère l’envoi de la </a:t>
            </a:r>
            <a:r>
              <a:rPr lang="fr-FR" sz="1200" b="1" i="1" dirty="0">
                <a:solidFill>
                  <a:srgbClr val="0070C0"/>
                </a:solidFill>
                <a:effectLst/>
                <a:ea typeface="Calibri" panose="020F0502020204030204" pitchFamily="34" charset="0"/>
                <a:cs typeface="Times New Roman" panose="02020603050405020304" pitchFamily="18" charset="0"/>
              </a:rPr>
              <a:t>notification définitive de bourse </a:t>
            </a:r>
            <a:r>
              <a:rPr lang="fr-FR" sz="1200" i="1" dirty="0">
                <a:effectLst/>
                <a:ea typeface="Calibri" panose="020F0502020204030204" pitchFamily="34" charset="0"/>
                <a:cs typeface="Times New Roman" panose="02020603050405020304" pitchFamily="18" charset="0"/>
              </a:rPr>
              <a:t>et le dossier est prêt pour la liquidation.</a:t>
            </a:r>
            <a:endParaRPr lang="fr-FR" sz="1200" dirty="0">
              <a:effectLst/>
              <a:ea typeface="Calibri" panose="020F0502020204030204" pitchFamily="34" charset="0"/>
              <a:cs typeface="Times New Roman" panose="02020603050405020304" pitchFamily="18" charset="0"/>
            </a:endParaRPr>
          </a:p>
          <a:p>
            <a:endParaRPr lang="fr-FR" sz="1200" dirty="0"/>
          </a:p>
          <a:p>
            <a:endParaRPr lang="fr-FR" sz="1200" dirty="0"/>
          </a:p>
          <a:p>
            <a:endParaRPr lang="fr-FR" sz="1200" dirty="0"/>
          </a:p>
          <a:p>
            <a:endParaRPr lang="fr-FR" sz="1200" dirty="0"/>
          </a:p>
          <a:p>
            <a:endParaRPr lang="fr-FR" sz="1200" dirty="0"/>
          </a:p>
        </p:txBody>
      </p:sp>
    </p:spTree>
    <p:extLst>
      <p:ext uri="{BB962C8B-B14F-4D97-AF65-F5344CB8AC3E}">
        <p14:creationId xmlns:p14="http://schemas.microsoft.com/office/powerpoint/2010/main" val="337637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algn="ctr"/>
            <a:r>
              <a:rPr lang="fr-FR" sz="3600" dirty="0" smtClean="0"/>
              <a:t>WEBINAIRE</a:t>
            </a:r>
            <a:r>
              <a:rPr lang="fr-FR" sz="4000" dirty="0" smtClean="0"/>
              <a:t> </a:t>
            </a:r>
          </a:p>
          <a:p>
            <a:pPr algn="ctr"/>
            <a:endParaRPr lang="fr-FR" dirty="0" smtClean="0"/>
          </a:p>
          <a:p>
            <a:pPr algn="ctr"/>
            <a:r>
              <a:rPr lang="fr-FR" sz="2400" dirty="0" smtClean="0"/>
              <a:t>PAIEMENT DES BOURSES DE L’ENSEIGNEMENT SUPERIEUR</a:t>
            </a:r>
          </a:p>
          <a:p>
            <a:pPr algn="ctr"/>
            <a:endParaRPr lang="fr-FR" sz="1800" dirty="0" smtClean="0"/>
          </a:p>
          <a:p>
            <a:pPr algn="ctr"/>
            <a:r>
              <a:rPr lang="fr-FR" sz="1800" dirty="0" smtClean="0"/>
              <a:t>6 JUIN 2023</a:t>
            </a:r>
          </a:p>
          <a:p>
            <a:pPr algn="ctr"/>
            <a:r>
              <a:rPr lang="fr-FR" sz="1800" b="0" dirty="0" smtClean="0"/>
              <a:t>15h – 16h</a:t>
            </a:r>
            <a:endParaRPr lang="fr-FR" sz="1800" b="0" dirty="0"/>
          </a:p>
        </p:txBody>
      </p:sp>
      <p:sp>
        <p:nvSpPr>
          <p:cNvPr id="7" name="Espace réservé de la date 6"/>
          <p:cNvSpPr>
            <a:spLocks noGrp="1"/>
          </p:cNvSpPr>
          <p:nvPr>
            <p:ph type="dt" sz="half" idx="10"/>
          </p:nvPr>
        </p:nvSpPr>
        <p:spPr/>
        <p:txBody>
          <a:bodyPr/>
          <a:lstStyle/>
          <a:p>
            <a:pPr algn="r"/>
            <a:r>
              <a:rPr lang="fr-FR" cap="all" dirty="0" smtClean="0"/>
              <a:t>06/06/2023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
        <p:nvSpPr>
          <p:cNvPr id="8" name="Espace réservé du pied de page 5">
            <a:extLst>
              <a:ext uri="{FF2B5EF4-FFF2-40B4-BE49-F238E27FC236}">
                <a16:creationId xmlns:a16="http://schemas.microsoft.com/office/drawing/2014/main" id="{5982DBCF-7832-2A4D-ABDA-7D1D19242D6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f</a:t>
            </a:r>
            <a:r>
              <a:rPr lang="fr-FR" dirty="0" smtClean="0"/>
              <a:t>. Préparation des MEP</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f</a:t>
            </a:r>
            <a:r>
              <a:rPr lang="fr-FR" dirty="0" smtClean="0"/>
              <a:t>. Préparation des MEP</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ZoneTexte 8">
            <a:extLst>
              <a:ext uri="{FF2B5EF4-FFF2-40B4-BE49-F238E27FC236}">
                <a16:creationId xmlns:a16="http://schemas.microsoft.com/office/drawing/2014/main" id="{CA892F35-666D-90F3-2B49-CEB5FB671BAF}"/>
              </a:ext>
            </a:extLst>
          </p:cNvPr>
          <p:cNvSpPr txBox="1"/>
          <p:nvPr/>
        </p:nvSpPr>
        <p:spPr>
          <a:xfrm>
            <a:off x="404663" y="1680000"/>
            <a:ext cx="8334672" cy="1846659"/>
          </a:xfrm>
          <a:prstGeom prst="rect">
            <a:avLst/>
          </a:prstGeom>
          <a:noFill/>
        </p:spPr>
        <p:txBody>
          <a:bodyPr wrap="square">
            <a:spAutoFit/>
          </a:bodyPr>
          <a:lstStyle/>
          <a:p>
            <a:pPr marL="285750" indent="-285750">
              <a:buFont typeface="Wingdings" panose="05000000000000000000" pitchFamily="2" charset="2"/>
              <a:buChar char="v"/>
            </a:pPr>
            <a:r>
              <a:rPr lang="fr-FR" b="1" dirty="0">
                <a:effectLst/>
                <a:ea typeface="Calibri" panose="020F0502020204030204" pitchFamily="34" charset="0"/>
                <a:cs typeface="Times New Roman" panose="02020603050405020304" pitchFamily="18" charset="0"/>
              </a:rPr>
              <a:t>Les contrôles</a:t>
            </a:r>
            <a:endParaRPr lang="fr-FR" sz="1800" dirty="0">
              <a:effectLst/>
              <a:ea typeface="Calibri" panose="020F0502020204030204" pitchFamily="34" charset="0"/>
              <a:cs typeface="Times New Roman" panose="02020603050405020304" pitchFamily="18" charset="0"/>
            </a:endParaRPr>
          </a:p>
          <a:p>
            <a:pPr algn="just"/>
            <a:endParaRPr lang="fr-FR" sz="1200" dirty="0">
              <a:ea typeface="Calibri" panose="020F0502020204030204" pitchFamily="34" charset="0"/>
              <a:cs typeface="Times New Roman" panose="02020603050405020304" pitchFamily="18" charset="0"/>
            </a:endParaRPr>
          </a:p>
          <a:p>
            <a:pPr algn="just"/>
            <a:r>
              <a:rPr lang="fr-FR" sz="1200" dirty="0">
                <a:solidFill>
                  <a:srgbClr val="0070C0"/>
                </a:solidFill>
                <a:ea typeface="Calibri" panose="020F0502020204030204" pitchFamily="34" charset="0"/>
                <a:cs typeface="Times New Roman" panose="02020603050405020304" pitchFamily="18" charset="0"/>
              </a:rPr>
              <a:t>1- Dossiers en anomalie</a:t>
            </a:r>
          </a:p>
          <a:p>
            <a:pPr algn="just"/>
            <a:r>
              <a:rPr lang="fr-FR" sz="1200" dirty="0">
                <a:ea typeface="Calibri" panose="020F0502020204030204" pitchFamily="34" charset="0"/>
                <a:cs typeface="Times New Roman" panose="02020603050405020304" pitchFamily="18" charset="0"/>
              </a:rPr>
              <a:t>Reprise manuelle des dossiers avec un code activation en </a:t>
            </a:r>
            <a:r>
              <a:rPr lang="fr-FR" sz="1200" b="1" dirty="0">
                <a:ea typeface="Calibri" panose="020F0502020204030204" pitchFamily="34" charset="0"/>
                <a:cs typeface="Times New Roman" panose="02020603050405020304" pitchFamily="18" charset="0"/>
              </a:rPr>
              <a:t>P</a:t>
            </a:r>
            <a:r>
              <a:rPr lang="fr-FR" sz="1200" dirty="0">
                <a:ea typeface="Calibri" panose="020F0502020204030204" pitchFamily="34" charset="0"/>
                <a:cs typeface="Times New Roman" panose="02020603050405020304" pitchFamily="18" charset="0"/>
              </a:rPr>
              <a:t> (anomalie paiement), </a:t>
            </a:r>
            <a:r>
              <a:rPr lang="fr-FR" sz="1200" b="1" dirty="0">
                <a:ea typeface="Calibri" panose="020F0502020204030204" pitchFamily="34" charset="0"/>
                <a:cs typeface="Times New Roman" panose="02020603050405020304" pitchFamily="18" charset="0"/>
              </a:rPr>
              <a:t>O</a:t>
            </a:r>
            <a:r>
              <a:rPr lang="fr-FR" sz="1200" dirty="0">
                <a:ea typeface="Calibri" panose="020F0502020204030204" pitchFamily="34" charset="0"/>
                <a:cs typeface="Times New Roman" panose="02020603050405020304" pitchFamily="18" charset="0"/>
              </a:rPr>
              <a:t> (anomalie d’intégration) et </a:t>
            </a:r>
            <a:r>
              <a:rPr lang="fr-FR" sz="1200" b="1" dirty="0">
                <a:ea typeface="Calibri" panose="020F0502020204030204" pitchFamily="34" charset="0"/>
                <a:cs typeface="Times New Roman" panose="02020603050405020304" pitchFamily="18" charset="0"/>
              </a:rPr>
              <a:t>L</a:t>
            </a:r>
            <a:r>
              <a:rPr lang="fr-FR" sz="1200" dirty="0">
                <a:ea typeface="Calibri" panose="020F0502020204030204" pitchFamily="34" charset="0"/>
                <a:cs typeface="Times New Roman" panose="02020603050405020304" pitchFamily="18" charset="0"/>
              </a:rPr>
              <a:t> (anomalie logement)</a:t>
            </a:r>
          </a:p>
          <a:p>
            <a:pPr algn="just"/>
            <a:r>
              <a:rPr lang="fr-FR" sz="1200" dirty="0">
                <a:solidFill>
                  <a:srgbClr val="0070C0"/>
                </a:solidFill>
                <a:ea typeface="Calibri" panose="020F0502020204030204" pitchFamily="34" charset="0"/>
                <a:cs typeface="Times New Roman" panose="02020603050405020304" pitchFamily="18" charset="0"/>
              </a:rPr>
              <a:t>2- Dossiers entrants</a:t>
            </a:r>
          </a:p>
          <a:p>
            <a:pPr algn="just"/>
            <a:r>
              <a:rPr lang="fr-FR" sz="1200" dirty="0">
                <a:ea typeface="Calibri" panose="020F0502020204030204" pitchFamily="34" charset="0"/>
                <a:cs typeface="Times New Roman" panose="02020603050405020304" pitchFamily="18" charset="0"/>
              </a:rPr>
              <a:t>Traitement des dossiers en provenance d’autres Crous, soit en code activation E </a:t>
            </a:r>
          </a:p>
          <a:p>
            <a:pPr algn="just"/>
            <a:r>
              <a:rPr lang="fr-FR" sz="1200" dirty="0">
                <a:solidFill>
                  <a:srgbClr val="0070C0"/>
                </a:solidFill>
                <a:ea typeface="Calibri" panose="020F0502020204030204" pitchFamily="34" charset="0"/>
                <a:cs typeface="Times New Roman" panose="02020603050405020304" pitchFamily="18" charset="0"/>
              </a:rPr>
              <a:t>3- Dossiers verrouillés</a:t>
            </a:r>
            <a:endParaRPr lang="fr-FR" sz="1200" dirty="0">
              <a:ea typeface="Calibri" panose="020F0502020204030204" pitchFamily="34" charset="0"/>
              <a:cs typeface="Times New Roman" panose="02020603050405020304" pitchFamily="18" charset="0"/>
            </a:endParaRPr>
          </a:p>
          <a:p>
            <a:pPr algn="just"/>
            <a:r>
              <a:rPr lang="fr-FR" sz="1200" dirty="0">
                <a:solidFill>
                  <a:srgbClr val="0070C0"/>
                </a:solidFill>
                <a:ea typeface="Calibri" panose="020F0502020204030204" pitchFamily="34" charset="0"/>
                <a:cs typeface="Times New Roman" panose="02020603050405020304" pitchFamily="18" charset="0"/>
              </a:rPr>
              <a:t>4- Dans « extractions »</a:t>
            </a:r>
            <a:r>
              <a:rPr lang="fr-FR" sz="1200" dirty="0">
                <a:ea typeface="Calibri" panose="020F0502020204030204" pitchFamily="34" charset="0"/>
                <a:cs typeface="Times New Roman" panose="02020603050405020304" pitchFamily="18" charset="0"/>
              </a:rPr>
              <a:t>, lancer les contrôles avant paiement, le principal étant « </a:t>
            </a:r>
            <a:r>
              <a:rPr lang="fr-FR" sz="1200" b="1" dirty="0">
                <a:ea typeface="Calibri" panose="020F0502020204030204" pitchFamily="34" charset="0"/>
                <a:cs typeface="Times New Roman" panose="02020603050405020304" pitchFamily="18" charset="0"/>
              </a:rPr>
              <a:t>les doublons sur le RIB </a:t>
            </a:r>
            <a:r>
              <a:rPr lang="fr-FR" sz="1200" dirty="0">
                <a:ea typeface="Calibri" panose="020F0502020204030204" pitchFamily="34" charset="0"/>
                <a:cs typeface="Times New Roman" panose="02020603050405020304" pitchFamily="18" charset="0"/>
              </a:rPr>
              <a:t>»</a:t>
            </a:r>
            <a:endParaRPr lang="fr-FR" dirty="0"/>
          </a:p>
        </p:txBody>
      </p:sp>
      <p:pic>
        <p:nvPicPr>
          <p:cNvPr id="10" name="Image 9">
            <a:extLst>
              <a:ext uri="{FF2B5EF4-FFF2-40B4-BE49-F238E27FC236}">
                <a16:creationId xmlns:a16="http://schemas.microsoft.com/office/drawing/2014/main" id="{43449F64-836F-378C-C41D-C56358B63128}"/>
              </a:ext>
            </a:extLst>
          </p:cNvPr>
          <p:cNvPicPr>
            <a:picLocks noChangeAspect="1"/>
          </p:cNvPicPr>
          <p:nvPr/>
        </p:nvPicPr>
        <p:blipFill>
          <a:blip r:embed="rId2"/>
          <a:stretch>
            <a:fillRect/>
          </a:stretch>
        </p:blipFill>
        <p:spPr>
          <a:xfrm>
            <a:off x="2078188" y="3603339"/>
            <a:ext cx="4987621" cy="2515782"/>
          </a:xfrm>
          <a:prstGeom prst="rect">
            <a:avLst/>
          </a:prstGeom>
        </p:spPr>
      </p:pic>
      <p:sp>
        <p:nvSpPr>
          <p:cNvPr id="11" name="Ellipse 10">
            <a:extLst>
              <a:ext uri="{FF2B5EF4-FFF2-40B4-BE49-F238E27FC236}">
                <a16:creationId xmlns:a16="http://schemas.microsoft.com/office/drawing/2014/main" id="{9D0B85BD-0DFA-3F84-D49F-C66FA9560CAC}"/>
              </a:ext>
            </a:extLst>
          </p:cNvPr>
          <p:cNvSpPr/>
          <p:nvPr/>
        </p:nvSpPr>
        <p:spPr>
          <a:xfrm>
            <a:off x="4067944" y="42210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728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f</a:t>
            </a:r>
            <a:r>
              <a:rPr lang="fr-FR" dirty="0" smtClean="0"/>
              <a:t>. Préparation des MEP</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f. Préparation des MEP</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21</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12" name="ZoneTexte 11">
            <a:extLst>
              <a:ext uri="{FF2B5EF4-FFF2-40B4-BE49-F238E27FC236}">
                <a16:creationId xmlns:a16="http://schemas.microsoft.com/office/drawing/2014/main" id="{CA892F35-666D-90F3-2B49-CEB5FB671BAF}"/>
              </a:ext>
            </a:extLst>
          </p:cNvPr>
          <p:cNvSpPr txBox="1"/>
          <p:nvPr/>
        </p:nvSpPr>
        <p:spPr>
          <a:xfrm>
            <a:off x="251520" y="1743496"/>
            <a:ext cx="8334672" cy="2123658"/>
          </a:xfrm>
          <a:prstGeom prst="rect">
            <a:avLst/>
          </a:prstGeom>
          <a:noFill/>
        </p:spPr>
        <p:txBody>
          <a:bodyPr wrap="square">
            <a:spAutoFit/>
          </a:bodyPr>
          <a:lstStyle/>
          <a:p>
            <a:pPr marL="285750" indent="-285750">
              <a:buFont typeface="Wingdings" panose="05000000000000000000" pitchFamily="2" charset="2"/>
              <a:buChar char="v"/>
            </a:pPr>
            <a:r>
              <a:rPr lang="fr-FR" b="1" dirty="0">
                <a:effectLst/>
                <a:ea typeface="Calibri" panose="020F0502020204030204" pitchFamily="34" charset="0"/>
                <a:cs typeface="Times New Roman" panose="02020603050405020304" pitchFamily="18" charset="0"/>
              </a:rPr>
              <a:t>La vérification des crédits disponibles </a:t>
            </a:r>
            <a:r>
              <a:rPr lang="fr-FR" sz="1200" b="1" dirty="0">
                <a:solidFill>
                  <a:srgbClr val="0070C0"/>
                </a:solidFill>
                <a:effectLst/>
                <a:ea typeface="Calibri" panose="020F0502020204030204" pitchFamily="34" charset="0"/>
                <a:cs typeface="Times New Roman" panose="02020603050405020304" pitchFamily="18" charset="0"/>
              </a:rPr>
              <a:t>(= « montant engagé » dans Aglaé)</a:t>
            </a:r>
          </a:p>
          <a:p>
            <a:r>
              <a:rPr lang="fr-FR" sz="1200" dirty="0">
                <a:ea typeface="Calibri" panose="020F0502020204030204" pitchFamily="34" charset="0"/>
                <a:cs typeface="Times New Roman" panose="02020603050405020304" pitchFamily="18" charset="0"/>
              </a:rPr>
              <a:t>E</a:t>
            </a:r>
            <a:r>
              <a:rPr lang="fr-FR" sz="1200" dirty="0">
                <a:effectLst/>
                <a:ea typeface="Calibri" panose="020F0502020204030204" pitchFamily="34" charset="0"/>
                <a:cs typeface="Times New Roman" panose="02020603050405020304" pitchFamily="18" charset="0"/>
              </a:rPr>
              <a:t>n lien avec le rectorat pour le MESR BCS et mérite et l’agent comptable du Crous (Orion) pour les autres ministères ou aides.</a:t>
            </a:r>
          </a:p>
          <a:p>
            <a:endParaRPr lang="fr-FR" sz="1200" b="1"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fr-FR" b="1" dirty="0">
                <a:effectLst/>
                <a:ea typeface="Calibri" panose="020F0502020204030204" pitchFamily="34" charset="0"/>
                <a:cs typeface="Times New Roman" panose="02020603050405020304" pitchFamily="18" charset="0"/>
              </a:rPr>
              <a:t> La mise à jour des paramètres de paiement</a:t>
            </a:r>
            <a:endParaRPr lang="fr-FR" sz="1200" dirty="0">
              <a:ea typeface="Calibri" panose="020F0502020204030204" pitchFamily="34" charset="0"/>
              <a:cs typeface="Times New Roman" panose="02020603050405020304" pitchFamily="18" charset="0"/>
            </a:endParaRPr>
          </a:p>
          <a:p>
            <a:pPr algn="just"/>
            <a:r>
              <a:rPr lang="fr-FR" sz="1200" b="1" dirty="0">
                <a:solidFill>
                  <a:srgbClr val="0070C0"/>
                </a:solidFill>
                <a:ea typeface="Calibri" panose="020F0502020204030204" pitchFamily="34" charset="0"/>
                <a:cs typeface="Times New Roman" panose="02020603050405020304" pitchFamily="18" charset="0"/>
              </a:rPr>
              <a:t>→ Dans Outils, paramètres, année de gestion concernée</a:t>
            </a:r>
          </a:p>
          <a:p>
            <a:pPr algn="just"/>
            <a:endParaRPr lang="fr-FR" sz="1200" dirty="0">
              <a:solidFill>
                <a:srgbClr val="0070C0"/>
              </a:solidFill>
              <a:ea typeface="Calibri" panose="020F0502020204030204" pitchFamily="34" charset="0"/>
              <a:cs typeface="Times New Roman" panose="02020603050405020304" pitchFamily="18" charset="0"/>
            </a:endParaRPr>
          </a:p>
          <a:p>
            <a:pPr algn="just"/>
            <a:r>
              <a:rPr lang="fr-FR" sz="1200" dirty="0">
                <a:ea typeface="Calibri" panose="020F0502020204030204" pitchFamily="34" charset="0"/>
                <a:cs typeface="Times New Roman" panose="02020603050405020304" pitchFamily="18" charset="0"/>
              </a:rPr>
              <a:t>Dans le cadre « Paiement des aides financières », descendez jusqu’au tableau</a:t>
            </a:r>
          </a:p>
          <a:p>
            <a:pPr algn="just"/>
            <a:r>
              <a:rPr lang="fr-FR" sz="1200" b="1" dirty="0">
                <a:ea typeface="Calibri" panose="020F0502020204030204" pitchFamily="34" charset="0"/>
                <a:cs typeface="Times New Roman" panose="02020603050405020304" pitchFamily="18" charset="0"/>
              </a:rPr>
              <a:t>/!\ Renseignez obligatoirement : le mois butoir, le montant engagé </a:t>
            </a:r>
            <a:r>
              <a:rPr lang="fr-FR" sz="1200" dirty="0">
                <a:ea typeface="Calibri" panose="020F0502020204030204" pitchFamily="34" charset="0"/>
                <a:cs typeface="Times New Roman" panose="02020603050405020304" pitchFamily="18" charset="0"/>
              </a:rPr>
              <a:t>(crédits disponibles)</a:t>
            </a:r>
          </a:p>
          <a:p>
            <a:pPr algn="just"/>
            <a:r>
              <a:rPr lang="fr-FR" sz="1200" dirty="0">
                <a:ea typeface="Calibri" panose="020F0502020204030204" pitchFamily="34" charset="0"/>
                <a:cs typeface="Times New Roman" panose="02020603050405020304" pitchFamily="18" charset="0"/>
              </a:rPr>
              <a:t>→ </a:t>
            </a:r>
            <a:r>
              <a:rPr lang="fr-FR" sz="1200" b="1" dirty="0">
                <a:ea typeface="Calibri" panose="020F0502020204030204" pitchFamily="34" charset="0"/>
                <a:cs typeface="Times New Roman" panose="02020603050405020304" pitchFamily="18" charset="0"/>
              </a:rPr>
              <a:t>Cliquez sur « modifier » </a:t>
            </a:r>
            <a:r>
              <a:rPr lang="fr-FR" sz="1200" dirty="0">
                <a:ea typeface="Calibri" panose="020F0502020204030204" pitchFamily="34" charset="0"/>
                <a:cs typeface="Times New Roman" panose="02020603050405020304" pitchFamily="18" charset="0"/>
              </a:rPr>
              <a:t>pour enregistrer les paramètres.</a:t>
            </a:r>
          </a:p>
        </p:txBody>
      </p:sp>
      <p:pic>
        <p:nvPicPr>
          <p:cNvPr id="14" name="Image 13">
            <a:extLst>
              <a:ext uri="{FF2B5EF4-FFF2-40B4-BE49-F238E27FC236}">
                <a16:creationId xmlns:a16="http://schemas.microsoft.com/office/drawing/2014/main" id="{EE2FF66E-C031-11C3-BB5C-86C0C09A5667}"/>
              </a:ext>
            </a:extLst>
          </p:cNvPr>
          <p:cNvPicPr>
            <a:picLocks noChangeAspect="1"/>
          </p:cNvPicPr>
          <p:nvPr/>
        </p:nvPicPr>
        <p:blipFill>
          <a:blip r:embed="rId2"/>
          <a:stretch>
            <a:fillRect/>
          </a:stretch>
        </p:blipFill>
        <p:spPr>
          <a:xfrm>
            <a:off x="1178496" y="3957184"/>
            <a:ext cx="6480720" cy="2330786"/>
          </a:xfrm>
          <a:prstGeom prst="rect">
            <a:avLst/>
          </a:prstGeom>
        </p:spPr>
      </p:pic>
    </p:spTree>
    <p:extLst>
      <p:ext uri="{BB962C8B-B14F-4D97-AF65-F5344CB8AC3E}">
        <p14:creationId xmlns:p14="http://schemas.microsoft.com/office/powerpoint/2010/main" val="1027632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g</a:t>
            </a:r>
            <a:r>
              <a:rPr lang="fr-FR" dirty="0" smtClean="0"/>
              <a:t>. Validation des DP</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g. Validation des DP</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pic>
        <p:nvPicPr>
          <p:cNvPr id="5" name="Image 4"/>
          <p:cNvPicPr>
            <a:picLocks noChangeAspect="1"/>
          </p:cNvPicPr>
          <p:nvPr/>
        </p:nvPicPr>
        <p:blipFill>
          <a:blip r:embed="rId2"/>
          <a:stretch>
            <a:fillRect/>
          </a:stretch>
        </p:blipFill>
        <p:spPr>
          <a:xfrm>
            <a:off x="247930" y="1626068"/>
            <a:ext cx="8464390" cy="1957235"/>
          </a:xfrm>
          <a:prstGeom prst="rect">
            <a:avLst/>
          </a:prstGeom>
        </p:spPr>
      </p:pic>
      <p:pic>
        <p:nvPicPr>
          <p:cNvPr id="6" name="Image 5"/>
          <p:cNvPicPr>
            <a:picLocks noChangeAspect="1"/>
          </p:cNvPicPr>
          <p:nvPr/>
        </p:nvPicPr>
        <p:blipFill>
          <a:blip r:embed="rId3"/>
          <a:stretch>
            <a:fillRect/>
          </a:stretch>
        </p:blipFill>
        <p:spPr>
          <a:xfrm>
            <a:off x="247930" y="3989452"/>
            <a:ext cx="8648135" cy="2146517"/>
          </a:xfrm>
          <a:prstGeom prst="rect">
            <a:avLst/>
          </a:prstGeom>
        </p:spPr>
      </p:pic>
      <p:sp>
        <p:nvSpPr>
          <p:cNvPr id="9" name="Flèche vers le bas 8"/>
          <p:cNvSpPr/>
          <p:nvPr/>
        </p:nvSpPr>
        <p:spPr>
          <a:xfrm flipH="1">
            <a:off x="5436096" y="3501008"/>
            <a:ext cx="2354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7504" y="3557404"/>
            <a:ext cx="8604816" cy="276999"/>
          </a:xfrm>
          <a:prstGeom prst="rect">
            <a:avLst/>
          </a:prstGeom>
          <a:noFill/>
        </p:spPr>
        <p:txBody>
          <a:bodyPr wrap="square" rtlCol="0">
            <a:spAutoFit/>
          </a:bodyPr>
          <a:lstStyle/>
          <a:p>
            <a:r>
              <a:rPr lang="fr-FR" sz="1200" u="sng" dirty="0" smtClean="0"/>
              <a:t>Exemple de demande de paiement BCS 2023 </a:t>
            </a:r>
            <a:r>
              <a:rPr lang="fr-FR" sz="1200" dirty="0" smtClean="0"/>
              <a:t>:</a:t>
            </a:r>
          </a:p>
        </p:txBody>
      </p:sp>
      <p:sp>
        <p:nvSpPr>
          <p:cNvPr id="10" name="ZoneTexte 9"/>
          <p:cNvSpPr txBox="1"/>
          <p:nvPr/>
        </p:nvSpPr>
        <p:spPr>
          <a:xfrm>
            <a:off x="3275856" y="2366840"/>
            <a:ext cx="1296144" cy="630942"/>
          </a:xfrm>
          <a:prstGeom prst="rect">
            <a:avLst/>
          </a:prstGeom>
          <a:noFill/>
        </p:spPr>
        <p:txBody>
          <a:bodyPr wrap="square" rtlCol="0">
            <a:spAutoFit/>
          </a:bodyPr>
          <a:lstStyle/>
          <a:p>
            <a:r>
              <a:rPr lang="fr-FR" sz="700" dirty="0" smtClean="0"/>
              <a:t>Transformation </a:t>
            </a:r>
            <a:r>
              <a:rPr lang="fr-FR" sz="700" dirty="0"/>
              <a:t>en DP CHORUS à 13h pour tous les flux </a:t>
            </a:r>
            <a:r>
              <a:rPr lang="fr-FR" sz="700" dirty="0" smtClean="0"/>
              <a:t>AGLAE du </a:t>
            </a:r>
            <a:r>
              <a:rPr lang="fr-FR" sz="700" dirty="0"/>
              <a:t>matin et ensuite tous les heures jusqu’ </a:t>
            </a:r>
            <a:r>
              <a:rPr lang="fr-FR" sz="700" dirty="0" smtClean="0"/>
              <a:t>19h59.</a:t>
            </a:r>
            <a:endParaRPr lang="fr-FR" sz="700" dirty="0"/>
          </a:p>
        </p:txBody>
      </p:sp>
      <p:sp>
        <p:nvSpPr>
          <p:cNvPr id="3" name="Rectangle 2"/>
          <p:cNvSpPr/>
          <p:nvPr/>
        </p:nvSpPr>
        <p:spPr>
          <a:xfrm>
            <a:off x="247930" y="6151620"/>
            <a:ext cx="5864670" cy="246221"/>
          </a:xfrm>
          <a:prstGeom prst="rect">
            <a:avLst/>
          </a:prstGeom>
        </p:spPr>
        <p:txBody>
          <a:bodyPr wrap="square">
            <a:spAutoFit/>
          </a:bodyPr>
          <a:lstStyle/>
          <a:p>
            <a:r>
              <a:rPr lang="fr-FR" sz="1000" dirty="0"/>
              <a:t> </a:t>
            </a:r>
            <a:r>
              <a:rPr lang="fr-FR" sz="1000" dirty="0" smtClean="0"/>
              <a:t>Source : </a:t>
            </a:r>
            <a:r>
              <a:rPr lang="fr-FR" sz="1000" i="1" dirty="0" smtClean="0"/>
              <a:t>Transaction </a:t>
            </a:r>
            <a:r>
              <a:rPr lang="fr-FR" sz="1000" i="1" dirty="0"/>
              <a:t>ECC \ SBWP liste de travail </a:t>
            </a:r>
            <a:r>
              <a:rPr lang="fr-FR" sz="1000" i="1" dirty="0" smtClean="0"/>
              <a:t>DP</a:t>
            </a:r>
            <a:endParaRPr lang="fr-FR" sz="1000" i="1" dirty="0"/>
          </a:p>
        </p:txBody>
      </p:sp>
    </p:spTree>
    <p:extLst>
      <p:ext uri="{BB962C8B-B14F-4D97-AF65-F5344CB8AC3E}">
        <p14:creationId xmlns:p14="http://schemas.microsoft.com/office/powerpoint/2010/main" val="1555096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1200000"/>
            <a:ext cx="8424000" cy="453466"/>
          </a:xfrm>
        </p:spPr>
        <p:txBody>
          <a:bodyPr/>
          <a:lstStyle/>
          <a:p>
            <a:r>
              <a:rPr lang="fr-FR" dirty="0"/>
              <a:t>h</a:t>
            </a:r>
            <a:r>
              <a:rPr lang="fr-FR" dirty="0" smtClean="0"/>
              <a:t>. La liquidation</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h. La liquidation</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23</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ZoneTexte 8">
            <a:extLst>
              <a:ext uri="{FF2B5EF4-FFF2-40B4-BE49-F238E27FC236}">
                <a16:creationId xmlns:a16="http://schemas.microsoft.com/office/drawing/2014/main" id="{CA892F35-666D-90F3-2B49-CEB5FB671BAF}"/>
              </a:ext>
            </a:extLst>
          </p:cNvPr>
          <p:cNvSpPr txBox="1"/>
          <p:nvPr/>
        </p:nvSpPr>
        <p:spPr>
          <a:xfrm>
            <a:off x="359999" y="1513669"/>
            <a:ext cx="8334672" cy="1477328"/>
          </a:xfrm>
          <a:prstGeom prst="rect">
            <a:avLst/>
          </a:prstGeom>
          <a:noFill/>
        </p:spPr>
        <p:txBody>
          <a:bodyPr wrap="square">
            <a:spAutoFit/>
          </a:bodyPr>
          <a:lstStyle/>
          <a:p>
            <a:endParaRPr lang="fr-FR" sz="1200" b="1"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fr-FR" b="1" dirty="0">
                <a:effectLst/>
                <a:ea typeface="Calibri" panose="020F0502020204030204" pitchFamily="34" charset="0"/>
                <a:cs typeface="Times New Roman" panose="02020603050405020304" pitchFamily="18" charset="0"/>
              </a:rPr>
              <a:t> Lancement</a:t>
            </a:r>
            <a:endParaRPr lang="fr-FR" sz="1200" dirty="0">
              <a:solidFill>
                <a:srgbClr val="0070C0"/>
              </a:solidFill>
              <a:ea typeface="Calibri" panose="020F0502020204030204" pitchFamily="34" charset="0"/>
              <a:cs typeface="Times New Roman" panose="02020603050405020304" pitchFamily="18" charset="0"/>
            </a:endParaRPr>
          </a:p>
          <a:p>
            <a:pPr algn="just"/>
            <a:endParaRPr lang="fr-FR" sz="1200" b="1" dirty="0">
              <a:solidFill>
                <a:srgbClr val="0070C0"/>
              </a:solidFill>
              <a:ea typeface="Calibri" panose="020F0502020204030204" pitchFamily="34" charset="0"/>
              <a:cs typeface="Times New Roman" panose="02020603050405020304" pitchFamily="18" charset="0"/>
            </a:endParaRPr>
          </a:p>
          <a:p>
            <a:pPr algn="just"/>
            <a:r>
              <a:rPr lang="fr-FR" sz="1200" b="1" dirty="0">
                <a:ea typeface="Calibri" panose="020F0502020204030204" pitchFamily="34" charset="0"/>
                <a:cs typeface="Times New Roman" panose="02020603050405020304" pitchFamily="18" charset="0"/>
              </a:rPr>
              <a:t>2 cas :</a:t>
            </a:r>
          </a:p>
          <a:p>
            <a:pPr algn="just"/>
            <a:r>
              <a:rPr lang="fr-FR" sz="1200" b="1" dirty="0">
                <a:ea typeface="Calibri" panose="020F0502020204030204" pitchFamily="34" charset="0"/>
                <a:cs typeface="Times New Roman" panose="02020603050405020304" pitchFamily="18" charset="0"/>
              </a:rPr>
              <a:t>→ Paiements automatisés mensuels </a:t>
            </a:r>
            <a:r>
              <a:rPr lang="fr-FR" sz="1200" dirty="0">
                <a:ea typeface="Calibri" panose="020F0502020204030204" pitchFamily="34" charset="0"/>
                <a:cs typeface="Times New Roman" panose="02020603050405020304" pitchFamily="18" charset="0"/>
              </a:rPr>
              <a:t>: lancés nationalement. Les Crous ont simplement à récupérer leurs traitements le lendemain (</a:t>
            </a:r>
            <a:r>
              <a:rPr lang="fr-FR" sz="1200" dirty="0" err="1">
                <a:ea typeface="Calibri" panose="020F0502020204030204" pitchFamily="34" charset="0"/>
                <a:cs typeface="Times New Roman" panose="02020603050405020304" pitchFamily="18" charset="0"/>
              </a:rPr>
              <a:t>cf</a:t>
            </a:r>
            <a:r>
              <a:rPr lang="fr-FR" sz="1200" dirty="0">
                <a:ea typeface="Calibri" panose="020F0502020204030204" pitchFamily="34" charset="0"/>
                <a:cs typeface="Times New Roman" panose="02020603050405020304" pitchFamily="18" charset="0"/>
              </a:rPr>
              <a:t> slide suivante) </a:t>
            </a:r>
          </a:p>
          <a:p>
            <a:pPr algn="just"/>
            <a:r>
              <a:rPr lang="fr-FR" sz="1200" dirty="0">
                <a:ea typeface="Calibri" panose="020F0502020204030204" pitchFamily="34" charset="0"/>
                <a:cs typeface="Times New Roman" panose="02020603050405020304" pitchFamily="18" charset="0"/>
              </a:rPr>
              <a:t>→ </a:t>
            </a:r>
            <a:r>
              <a:rPr lang="fr-FR" sz="1200" b="1" dirty="0">
                <a:ea typeface="Calibri" panose="020F0502020204030204" pitchFamily="34" charset="0"/>
                <a:cs typeface="Times New Roman" panose="02020603050405020304" pitchFamily="18" charset="0"/>
              </a:rPr>
              <a:t>Paiements manuels à l’initiative du Crous : </a:t>
            </a:r>
            <a:r>
              <a:rPr lang="fr-FR" sz="1200" b="1" dirty="0">
                <a:solidFill>
                  <a:srgbClr val="0070C0"/>
                </a:solidFill>
                <a:ea typeface="Calibri" panose="020F0502020204030204" pitchFamily="34" charset="0"/>
                <a:cs typeface="Times New Roman" panose="02020603050405020304" pitchFamily="18" charset="0"/>
              </a:rPr>
              <a:t>allez dans Outils, Aglaé ST</a:t>
            </a:r>
          </a:p>
        </p:txBody>
      </p:sp>
      <p:pic>
        <p:nvPicPr>
          <p:cNvPr id="10" name="Image 9">
            <a:extLst>
              <a:ext uri="{FF2B5EF4-FFF2-40B4-BE49-F238E27FC236}">
                <a16:creationId xmlns:a16="http://schemas.microsoft.com/office/drawing/2014/main" id="{C798CD41-656D-E88E-D4B8-396B8F425A93}"/>
              </a:ext>
            </a:extLst>
          </p:cNvPr>
          <p:cNvPicPr>
            <a:picLocks noChangeAspect="1"/>
          </p:cNvPicPr>
          <p:nvPr/>
        </p:nvPicPr>
        <p:blipFill>
          <a:blip r:embed="rId2"/>
          <a:stretch>
            <a:fillRect/>
          </a:stretch>
        </p:blipFill>
        <p:spPr>
          <a:xfrm>
            <a:off x="899592" y="2990997"/>
            <a:ext cx="6930432" cy="2807264"/>
          </a:xfrm>
          <a:prstGeom prst="rect">
            <a:avLst/>
          </a:prstGeom>
        </p:spPr>
      </p:pic>
      <p:sp>
        <p:nvSpPr>
          <p:cNvPr id="11" name="ZoneTexte 10">
            <a:extLst>
              <a:ext uri="{FF2B5EF4-FFF2-40B4-BE49-F238E27FC236}">
                <a16:creationId xmlns:a16="http://schemas.microsoft.com/office/drawing/2014/main" id="{17091330-29F3-F7C6-AD7C-185779248485}"/>
              </a:ext>
            </a:extLst>
          </p:cNvPr>
          <p:cNvSpPr txBox="1"/>
          <p:nvPr/>
        </p:nvSpPr>
        <p:spPr>
          <a:xfrm>
            <a:off x="449327" y="5547003"/>
            <a:ext cx="8334672" cy="584775"/>
          </a:xfrm>
          <a:prstGeom prst="rect">
            <a:avLst/>
          </a:prstGeom>
          <a:noFill/>
        </p:spPr>
        <p:txBody>
          <a:bodyPr wrap="square">
            <a:spAutoFit/>
          </a:bodyPr>
          <a:lstStyle/>
          <a:p>
            <a:endParaRPr lang="fr-FR" sz="1200" b="1" dirty="0">
              <a:effectLst/>
              <a:ea typeface="Calibri" panose="020F0502020204030204" pitchFamily="34" charset="0"/>
              <a:cs typeface="Times New Roman" panose="02020603050405020304" pitchFamily="18" charset="0"/>
            </a:endParaRPr>
          </a:p>
          <a:p>
            <a:r>
              <a:rPr lang="fr-FR" sz="1000" i="1" dirty="0">
                <a:solidFill>
                  <a:srgbClr val="0070C0"/>
                </a:solidFill>
                <a:ea typeface="Calibri" panose="020F0502020204030204" pitchFamily="34" charset="0"/>
                <a:cs typeface="Times New Roman" panose="02020603050405020304" pitchFamily="18" charset="0"/>
              </a:rPr>
              <a:t>A noter, le TR 906 est dédié au « service présumé fait », soit à la dématérialisation des pièces comptables associées aux DP dans Chorus, qui concerne pour le moment uniquement les Crous de Poitiers et BFC (sites pilotes).</a:t>
            </a:r>
          </a:p>
        </p:txBody>
      </p:sp>
    </p:spTree>
    <p:extLst>
      <p:ext uri="{BB962C8B-B14F-4D97-AF65-F5344CB8AC3E}">
        <p14:creationId xmlns:p14="http://schemas.microsoft.com/office/powerpoint/2010/main" val="1065092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1200000"/>
            <a:ext cx="8424000" cy="453466"/>
          </a:xfrm>
        </p:spPr>
        <p:txBody>
          <a:bodyPr/>
          <a:lstStyle/>
          <a:p>
            <a:r>
              <a:rPr lang="fr-FR" dirty="0"/>
              <a:t>h</a:t>
            </a:r>
            <a:r>
              <a:rPr lang="fr-FR" dirty="0" smtClean="0"/>
              <a:t>. La liquidation</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h. La liquidation</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12" name="ZoneTexte 11">
            <a:extLst>
              <a:ext uri="{FF2B5EF4-FFF2-40B4-BE49-F238E27FC236}">
                <a16:creationId xmlns:a16="http://schemas.microsoft.com/office/drawing/2014/main" id="{CA892F35-666D-90F3-2B49-CEB5FB671BAF}"/>
              </a:ext>
            </a:extLst>
          </p:cNvPr>
          <p:cNvSpPr txBox="1"/>
          <p:nvPr/>
        </p:nvSpPr>
        <p:spPr>
          <a:xfrm>
            <a:off x="391650" y="1501407"/>
            <a:ext cx="8334672" cy="738664"/>
          </a:xfrm>
          <a:prstGeom prst="rect">
            <a:avLst/>
          </a:prstGeom>
          <a:noFill/>
        </p:spPr>
        <p:txBody>
          <a:bodyPr wrap="square">
            <a:spAutoFit/>
          </a:bodyPr>
          <a:lstStyle/>
          <a:p>
            <a:endParaRPr lang="fr-FR" sz="1200" b="1"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fr-FR" b="1" dirty="0">
                <a:effectLst/>
                <a:ea typeface="Calibri" panose="020F0502020204030204" pitchFamily="34" charset="0"/>
                <a:cs typeface="Times New Roman" panose="02020603050405020304" pitchFamily="18" charset="0"/>
              </a:rPr>
              <a:t> Exploitation</a:t>
            </a:r>
            <a:endParaRPr lang="fr-FR" sz="1200" dirty="0">
              <a:solidFill>
                <a:srgbClr val="0070C0"/>
              </a:solidFill>
              <a:ea typeface="Calibri" panose="020F0502020204030204" pitchFamily="34" charset="0"/>
              <a:cs typeface="Times New Roman" panose="02020603050405020304" pitchFamily="18" charset="0"/>
            </a:endParaRPr>
          </a:p>
          <a:p>
            <a:pPr algn="just"/>
            <a:r>
              <a:rPr lang="fr-FR" sz="1200" dirty="0">
                <a:solidFill>
                  <a:srgbClr val="0070C0"/>
                </a:solidFill>
                <a:ea typeface="Calibri" panose="020F0502020204030204" pitchFamily="34" charset="0"/>
                <a:cs typeface="Times New Roman" panose="02020603050405020304" pitchFamily="18" charset="0"/>
              </a:rPr>
              <a:t>→ </a:t>
            </a:r>
            <a:r>
              <a:rPr lang="fr-FR" sz="1200" b="1" dirty="0">
                <a:solidFill>
                  <a:srgbClr val="0070C0"/>
                </a:solidFill>
                <a:ea typeface="Calibri" panose="020F0502020204030204" pitchFamily="34" charset="0"/>
                <a:cs typeface="Times New Roman" panose="02020603050405020304" pitchFamily="18" charset="0"/>
              </a:rPr>
              <a:t>Dans Outils, Aglaé ST, traitements</a:t>
            </a:r>
          </a:p>
        </p:txBody>
      </p:sp>
      <p:pic>
        <p:nvPicPr>
          <p:cNvPr id="14" name="Image 13">
            <a:extLst>
              <a:ext uri="{FF2B5EF4-FFF2-40B4-BE49-F238E27FC236}">
                <a16:creationId xmlns:a16="http://schemas.microsoft.com/office/drawing/2014/main" id="{93D0B26C-E3E4-2376-8D19-107E7E21FC01}"/>
              </a:ext>
            </a:extLst>
          </p:cNvPr>
          <p:cNvPicPr>
            <a:picLocks noChangeAspect="1"/>
          </p:cNvPicPr>
          <p:nvPr/>
        </p:nvPicPr>
        <p:blipFill>
          <a:blip r:embed="rId2"/>
          <a:stretch>
            <a:fillRect/>
          </a:stretch>
        </p:blipFill>
        <p:spPr>
          <a:xfrm>
            <a:off x="303804" y="2378011"/>
            <a:ext cx="4749252" cy="1483038"/>
          </a:xfrm>
          <a:prstGeom prst="rect">
            <a:avLst/>
          </a:prstGeom>
        </p:spPr>
      </p:pic>
      <p:sp>
        <p:nvSpPr>
          <p:cNvPr id="15" name="ZoneTexte 14">
            <a:extLst>
              <a:ext uri="{FF2B5EF4-FFF2-40B4-BE49-F238E27FC236}">
                <a16:creationId xmlns:a16="http://schemas.microsoft.com/office/drawing/2014/main" id="{EE3789FD-707B-58AE-8658-DCED57491A34}"/>
              </a:ext>
            </a:extLst>
          </p:cNvPr>
          <p:cNvSpPr txBox="1"/>
          <p:nvPr/>
        </p:nvSpPr>
        <p:spPr>
          <a:xfrm>
            <a:off x="422879" y="4309676"/>
            <a:ext cx="8334672" cy="2308324"/>
          </a:xfrm>
          <a:prstGeom prst="rect">
            <a:avLst/>
          </a:prstGeom>
          <a:noFill/>
        </p:spPr>
        <p:txBody>
          <a:bodyPr wrap="square">
            <a:spAutoFit/>
          </a:bodyPr>
          <a:lstStyle/>
          <a:p>
            <a:r>
              <a:rPr lang="fr-FR" sz="1200" b="1" dirty="0">
                <a:ea typeface="Calibri" panose="020F0502020204030204" pitchFamily="34" charset="0"/>
                <a:cs typeface="Times New Roman" panose="02020603050405020304" pitchFamily="18" charset="0"/>
              </a:rPr>
              <a:t>→ </a:t>
            </a:r>
            <a:r>
              <a:rPr lang="fr-FR" sz="1200" dirty="0">
                <a:ea typeface="Calibri" panose="020F0502020204030204" pitchFamily="34" charset="0"/>
                <a:cs typeface="Times New Roman" panose="02020603050405020304" pitchFamily="18" charset="0"/>
              </a:rPr>
              <a:t>Vérifiez, le compte-rendu de la liquidation : TR950 pour constater des anomalies éventuelles ou des verrouillages de dossiers (soit des étudiants exclus du paiement).</a:t>
            </a:r>
          </a:p>
          <a:p>
            <a:r>
              <a:rPr lang="fr-FR" sz="1200" dirty="0">
                <a:ea typeface="Calibri" panose="020F0502020204030204" pitchFamily="34" charset="0"/>
                <a:cs typeface="Times New Roman" panose="02020603050405020304" pitchFamily="18" charset="0"/>
              </a:rPr>
              <a:t>→ Ouvrez et enregistrez les documents comptables : arrêtés collectifs, état de liquidation, dépenses engagées</a:t>
            </a:r>
          </a:p>
          <a:p>
            <a:r>
              <a:rPr lang="fr-FR" sz="1200" dirty="0">
                <a:ea typeface="Calibri" panose="020F0502020204030204" pitchFamily="34" charset="0"/>
                <a:cs typeface="Times New Roman" panose="02020603050405020304" pitchFamily="18" charset="0"/>
              </a:rPr>
              <a:t>→ Ouvrez et convertissez dans Excel les 2 effectifs liquidés, puis les enregistrer</a:t>
            </a:r>
          </a:p>
          <a:p>
            <a:r>
              <a:rPr lang="fr-FR" sz="1200" dirty="0">
                <a:ea typeface="Calibri" panose="020F0502020204030204" pitchFamily="34" charset="0"/>
                <a:cs typeface="Times New Roman" panose="02020603050405020304" pitchFamily="18" charset="0"/>
              </a:rPr>
              <a:t>→ </a:t>
            </a:r>
            <a:r>
              <a:rPr lang="fr-FR" sz="1200" dirty="0">
                <a:solidFill>
                  <a:srgbClr val="0070C0"/>
                </a:solidFill>
                <a:ea typeface="Calibri" panose="020F0502020204030204" pitchFamily="34" charset="0"/>
                <a:cs typeface="Times New Roman" panose="02020603050405020304" pitchFamily="18" charset="0"/>
              </a:rPr>
              <a:t>Paiement BCS et DM MESR / CHORUS : </a:t>
            </a:r>
            <a:r>
              <a:rPr lang="fr-FR" sz="1200" u="sng" dirty="0">
                <a:solidFill>
                  <a:srgbClr val="0070C0"/>
                </a:solidFill>
                <a:ea typeface="Calibri" panose="020F0502020204030204" pitchFamily="34" charset="0"/>
                <a:cs typeface="Times New Roman" panose="02020603050405020304" pitchFamily="18" charset="0"/>
              </a:rPr>
              <a:t>validez les DP dans l’onglet Outils, « Chorus »</a:t>
            </a:r>
          </a:p>
          <a:p>
            <a:r>
              <a:rPr lang="fr-FR" sz="1200" dirty="0">
                <a:ea typeface="Calibri" panose="020F0502020204030204" pitchFamily="34" charset="0"/>
                <a:cs typeface="Times New Roman" panose="02020603050405020304" pitchFamily="18" charset="0"/>
              </a:rPr>
              <a:t>→ Transmettez au </a:t>
            </a:r>
            <a:r>
              <a:rPr lang="fr-FR" sz="1200" dirty="0" err="1">
                <a:ea typeface="Calibri" panose="020F0502020204030204" pitchFamily="34" charset="0"/>
                <a:cs typeface="Times New Roman" panose="02020603050405020304" pitchFamily="18" charset="0"/>
              </a:rPr>
              <a:t>Cnous</a:t>
            </a:r>
            <a:r>
              <a:rPr lang="fr-FR" sz="1200" dirty="0">
                <a:ea typeface="Calibri" panose="020F0502020204030204" pitchFamily="34" charset="0"/>
                <a:cs typeface="Times New Roman" panose="02020603050405020304" pitchFamily="18" charset="0"/>
              </a:rPr>
              <a:t> à l’adresse </a:t>
            </a:r>
            <a:r>
              <a:rPr lang="fr-FR" sz="1200"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liquidations@cnous.fr</a:t>
            </a:r>
            <a:r>
              <a:rPr lang="fr-FR" sz="1200" dirty="0">
                <a:ea typeface="Calibri" panose="020F0502020204030204" pitchFamily="34" charset="0"/>
                <a:cs typeface="Times New Roman" panose="02020603050405020304" pitchFamily="18" charset="0"/>
              </a:rPr>
              <a:t>, les dépenses engagées et les tableaux des effectifs liquidés pour chaque liquidation effectuée.</a:t>
            </a:r>
          </a:p>
          <a:p>
            <a:r>
              <a:rPr lang="fr-FR" sz="1200" dirty="0">
                <a:ea typeface="Calibri" panose="020F0502020204030204" pitchFamily="34" charset="0"/>
                <a:cs typeface="Times New Roman" panose="02020603050405020304" pitchFamily="18" charset="0"/>
              </a:rPr>
              <a:t>→ Transmettez à votre correspondant Chorus au Rectorat s’agissant du MESR exclusivement (BCS et DM), l’ensemble des pièces comptables (arrêtés collectifs, état de liquidation et les dépenses engagées).</a:t>
            </a:r>
          </a:p>
          <a:p>
            <a:r>
              <a:rPr lang="fr-FR" sz="1200" dirty="0">
                <a:ea typeface="Calibri" panose="020F0502020204030204" pitchFamily="34" charset="0"/>
                <a:cs typeface="Times New Roman" panose="02020603050405020304" pitchFamily="18" charset="0"/>
              </a:rPr>
              <a:t>→Transmettez à votre agent comptable s’agissant des autres ministères ou dispositifs + l’ASAA, l’ensemble des pièces comptables (arrêtés collectifs, état de liquidation et les dépenses engagées).</a:t>
            </a:r>
          </a:p>
          <a:p>
            <a:endParaRPr lang="fr-FR" sz="1200" dirty="0">
              <a:solidFill>
                <a:srgbClr val="0070C0"/>
              </a:solidFill>
              <a:ea typeface="Calibri" panose="020F050202020403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D8C677AB-644B-4728-33D2-C466634E93C6}"/>
              </a:ext>
            </a:extLst>
          </p:cNvPr>
          <p:cNvPicPr>
            <a:picLocks noChangeAspect="1"/>
          </p:cNvPicPr>
          <p:nvPr/>
        </p:nvPicPr>
        <p:blipFill>
          <a:blip r:embed="rId4"/>
          <a:stretch>
            <a:fillRect/>
          </a:stretch>
        </p:blipFill>
        <p:spPr>
          <a:xfrm>
            <a:off x="5292080" y="725812"/>
            <a:ext cx="3033242" cy="3645024"/>
          </a:xfrm>
          <a:prstGeom prst="rect">
            <a:avLst/>
          </a:prstGeom>
        </p:spPr>
      </p:pic>
    </p:spTree>
    <p:extLst>
      <p:ext uri="{BB962C8B-B14F-4D97-AF65-F5344CB8AC3E}">
        <p14:creationId xmlns:p14="http://schemas.microsoft.com/office/powerpoint/2010/main" val="2837962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8" y="1029361"/>
            <a:ext cx="8424000" cy="356792"/>
          </a:xfrm>
        </p:spPr>
        <p:txBody>
          <a:bodyPr/>
          <a:lstStyle/>
          <a:p>
            <a:r>
              <a:rPr lang="fr-FR" dirty="0"/>
              <a:t>i</a:t>
            </a:r>
            <a:r>
              <a:rPr lang="fr-FR" dirty="0" smtClean="0"/>
              <a:t>. Validation des DP : pièces justificatives de paiement</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i. Validation des DP : pièces justificatives de paiement</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graphicFrame>
        <p:nvGraphicFramePr>
          <p:cNvPr id="12" name="Tableau 11"/>
          <p:cNvGraphicFramePr>
            <a:graphicFrameLocks noGrp="1"/>
          </p:cNvGraphicFramePr>
          <p:nvPr>
            <p:extLst>
              <p:ext uri="{D42A27DB-BD31-4B8C-83A1-F6EECF244321}">
                <p14:modId xmlns:p14="http://schemas.microsoft.com/office/powerpoint/2010/main" val="344027735"/>
              </p:ext>
            </p:extLst>
          </p:nvPr>
        </p:nvGraphicFramePr>
        <p:xfrm>
          <a:off x="359998" y="1556792"/>
          <a:ext cx="8424000" cy="4536504"/>
        </p:xfrm>
        <a:graphic>
          <a:graphicData uri="http://schemas.openxmlformats.org/drawingml/2006/table">
            <a:tbl>
              <a:tblPr firstRow="1" bandRow="1">
                <a:tableStyleId>{5C22544A-7EE6-4342-B048-85BDC9FD1C3A}</a:tableStyleId>
              </a:tblPr>
              <a:tblGrid>
                <a:gridCol w="4212000">
                  <a:extLst>
                    <a:ext uri="{9D8B030D-6E8A-4147-A177-3AD203B41FA5}">
                      <a16:colId xmlns:a16="http://schemas.microsoft.com/office/drawing/2014/main" val="2017196888"/>
                    </a:ext>
                  </a:extLst>
                </a:gridCol>
                <a:gridCol w="4212000">
                  <a:extLst>
                    <a:ext uri="{9D8B030D-6E8A-4147-A177-3AD203B41FA5}">
                      <a16:colId xmlns:a16="http://schemas.microsoft.com/office/drawing/2014/main" val="2904218765"/>
                    </a:ext>
                  </a:extLst>
                </a:gridCol>
              </a:tblGrid>
              <a:tr h="2232248">
                <a:tc>
                  <a:txBody>
                    <a:bodyPr/>
                    <a:lstStyle/>
                    <a:p>
                      <a:r>
                        <a:rPr lang="fr-FR" sz="1200" b="1" u="sng" dirty="0" smtClean="0">
                          <a:solidFill>
                            <a:schemeClr val="tx1"/>
                          </a:solidFill>
                        </a:rPr>
                        <a:t>Tableau des dépenses engagées : </a:t>
                      </a:r>
                    </a:p>
                    <a:p>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smtClean="0">
                          <a:solidFill>
                            <a:schemeClr val="tx1"/>
                          </a:solidFill>
                        </a:rPr>
                        <a:t>Etat de liquidation :</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216635"/>
                  </a:ext>
                </a:extLst>
              </a:tr>
              <a:tr h="2304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smtClean="0">
                          <a:solidFill>
                            <a:schemeClr val="tx1"/>
                          </a:solidFill>
                        </a:rPr>
                        <a:t>Arrêté collectif</a:t>
                      </a:r>
                      <a:r>
                        <a:rPr lang="fr-FR" sz="1200" b="1" u="sng" baseline="0" dirty="0" smtClean="0">
                          <a:solidFill>
                            <a:schemeClr val="tx1"/>
                          </a:solidFill>
                        </a:rPr>
                        <a:t> d’attribution de bourses : </a:t>
                      </a:r>
                      <a:endParaRPr lang="fr-FR" sz="1200" b="1" u="sng" dirty="0" smtClean="0">
                        <a:solidFill>
                          <a:schemeClr val="tx1"/>
                        </a:solidFill>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smtClean="0">
                          <a:solidFill>
                            <a:schemeClr val="tx1"/>
                          </a:solidFill>
                        </a:rPr>
                        <a:t>Etat de rapprochement</a:t>
                      </a:r>
                      <a:r>
                        <a:rPr lang="fr-FR" sz="1200" b="1" u="sng" baseline="0" dirty="0" smtClean="0">
                          <a:solidFill>
                            <a:schemeClr val="tx1"/>
                          </a:solidFill>
                        </a:rPr>
                        <a:t> Aglaé-Chorus </a:t>
                      </a:r>
                      <a:r>
                        <a:rPr lang="fr-FR" sz="1200" b="1" u="sng" dirty="0" smtClean="0">
                          <a:solidFill>
                            <a:schemeClr val="tx1"/>
                          </a:solidFill>
                        </a:rPr>
                        <a:t>:  </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4112085"/>
                  </a:ext>
                </a:extLst>
              </a:tr>
            </a:tbl>
          </a:graphicData>
        </a:graphic>
      </p:graphicFrame>
      <p:pic>
        <p:nvPicPr>
          <p:cNvPr id="14" name="Image 13"/>
          <p:cNvPicPr>
            <a:picLocks noChangeAspect="1"/>
          </p:cNvPicPr>
          <p:nvPr/>
        </p:nvPicPr>
        <p:blipFill>
          <a:blip r:embed="rId2"/>
          <a:stretch>
            <a:fillRect/>
          </a:stretch>
        </p:blipFill>
        <p:spPr>
          <a:xfrm>
            <a:off x="391831" y="2060848"/>
            <a:ext cx="3990297" cy="1152128"/>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080" y="2060848"/>
            <a:ext cx="3998223" cy="1008112"/>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8" y="4365104"/>
            <a:ext cx="4011427" cy="936104"/>
          </a:xfrm>
          <a:prstGeom prst="rect">
            <a:avLst/>
          </a:prstGeom>
        </p:spPr>
      </p:pic>
      <p:pic>
        <p:nvPicPr>
          <p:cNvPr id="18" name="Image 17"/>
          <p:cNvPicPr>
            <a:picLocks noChangeAspect="1"/>
          </p:cNvPicPr>
          <p:nvPr/>
        </p:nvPicPr>
        <p:blipFill rotWithShape="1">
          <a:blip r:embed="rId5"/>
          <a:srcRect b="49781"/>
          <a:stretch/>
        </p:blipFill>
        <p:spPr>
          <a:xfrm>
            <a:off x="4699682" y="4029600"/>
            <a:ext cx="3974859" cy="1343615"/>
          </a:xfrm>
          <a:prstGeom prst="rect">
            <a:avLst/>
          </a:prstGeom>
        </p:spPr>
      </p:pic>
      <p:sp>
        <p:nvSpPr>
          <p:cNvPr id="3" name="Rectangle 2"/>
          <p:cNvSpPr/>
          <p:nvPr/>
        </p:nvSpPr>
        <p:spPr>
          <a:xfrm>
            <a:off x="971600" y="2132856"/>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292080" y="2119299"/>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903984" y="2636912"/>
            <a:ext cx="6122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796136" y="2807551"/>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810208" y="2985907"/>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178700" y="4077072"/>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615928" y="4160548"/>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35596" y="4509120"/>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495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i</a:t>
            </a:r>
            <a:r>
              <a:rPr lang="fr-FR" dirty="0" smtClean="0"/>
              <a:t>. Validation des DP</a:t>
            </a:r>
            <a:endParaRPr lang="fr-FR" dirty="0"/>
          </a:p>
        </p:txBody>
      </p:sp>
      <p:sp>
        <p:nvSpPr>
          <p:cNvPr id="8" name="Espace réservé du texte 7"/>
          <p:cNvSpPr>
            <a:spLocks noGrp="1"/>
          </p:cNvSpPr>
          <p:nvPr>
            <p:ph type="body" sz="quarter" idx="13"/>
          </p:nvPr>
        </p:nvSpPr>
        <p:spPr/>
        <p:txBody>
          <a:bodyPr/>
          <a:lstStyle/>
          <a:p>
            <a:pPr marL="0" indent="0">
              <a:buNone/>
            </a:pPr>
            <a:r>
              <a:rPr lang="fr-FR" dirty="0" smtClean="0"/>
              <a:t>2. Opérations </a:t>
            </a:r>
            <a:r>
              <a:rPr lang="fr-FR" dirty="0"/>
              <a:t>essentielles (</a:t>
            </a:r>
            <a:r>
              <a:rPr lang="fr-FR" dirty="0" smtClean="0"/>
              <a:t>Illustrations)</a:t>
            </a:r>
          </a:p>
          <a:p>
            <a:pPr marL="0" lvl="1" indent="0">
              <a:buNone/>
            </a:pPr>
            <a:r>
              <a:rPr lang="fr-FR" dirty="0"/>
              <a:t>i. Validation des DP</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10" name="ZoneTexte 9"/>
          <p:cNvSpPr txBox="1"/>
          <p:nvPr/>
        </p:nvSpPr>
        <p:spPr>
          <a:xfrm>
            <a:off x="250878" y="2629992"/>
            <a:ext cx="853815" cy="253916"/>
          </a:xfrm>
          <a:prstGeom prst="rect">
            <a:avLst/>
          </a:prstGeom>
          <a:noFill/>
        </p:spPr>
        <p:txBody>
          <a:bodyPr wrap="square" rtlCol="0">
            <a:spAutoFit/>
          </a:bodyPr>
          <a:lstStyle/>
          <a:p>
            <a:r>
              <a:rPr lang="fr-FR" sz="1050" b="1" u="sng" dirty="0" smtClean="0"/>
              <a:t>Avril 2023</a:t>
            </a:r>
            <a:endParaRPr lang="fr-FR" sz="1050" dirty="0"/>
          </a:p>
        </p:txBody>
      </p:sp>
      <p:sp>
        <p:nvSpPr>
          <p:cNvPr id="15" name="ZoneTexte 14"/>
          <p:cNvSpPr txBox="1"/>
          <p:nvPr/>
        </p:nvSpPr>
        <p:spPr>
          <a:xfrm>
            <a:off x="1104693" y="2534644"/>
            <a:ext cx="7792902" cy="577081"/>
          </a:xfrm>
          <a:prstGeom prst="rect">
            <a:avLst/>
          </a:prstGeom>
          <a:noFill/>
        </p:spPr>
        <p:txBody>
          <a:bodyPr wrap="square" rtlCol="0">
            <a:spAutoFit/>
          </a:bodyPr>
          <a:lstStyle/>
          <a:p>
            <a:pPr algn="just"/>
            <a:r>
              <a:rPr lang="fr-FR" sz="1050" dirty="0" smtClean="0"/>
              <a:t>Mise en production par l’AIFE de </a:t>
            </a:r>
            <a:r>
              <a:rPr lang="fr-FR" sz="1050" dirty="0"/>
              <a:t>la requête </a:t>
            </a:r>
            <a:r>
              <a:rPr lang="fr-FR" sz="1050" dirty="0" smtClean="0"/>
              <a:t>REQ0645136 </a:t>
            </a:r>
            <a:r>
              <a:rPr lang="fr-FR" sz="1050" dirty="0"/>
              <a:t>permettant </a:t>
            </a:r>
            <a:r>
              <a:rPr lang="fr-FR" sz="1050" dirty="0" smtClean="0"/>
              <a:t>la création </a:t>
            </a:r>
            <a:r>
              <a:rPr lang="fr-FR" sz="1050" dirty="0"/>
              <a:t>d'un message d'erreur bloquant en cas </a:t>
            </a:r>
            <a:r>
              <a:rPr lang="fr-FR" sz="1050" dirty="0" smtClean="0"/>
              <a:t>de </a:t>
            </a:r>
            <a:r>
              <a:rPr lang="fr-FR" sz="1050" dirty="0"/>
              <a:t>modification du montant d'une DP dans le système AGLAE (SI des bourses d'étudiants) entre la réception des demandes dans Chorus et l'envoi au paiement.  </a:t>
            </a:r>
          </a:p>
        </p:txBody>
      </p:sp>
      <p:sp>
        <p:nvSpPr>
          <p:cNvPr id="16" name="ZoneTexte 15"/>
          <p:cNvSpPr txBox="1"/>
          <p:nvPr/>
        </p:nvSpPr>
        <p:spPr>
          <a:xfrm>
            <a:off x="247930" y="1871245"/>
            <a:ext cx="2019814" cy="792525"/>
          </a:xfrm>
          <a:prstGeom prst="rect">
            <a:avLst/>
          </a:prstGeom>
          <a:noFill/>
        </p:spPr>
        <p:txBody>
          <a:bodyPr wrap="square" rtlCol="0">
            <a:spAutoFit/>
          </a:bodyPr>
          <a:lstStyle/>
          <a:p>
            <a:r>
              <a:rPr lang="fr-FR" sz="1400" b="1" u="sng" dirty="0" smtClean="0"/>
              <a:t>Pour aller plus loin…</a:t>
            </a:r>
          </a:p>
          <a:p>
            <a:endParaRPr lang="fr-FR" sz="1050" b="1" u="sng" dirty="0"/>
          </a:p>
          <a:p>
            <a:endParaRPr lang="fr-FR" sz="1050" b="1" u="sng" dirty="0" smtClean="0"/>
          </a:p>
          <a:p>
            <a:endParaRPr lang="fr-FR" sz="1050" dirty="0"/>
          </a:p>
        </p:txBody>
      </p:sp>
      <p:sp>
        <p:nvSpPr>
          <p:cNvPr id="17" name="ZoneTexte 16"/>
          <p:cNvSpPr txBox="1"/>
          <p:nvPr/>
        </p:nvSpPr>
        <p:spPr>
          <a:xfrm>
            <a:off x="247930" y="3616556"/>
            <a:ext cx="1155718" cy="415498"/>
          </a:xfrm>
          <a:prstGeom prst="rect">
            <a:avLst/>
          </a:prstGeom>
          <a:noFill/>
        </p:spPr>
        <p:txBody>
          <a:bodyPr wrap="square" rtlCol="0">
            <a:spAutoFit/>
          </a:bodyPr>
          <a:lstStyle/>
          <a:p>
            <a:r>
              <a:rPr lang="fr-FR" sz="1050" b="1" u="sng" dirty="0" smtClean="0"/>
              <a:t>Imputations de la dépense </a:t>
            </a:r>
            <a:endParaRPr lang="fr-FR" sz="1050" dirty="0"/>
          </a:p>
        </p:txBody>
      </p:sp>
      <p:sp>
        <p:nvSpPr>
          <p:cNvPr id="18" name="ZoneTexte 17"/>
          <p:cNvSpPr txBox="1"/>
          <p:nvPr/>
        </p:nvSpPr>
        <p:spPr>
          <a:xfrm>
            <a:off x="1979712" y="3581931"/>
            <a:ext cx="2963251" cy="1223412"/>
          </a:xfrm>
          <a:prstGeom prst="rect">
            <a:avLst/>
          </a:prstGeom>
          <a:noFill/>
        </p:spPr>
        <p:txBody>
          <a:bodyPr wrap="square" rtlCol="0">
            <a:spAutoFit/>
          </a:bodyPr>
          <a:lstStyle/>
          <a:p>
            <a:pPr algn="just"/>
            <a:r>
              <a:rPr lang="fr-FR" sz="1050" b="1" u="sng" dirty="0" smtClean="0"/>
              <a:t>Bourses sur critères sociaux : </a:t>
            </a:r>
          </a:p>
          <a:p>
            <a:pPr algn="just"/>
            <a:r>
              <a:rPr lang="fr-FR" sz="1050" dirty="0" smtClean="0"/>
              <a:t>PCE </a:t>
            </a:r>
            <a:r>
              <a:rPr lang="fr-FR" sz="1050" dirty="0"/>
              <a:t>: </a:t>
            </a:r>
            <a:r>
              <a:rPr lang="fr-FR" sz="1050" dirty="0" smtClean="0"/>
              <a:t>		6511400000</a:t>
            </a:r>
          </a:p>
          <a:p>
            <a:pPr algn="just"/>
            <a:r>
              <a:rPr lang="fr-FR" sz="1050" dirty="0" smtClean="0"/>
              <a:t>GM : 		07.01.06</a:t>
            </a:r>
          </a:p>
          <a:p>
            <a:pPr algn="just"/>
            <a:r>
              <a:rPr lang="fr-FR" sz="1050" dirty="0"/>
              <a:t>Domaine fonctionnel : </a:t>
            </a:r>
            <a:r>
              <a:rPr lang="fr-FR" sz="1050" dirty="0" smtClean="0"/>
              <a:t>	0231-01-01</a:t>
            </a:r>
          </a:p>
          <a:p>
            <a:pPr algn="just"/>
            <a:r>
              <a:rPr lang="fr-FR" sz="1050" dirty="0"/>
              <a:t>Activité : </a:t>
            </a:r>
            <a:r>
              <a:rPr lang="fr-FR" sz="1050" dirty="0" smtClean="0"/>
              <a:t>		02310101AI01</a:t>
            </a:r>
            <a:r>
              <a:rPr lang="fr-FR" sz="1050" dirty="0"/>
              <a:t>	</a:t>
            </a:r>
            <a:endParaRPr lang="fr-FR" sz="1050" dirty="0" smtClean="0"/>
          </a:p>
          <a:p>
            <a:pPr algn="just"/>
            <a:r>
              <a:rPr lang="fr-FR" sz="1050" dirty="0" smtClean="0"/>
              <a:t>Flux : 		3 </a:t>
            </a:r>
          </a:p>
          <a:p>
            <a:pPr algn="just"/>
            <a:r>
              <a:rPr lang="fr-FR" sz="900" dirty="0" smtClean="0"/>
              <a:t>sans SFP (sauf pour Poitiers et Dijon)</a:t>
            </a:r>
            <a:r>
              <a:rPr lang="fr-FR" sz="1050" dirty="0"/>
              <a:t>	</a:t>
            </a:r>
          </a:p>
        </p:txBody>
      </p:sp>
      <p:sp>
        <p:nvSpPr>
          <p:cNvPr id="5" name="Rectangle 4"/>
          <p:cNvSpPr/>
          <p:nvPr/>
        </p:nvSpPr>
        <p:spPr>
          <a:xfrm>
            <a:off x="262283" y="5147398"/>
            <a:ext cx="7202546" cy="415498"/>
          </a:xfrm>
          <a:prstGeom prst="rect">
            <a:avLst/>
          </a:prstGeom>
        </p:spPr>
        <p:txBody>
          <a:bodyPr wrap="square">
            <a:spAutoFit/>
          </a:bodyPr>
          <a:lstStyle/>
          <a:p>
            <a:r>
              <a:rPr lang="fr-FR" sz="1050" dirty="0"/>
              <a:t>L’échéance du 5e jour du mois correspond à la date limite pour que la bourse soit sur le compte bancaire de l’étudiant. De ce fait, il est préférable que la DP soit validée au </a:t>
            </a:r>
            <a:r>
              <a:rPr lang="fr-FR" sz="1050" dirty="0" smtClean="0"/>
              <a:t>CSP (ou CGF) </a:t>
            </a:r>
            <a:r>
              <a:rPr lang="fr-FR" sz="1050" dirty="0"/>
              <a:t>entre le 30 et le 1er du mois </a:t>
            </a:r>
            <a:r>
              <a:rPr lang="fr-FR" sz="1050" dirty="0" smtClean="0"/>
              <a:t>M. </a:t>
            </a:r>
            <a:endParaRPr lang="fr-FR" sz="1050" dirty="0"/>
          </a:p>
        </p:txBody>
      </p:sp>
      <p:sp>
        <p:nvSpPr>
          <p:cNvPr id="14" name="ZoneTexte 13"/>
          <p:cNvSpPr txBox="1"/>
          <p:nvPr/>
        </p:nvSpPr>
        <p:spPr>
          <a:xfrm>
            <a:off x="5457374" y="3589389"/>
            <a:ext cx="2963251" cy="1223412"/>
          </a:xfrm>
          <a:prstGeom prst="rect">
            <a:avLst/>
          </a:prstGeom>
          <a:noFill/>
        </p:spPr>
        <p:txBody>
          <a:bodyPr wrap="square" rtlCol="0">
            <a:spAutoFit/>
          </a:bodyPr>
          <a:lstStyle/>
          <a:p>
            <a:pPr algn="just"/>
            <a:r>
              <a:rPr lang="fr-FR" sz="1050" b="1" u="sng" dirty="0" smtClean="0"/>
              <a:t>Aides au mérite : </a:t>
            </a:r>
          </a:p>
          <a:p>
            <a:pPr algn="just"/>
            <a:r>
              <a:rPr lang="fr-FR" sz="1050" dirty="0" smtClean="0"/>
              <a:t>PCE </a:t>
            </a:r>
            <a:r>
              <a:rPr lang="fr-FR" sz="1050" dirty="0"/>
              <a:t>: </a:t>
            </a:r>
            <a:r>
              <a:rPr lang="fr-FR" sz="1050" dirty="0" smtClean="0"/>
              <a:t>		6511300000</a:t>
            </a:r>
          </a:p>
          <a:p>
            <a:pPr algn="just"/>
            <a:r>
              <a:rPr lang="fr-FR" sz="1050" dirty="0" smtClean="0"/>
              <a:t>GM : 		07.01.05</a:t>
            </a:r>
          </a:p>
          <a:p>
            <a:pPr algn="just"/>
            <a:r>
              <a:rPr lang="fr-FR" sz="1050" dirty="0"/>
              <a:t>Domaine fonctionnel : </a:t>
            </a:r>
            <a:r>
              <a:rPr lang="fr-FR" sz="1050" dirty="0" smtClean="0"/>
              <a:t>	0231-01-02</a:t>
            </a:r>
          </a:p>
          <a:p>
            <a:pPr algn="just"/>
            <a:r>
              <a:rPr lang="fr-FR" sz="1050" dirty="0"/>
              <a:t>Activité : </a:t>
            </a:r>
            <a:r>
              <a:rPr lang="fr-FR" sz="1050" dirty="0" smtClean="0"/>
              <a:t>		02310101AI02</a:t>
            </a:r>
            <a:r>
              <a:rPr lang="fr-FR" sz="1050" dirty="0"/>
              <a:t>	</a:t>
            </a:r>
            <a:endParaRPr lang="fr-FR" sz="1050" dirty="0" smtClean="0"/>
          </a:p>
          <a:p>
            <a:pPr algn="just"/>
            <a:r>
              <a:rPr lang="fr-FR" sz="1050" dirty="0" smtClean="0"/>
              <a:t>Flux : 		3 </a:t>
            </a:r>
          </a:p>
          <a:p>
            <a:pPr algn="just"/>
            <a:r>
              <a:rPr lang="fr-FR" sz="900" dirty="0"/>
              <a:t>sans SFP (sauf pour Poitiers et Dijon)</a:t>
            </a:r>
            <a:r>
              <a:rPr lang="fr-FR" sz="1050" dirty="0"/>
              <a:t>	</a:t>
            </a:r>
          </a:p>
        </p:txBody>
      </p:sp>
    </p:spTree>
    <p:extLst>
      <p:ext uri="{BB962C8B-B14F-4D97-AF65-F5344CB8AC3E}">
        <p14:creationId xmlns:p14="http://schemas.microsoft.com/office/powerpoint/2010/main" val="1523477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1200000"/>
            <a:ext cx="8424000" cy="500808"/>
          </a:xfrm>
        </p:spPr>
        <p:txBody>
          <a:bodyPr/>
          <a:lstStyle/>
          <a:p>
            <a:r>
              <a:rPr lang="fr-FR" dirty="0"/>
              <a:t>j</a:t>
            </a:r>
            <a:r>
              <a:rPr lang="fr-FR" dirty="0" smtClean="0"/>
              <a:t>. </a:t>
            </a:r>
            <a:r>
              <a:rPr lang="fr-FR" dirty="0"/>
              <a:t>Intégration, retour des DP Chorus</a:t>
            </a:r>
            <a:br>
              <a:rPr lang="fr-FR" dirty="0"/>
            </a:br>
            <a:endParaRPr lang="fr-FR" sz="1200" dirty="0">
              <a:latin typeface="+mn-lt"/>
            </a:endParaRPr>
          </a:p>
        </p:txBody>
      </p:sp>
      <p:sp>
        <p:nvSpPr>
          <p:cNvPr id="8" name="Espace réservé du texte 7"/>
          <p:cNvSpPr>
            <a:spLocks noGrp="1"/>
          </p:cNvSpPr>
          <p:nvPr>
            <p:ph type="body" sz="quarter" idx="13"/>
          </p:nvPr>
        </p:nvSpPr>
        <p:spPr/>
        <p:txBody>
          <a:bodyPr/>
          <a:lstStyle/>
          <a:p>
            <a:pPr marL="0" indent="0">
              <a:buNone/>
            </a:pPr>
            <a:r>
              <a:rPr lang="fr-FR" dirty="0"/>
              <a:t>2. Opérations essentielles (Illustrations)</a:t>
            </a:r>
          </a:p>
          <a:p>
            <a:pPr marL="0" lvl="1" indent="0">
              <a:buNone/>
            </a:pPr>
            <a:r>
              <a:rPr lang="fr-FR" dirty="0"/>
              <a:t>j. Intégration, retour des DP Chorus</a:t>
            </a:r>
            <a:br>
              <a:rPr lang="fr-FR" dirty="0"/>
            </a:br>
            <a:endParaRPr lang="fr-FR" dirty="0"/>
          </a:p>
        </p:txBody>
      </p:sp>
      <p:sp>
        <p:nvSpPr>
          <p:cNvPr id="2" name="Espace réservé de la date 1"/>
          <p:cNvSpPr>
            <a:spLocks noGrp="1"/>
          </p:cNvSpPr>
          <p:nvPr>
            <p:ph type="dt" sz="half" idx="10"/>
          </p:nvPr>
        </p:nvSpPr>
        <p:spPr/>
        <p:txBody>
          <a:bodyPr/>
          <a:lstStyle/>
          <a:p>
            <a:pPr algn="r"/>
            <a:r>
              <a:rPr lang="fr-FR" cap="all" dirty="0"/>
              <a:t>06/06/2023</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27</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6" name="ZoneTexte 5">
            <a:extLst>
              <a:ext uri="{FF2B5EF4-FFF2-40B4-BE49-F238E27FC236}">
                <a16:creationId xmlns:a16="http://schemas.microsoft.com/office/drawing/2014/main" id="{5CC2D9C9-F7EB-2116-CA37-A3E9DACC5F50}"/>
              </a:ext>
            </a:extLst>
          </p:cNvPr>
          <p:cNvSpPr txBox="1"/>
          <p:nvPr/>
        </p:nvSpPr>
        <p:spPr>
          <a:xfrm>
            <a:off x="276209" y="4020730"/>
            <a:ext cx="8424000" cy="276999"/>
          </a:xfrm>
          <a:prstGeom prst="rect">
            <a:avLst/>
          </a:prstGeom>
          <a:noFill/>
        </p:spPr>
        <p:txBody>
          <a:bodyPr wrap="square">
            <a:spAutoFit/>
          </a:bodyPr>
          <a:lstStyle/>
          <a:p>
            <a:r>
              <a:rPr lang="fr-FR" sz="1200" b="1" dirty="0"/>
              <a:t>• </a:t>
            </a:r>
            <a:r>
              <a:rPr lang="fr-FR" sz="1200" dirty="0">
                <a:solidFill>
                  <a:srgbClr val="0070C0"/>
                </a:solidFill>
              </a:rPr>
              <a:t>Dans le dossier des étudiants, </a:t>
            </a:r>
            <a:r>
              <a:rPr lang="fr-FR" sz="1200" dirty="0"/>
              <a:t>vœu 0, au niveau des lignes de créances réalisées</a:t>
            </a:r>
          </a:p>
        </p:txBody>
      </p:sp>
      <p:sp>
        <p:nvSpPr>
          <p:cNvPr id="5" name="ZoneTexte 4">
            <a:extLst>
              <a:ext uri="{FF2B5EF4-FFF2-40B4-BE49-F238E27FC236}">
                <a16:creationId xmlns:a16="http://schemas.microsoft.com/office/drawing/2014/main" id="{660E7A74-1A24-447C-1025-39D1993931F2}"/>
              </a:ext>
            </a:extLst>
          </p:cNvPr>
          <p:cNvSpPr txBox="1"/>
          <p:nvPr/>
        </p:nvSpPr>
        <p:spPr>
          <a:xfrm>
            <a:off x="275016" y="1712218"/>
            <a:ext cx="8383296" cy="738664"/>
          </a:xfrm>
          <a:prstGeom prst="rect">
            <a:avLst/>
          </a:prstGeom>
          <a:noFill/>
        </p:spPr>
        <p:txBody>
          <a:bodyPr wrap="square">
            <a:spAutoFit/>
          </a:bodyPr>
          <a:lstStyle/>
          <a:p>
            <a:pPr marL="285750" indent="-285750">
              <a:buFont typeface="Wingdings" panose="05000000000000000000" pitchFamily="2" charset="2"/>
              <a:buChar char="v"/>
            </a:pPr>
            <a:r>
              <a:rPr lang="fr-FR" b="1" dirty="0">
                <a:ea typeface="Calibri" panose="020F0502020204030204" pitchFamily="34" charset="0"/>
                <a:cs typeface="Times New Roman" panose="02020603050405020304" pitchFamily="18" charset="0"/>
              </a:rPr>
              <a:t>Vue dans Aglaé</a:t>
            </a:r>
            <a:endParaRPr lang="fr-FR" b="1" dirty="0">
              <a:effectLst/>
              <a:ea typeface="Calibri" panose="020F0502020204030204" pitchFamily="34" charset="0"/>
              <a:cs typeface="Times New Roman" panose="02020603050405020304" pitchFamily="18" charset="0"/>
            </a:endParaRPr>
          </a:p>
          <a:p>
            <a:endParaRPr lang="fr-FR" sz="1200" dirty="0"/>
          </a:p>
          <a:p>
            <a:r>
              <a:rPr lang="fr-FR" sz="1200" dirty="0"/>
              <a:t>• </a:t>
            </a:r>
            <a:r>
              <a:rPr lang="fr-FR" sz="1200" dirty="0">
                <a:solidFill>
                  <a:srgbClr val="0070C0"/>
                </a:solidFill>
              </a:rPr>
              <a:t>Onglet Outils « Chorus », </a:t>
            </a:r>
            <a:r>
              <a:rPr lang="fr-FR" sz="1200" dirty="0">
                <a:solidFill>
                  <a:srgbClr val="00B050"/>
                </a:solidFill>
              </a:rPr>
              <a:t>Fichiers retour, reçus FSO</a:t>
            </a:r>
            <a:r>
              <a:rPr lang="fr-FR" sz="1200" dirty="0"/>
              <a:t>, DP intégrée</a:t>
            </a:r>
          </a:p>
        </p:txBody>
      </p:sp>
      <p:pic>
        <p:nvPicPr>
          <p:cNvPr id="10" name="Image 9">
            <a:extLst>
              <a:ext uri="{FF2B5EF4-FFF2-40B4-BE49-F238E27FC236}">
                <a16:creationId xmlns:a16="http://schemas.microsoft.com/office/drawing/2014/main" id="{7908F06B-41B2-3DEA-97BB-6D9B01F7ECF0}"/>
              </a:ext>
            </a:extLst>
          </p:cNvPr>
          <p:cNvPicPr>
            <a:picLocks noChangeAspect="1"/>
          </p:cNvPicPr>
          <p:nvPr/>
        </p:nvPicPr>
        <p:blipFill>
          <a:blip r:embed="rId2"/>
          <a:stretch>
            <a:fillRect/>
          </a:stretch>
        </p:blipFill>
        <p:spPr>
          <a:xfrm>
            <a:off x="2443162" y="2405475"/>
            <a:ext cx="3424981" cy="1517106"/>
          </a:xfrm>
          <a:prstGeom prst="rect">
            <a:avLst/>
          </a:prstGeom>
        </p:spPr>
      </p:pic>
      <p:pic>
        <p:nvPicPr>
          <p:cNvPr id="14" name="Image 13">
            <a:extLst>
              <a:ext uri="{FF2B5EF4-FFF2-40B4-BE49-F238E27FC236}">
                <a16:creationId xmlns:a16="http://schemas.microsoft.com/office/drawing/2014/main" id="{94F33A36-8513-7256-E3D4-6037449B24C6}"/>
              </a:ext>
            </a:extLst>
          </p:cNvPr>
          <p:cNvPicPr>
            <a:picLocks noChangeAspect="1"/>
          </p:cNvPicPr>
          <p:nvPr/>
        </p:nvPicPr>
        <p:blipFill>
          <a:blip r:embed="rId3"/>
          <a:stretch>
            <a:fillRect/>
          </a:stretch>
        </p:blipFill>
        <p:spPr>
          <a:xfrm>
            <a:off x="825536" y="4297729"/>
            <a:ext cx="6660232" cy="1579611"/>
          </a:xfrm>
          <a:prstGeom prst="rect">
            <a:avLst/>
          </a:prstGeom>
        </p:spPr>
      </p:pic>
      <p:sp>
        <p:nvSpPr>
          <p:cNvPr id="15" name="Ellipse 14">
            <a:extLst>
              <a:ext uri="{FF2B5EF4-FFF2-40B4-BE49-F238E27FC236}">
                <a16:creationId xmlns:a16="http://schemas.microsoft.com/office/drawing/2014/main" id="{0F98D66C-81E6-AC08-A0C3-A5A5C0D9F036}"/>
              </a:ext>
            </a:extLst>
          </p:cNvPr>
          <p:cNvSpPr/>
          <p:nvPr/>
        </p:nvSpPr>
        <p:spPr>
          <a:xfrm>
            <a:off x="3808065" y="5472011"/>
            <a:ext cx="231725" cy="175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DC3BB86-2607-4F54-29CB-F6508D7AC890}"/>
              </a:ext>
            </a:extLst>
          </p:cNvPr>
          <p:cNvSpPr/>
          <p:nvPr/>
        </p:nvSpPr>
        <p:spPr>
          <a:xfrm>
            <a:off x="3779912" y="3052699"/>
            <a:ext cx="2196104" cy="191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047F7341-8FFF-1CFC-1921-5B21AC4CEFF2}"/>
              </a:ext>
            </a:extLst>
          </p:cNvPr>
          <p:cNvCxnSpPr>
            <a:cxnSpLocks/>
          </p:cNvCxnSpPr>
          <p:nvPr/>
        </p:nvCxnSpPr>
        <p:spPr>
          <a:xfrm flipH="1">
            <a:off x="3961967" y="3262352"/>
            <a:ext cx="710383" cy="2202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Ellipse 20">
            <a:extLst>
              <a:ext uri="{FF2B5EF4-FFF2-40B4-BE49-F238E27FC236}">
                <a16:creationId xmlns:a16="http://schemas.microsoft.com/office/drawing/2014/main" id="{5B8920D2-0A67-E0F2-E486-E15BD4C93BE5}"/>
              </a:ext>
            </a:extLst>
          </p:cNvPr>
          <p:cNvSpPr/>
          <p:nvPr/>
        </p:nvSpPr>
        <p:spPr>
          <a:xfrm>
            <a:off x="5176408" y="5464725"/>
            <a:ext cx="519757" cy="175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FE7736C3-E303-A816-CC46-D5A1D15306AD}"/>
              </a:ext>
            </a:extLst>
          </p:cNvPr>
          <p:cNvSpPr txBox="1"/>
          <p:nvPr/>
        </p:nvSpPr>
        <p:spPr>
          <a:xfrm>
            <a:off x="359999" y="5923506"/>
            <a:ext cx="8424000" cy="461665"/>
          </a:xfrm>
          <a:prstGeom prst="rect">
            <a:avLst/>
          </a:prstGeom>
          <a:noFill/>
        </p:spPr>
        <p:txBody>
          <a:bodyPr wrap="square">
            <a:spAutoFit/>
          </a:bodyPr>
          <a:lstStyle/>
          <a:p>
            <a:r>
              <a:rPr lang="fr-FR" sz="1200" dirty="0"/>
              <a:t>Dans l’attente du retour du flux Chorus, la ligne reste vierge. </a:t>
            </a:r>
          </a:p>
          <a:p>
            <a:r>
              <a:rPr lang="fr-FR" sz="1200" b="1" dirty="0"/>
              <a:t>/!\ Affichage en vert quand ok, rouge si NOK (dans ce cas, signalement Mantis)</a:t>
            </a:r>
          </a:p>
        </p:txBody>
      </p:sp>
    </p:spTree>
    <p:extLst>
      <p:ext uri="{BB962C8B-B14F-4D97-AF65-F5344CB8AC3E}">
        <p14:creationId xmlns:p14="http://schemas.microsoft.com/office/powerpoint/2010/main" val="730556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dirty="0"/>
              <a:t>3</a:t>
            </a:r>
            <a:r>
              <a:rPr lang="fr-FR" dirty="0" smtClean="0"/>
              <a:t>. Contrôle interne </a:t>
            </a:r>
            <a:r>
              <a:rPr lang="fr-FR" dirty="0"/>
              <a:t>financier</a:t>
            </a:r>
          </a:p>
        </p:txBody>
      </p:sp>
      <p:sp>
        <p:nvSpPr>
          <p:cNvPr id="4" name="Espace réservé de la date 3"/>
          <p:cNvSpPr>
            <a:spLocks noGrp="1"/>
          </p:cNvSpPr>
          <p:nvPr>
            <p:ph type="dt" sz="half" idx="10"/>
          </p:nvPr>
        </p:nvSpPr>
        <p:spPr/>
        <p:txBody>
          <a:bodyPr/>
          <a:lstStyle/>
          <a:p>
            <a:pPr algn="r"/>
            <a:r>
              <a:rPr lang="fr-FR" cap="all" dirty="0" smtClean="0"/>
              <a:t>06/06/2023</a:t>
            </a:r>
            <a:endParaRPr lang="fr-FR" cap="all" dirty="0"/>
          </a:p>
        </p:txBody>
      </p:sp>
      <p:sp>
        <p:nvSpPr>
          <p:cNvPr id="5" name="Espace réservé du pied de page 4"/>
          <p:cNvSpPr>
            <a:spLocks noGrp="1"/>
          </p:cNvSpPr>
          <p:nvPr>
            <p:ph type="ftr" sz="quarter" idx="11"/>
          </p:nvPr>
        </p:nvSpPr>
        <p:spPr/>
        <p:txBody>
          <a:bodyPr/>
          <a:lstStyle/>
          <a:p>
            <a:r>
              <a:rPr lang="fr-FR" dirty="0"/>
              <a:t>Direction générale de l'enseignement supérieur et de l'insertion professionnelle (DGESIP)</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3206667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pPr marL="0" indent="0">
              <a:buNone/>
            </a:pPr>
            <a:r>
              <a:rPr lang="fr-FR" dirty="0"/>
              <a:t>3</a:t>
            </a:r>
            <a:r>
              <a:rPr lang="fr-FR" dirty="0" smtClean="0"/>
              <a:t>. Contrôle interne financier</a:t>
            </a:r>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29</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ZoneTexte 8"/>
          <p:cNvSpPr txBox="1"/>
          <p:nvPr/>
        </p:nvSpPr>
        <p:spPr>
          <a:xfrm>
            <a:off x="251520" y="1052736"/>
            <a:ext cx="8460473" cy="5216813"/>
          </a:xfrm>
          <a:prstGeom prst="rect">
            <a:avLst/>
          </a:prstGeom>
          <a:solidFill>
            <a:schemeClr val="bg1"/>
          </a:solidFill>
        </p:spPr>
        <p:txBody>
          <a:bodyPr wrap="square" rtlCol="0">
            <a:spAutoFit/>
          </a:bodyPr>
          <a:lstStyle/>
          <a:p>
            <a:pPr algn="just"/>
            <a:r>
              <a:rPr lang="fr-FR" sz="1600" dirty="0" smtClean="0"/>
              <a:t>Le </a:t>
            </a:r>
            <a:r>
              <a:rPr lang="fr-FR" sz="1600" b="1" dirty="0" smtClean="0"/>
              <a:t>contrôle interne financier </a:t>
            </a:r>
            <a:r>
              <a:rPr lang="fr-FR" sz="1600" dirty="0" smtClean="0"/>
              <a:t>est une composante du contrôle interne dédiée à la maîtrise des risques budgétaires et comptables.</a:t>
            </a:r>
          </a:p>
          <a:p>
            <a:endParaRPr lang="fr-FR" sz="1400" dirty="0" smtClean="0"/>
          </a:p>
          <a:p>
            <a:pPr algn="just"/>
            <a:r>
              <a:rPr lang="fr-FR" sz="1600" dirty="0" smtClean="0"/>
              <a:t>Au niveau opérationnel, le </a:t>
            </a:r>
            <a:r>
              <a:rPr lang="fr-FR" sz="1600" b="1" dirty="0" smtClean="0"/>
              <a:t>référentiel de contrôle interne (RCI) </a:t>
            </a:r>
            <a:r>
              <a:rPr lang="fr-FR" sz="1600" dirty="0" smtClean="0"/>
              <a:t>est le principal outil documentaire. </a:t>
            </a:r>
          </a:p>
          <a:p>
            <a:pPr algn="just"/>
            <a:endParaRPr lang="fr-FR" sz="1600" b="1" dirty="0" smtClean="0">
              <a:solidFill>
                <a:srgbClr val="4472C4"/>
              </a:solidFill>
            </a:endParaRPr>
          </a:p>
          <a:p>
            <a:pPr algn="ctr"/>
            <a:r>
              <a:rPr lang="fr-FR" sz="1600" b="1" dirty="0" smtClean="0">
                <a:solidFill>
                  <a:srgbClr val="4472C4"/>
                </a:solidFill>
              </a:rPr>
              <a:t>Le référentiel de contrôle interne</a:t>
            </a:r>
          </a:p>
          <a:p>
            <a:pPr marL="171450" lvl="1" indent="-171450" algn="just" eaLnBrk="0" hangingPunct="0">
              <a:spcBef>
                <a:spcPts val="1800"/>
              </a:spcBef>
              <a:buClr>
                <a:srgbClr val="CCCCFF"/>
              </a:buClr>
              <a:buFont typeface="Arial" panose="020B0604020202020204" pitchFamily="34" charset="0"/>
              <a:buChar char="•"/>
              <a:defRPr/>
            </a:pPr>
            <a:r>
              <a:rPr lang="fr-FR" sz="1200" dirty="0" smtClean="0"/>
              <a:t>Le </a:t>
            </a:r>
            <a:r>
              <a:rPr lang="fr-FR" sz="1200" b="1" dirty="0" smtClean="0"/>
              <a:t>logigramme</a:t>
            </a:r>
            <a:r>
              <a:rPr lang="fr-FR" sz="1200" dirty="0" smtClean="0"/>
              <a:t> synthétise le </a:t>
            </a:r>
            <a:r>
              <a:rPr lang="fr-FR" sz="1200" u="sng" dirty="0" smtClean="0"/>
              <a:t>processus</a:t>
            </a:r>
            <a:r>
              <a:rPr lang="fr-FR" sz="1200" dirty="0" smtClean="0"/>
              <a:t> en fonction des acteurs/parties prenantes du processus. Le processus peut parfois comprendre plusieurs sous processus.</a:t>
            </a:r>
          </a:p>
          <a:p>
            <a:pPr marL="171450" lvl="1" indent="-171450" algn="just" eaLnBrk="0" hangingPunct="0">
              <a:spcBef>
                <a:spcPts val="1800"/>
              </a:spcBef>
              <a:buClr>
                <a:srgbClr val="CCCCFF"/>
              </a:buClr>
              <a:buFont typeface="Arial" panose="020B0604020202020204" pitchFamily="34" charset="0"/>
              <a:buChar char="•"/>
              <a:defRPr/>
            </a:pPr>
            <a:r>
              <a:rPr lang="fr-FR" sz="1200" dirty="0" smtClean="0"/>
              <a:t>Le </a:t>
            </a:r>
            <a:r>
              <a:rPr lang="fr-FR" sz="1200" b="1" dirty="0"/>
              <a:t>référentiel de risques </a:t>
            </a:r>
            <a:r>
              <a:rPr lang="fr-FR" sz="1200" dirty="0"/>
              <a:t>présente la liste des </a:t>
            </a:r>
            <a:r>
              <a:rPr lang="fr-FR" sz="1200" u="sng" dirty="0"/>
              <a:t>risques identifiés </a:t>
            </a:r>
            <a:r>
              <a:rPr lang="fr-FR" sz="1200" dirty="0"/>
              <a:t>et leur </a:t>
            </a:r>
            <a:r>
              <a:rPr lang="fr-FR" sz="1200" u="sng" dirty="0"/>
              <a:t>évaluation.</a:t>
            </a:r>
          </a:p>
          <a:p>
            <a:pPr marL="171450" lvl="1" indent="-171450" algn="just" eaLnBrk="0" hangingPunct="0">
              <a:spcBef>
                <a:spcPts val="1800"/>
              </a:spcBef>
              <a:buClr>
                <a:srgbClr val="CCCCFF"/>
              </a:buClr>
              <a:buFont typeface="Arial" panose="020B0604020202020204" pitchFamily="34" charset="0"/>
              <a:buChar char="•"/>
              <a:defRPr/>
            </a:pPr>
            <a:r>
              <a:rPr lang="fr-FR" sz="1200" dirty="0"/>
              <a:t>La </a:t>
            </a:r>
            <a:r>
              <a:rPr lang="fr-FR" sz="1200" b="1" dirty="0"/>
              <a:t>cartographie des risques </a:t>
            </a:r>
            <a:r>
              <a:rPr lang="fr-FR" sz="1200" dirty="0"/>
              <a:t>propose une représentation graphique du référentiel de risques en fonction de la </a:t>
            </a:r>
            <a:r>
              <a:rPr lang="fr-FR" sz="1200" u="sng" dirty="0"/>
              <a:t>cotation des risques </a:t>
            </a:r>
            <a:r>
              <a:rPr lang="fr-FR" sz="1200" dirty="0"/>
              <a:t>réalisée au niveau national.</a:t>
            </a:r>
            <a:endParaRPr lang="fr-FR" sz="1200" u="sng" kern="0" dirty="0">
              <a:solidFill>
                <a:sysClr val="windowText" lastClr="000000"/>
              </a:solidFill>
            </a:endParaRPr>
          </a:p>
          <a:p>
            <a:pPr marL="171450" indent="-171450" algn="just" eaLnBrk="0" fontAlgn="auto" hangingPunct="0">
              <a:spcBef>
                <a:spcPts val="1800"/>
              </a:spcBef>
              <a:spcAft>
                <a:spcPts val="0"/>
              </a:spcAft>
              <a:buClr>
                <a:srgbClr val="CCCCFF"/>
              </a:buClr>
              <a:buFont typeface="Arial" panose="020B0604020202020204" pitchFamily="34" charset="0"/>
              <a:buChar char="•"/>
              <a:defRPr/>
            </a:pPr>
            <a:r>
              <a:rPr lang="fr-FR" sz="1200" kern="0" dirty="0">
                <a:solidFill>
                  <a:sysClr val="windowText" lastClr="000000"/>
                </a:solidFill>
              </a:rPr>
              <a:t>Le </a:t>
            </a:r>
            <a:r>
              <a:rPr lang="fr-FR" sz="1200" b="1" kern="0" dirty="0">
                <a:solidFill>
                  <a:sysClr val="windowText" lastClr="000000"/>
                </a:solidFill>
              </a:rPr>
              <a:t>référentiel des activités de maîtrise des risques (AMR) </a:t>
            </a:r>
            <a:r>
              <a:rPr lang="fr-FR" sz="1200" kern="0" dirty="0">
                <a:solidFill>
                  <a:sysClr val="windowText" lastClr="000000"/>
                </a:solidFill>
              </a:rPr>
              <a:t>liste les </a:t>
            </a:r>
            <a:r>
              <a:rPr lang="fr-FR" sz="1200" u="sng" kern="0" dirty="0">
                <a:solidFill>
                  <a:sysClr val="windowText" lastClr="000000"/>
                </a:solidFill>
              </a:rPr>
              <a:t>actions à mettre en œuvre</a:t>
            </a:r>
            <a:r>
              <a:rPr lang="fr-FR" sz="1200" kern="0" dirty="0">
                <a:solidFill>
                  <a:sysClr val="windowText" lastClr="000000"/>
                </a:solidFill>
              </a:rPr>
              <a:t>, et permet également de </a:t>
            </a:r>
            <a:r>
              <a:rPr lang="fr-FR" sz="1200" u="sng" kern="0" dirty="0">
                <a:solidFill>
                  <a:sysClr val="windowText" lastClr="000000"/>
                </a:solidFill>
              </a:rPr>
              <a:t>réaliser l'évaluation</a:t>
            </a:r>
            <a:r>
              <a:rPr lang="fr-FR" sz="1200" kern="0" dirty="0">
                <a:solidFill>
                  <a:sysClr val="windowText" lastClr="000000"/>
                </a:solidFill>
              </a:rPr>
              <a:t> annuelle de ces activités. Leurs résultats doivent être tracés et </a:t>
            </a:r>
            <a:r>
              <a:rPr lang="fr-FR" sz="1200" kern="0" dirty="0" smtClean="0">
                <a:solidFill>
                  <a:sysClr val="windowText" lastClr="000000"/>
                </a:solidFill>
              </a:rPr>
              <a:t>archivés. </a:t>
            </a:r>
            <a:r>
              <a:rPr lang="fr-FR" sz="1200" kern="0" dirty="0">
                <a:solidFill>
                  <a:sysClr val="windowText" lastClr="000000"/>
                </a:solidFill>
              </a:rPr>
              <a:t>Si de nouveaux risques sont identifiés, des activités de maîtrise de risques doivent être définies pour les couvrir</a:t>
            </a:r>
            <a:r>
              <a:rPr lang="fr-FR" sz="1200" kern="0" dirty="0" smtClean="0">
                <a:solidFill>
                  <a:sysClr val="windowText" lastClr="000000"/>
                </a:solidFill>
              </a:rPr>
              <a:t>.</a:t>
            </a:r>
          </a:p>
          <a:p>
            <a:pPr algn="just" eaLnBrk="0" fontAlgn="auto" hangingPunct="0">
              <a:spcBef>
                <a:spcPts val="1800"/>
              </a:spcBef>
              <a:spcAft>
                <a:spcPts val="0"/>
              </a:spcAft>
              <a:buClr>
                <a:srgbClr val="CCCCFF"/>
              </a:buClr>
              <a:defRPr/>
            </a:pPr>
            <a:r>
              <a:rPr lang="fr-FR" sz="1600" kern="0" dirty="0" smtClean="0">
                <a:solidFill>
                  <a:sysClr val="windowText" lastClr="000000"/>
                </a:solidFill>
                <a:sym typeface="Wingdings" panose="05000000000000000000" pitchFamily="2" charset="2"/>
              </a:rPr>
              <a:t> </a:t>
            </a:r>
            <a:r>
              <a:rPr lang="fr-FR" sz="1600" kern="0" dirty="0" smtClean="0">
                <a:solidFill>
                  <a:sysClr val="windowText" lastClr="000000"/>
                </a:solidFill>
              </a:rPr>
              <a:t>Dans le cadre de la </a:t>
            </a:r>
            <a:r>
              <a:rPr lang="fr-FR" sz="1600" b="1" kern="0" dirty="0" smtClean="0">
                <a:solidFill>
                  <a:sysClr val="windowText" lastClr="000000"/>
                </a:solidFill>
              </a:rPr>
              <a:t>réforme de la responsabilité financière des gestionnaires publics</a:t>
            </a:r>
            <a:r>
              <a:rPr lang="fr-FR" sz="1600" kern="0" dirty="0" smtClean="0">
                <a:solidFill>
                  <a:sysClr val="windowText" lastClr="000000"/>
                </a:solidFill>
              </a:rPr>
              <a:t>, le contrôle interne financier doit être renforcé. Sa maturité pourra constituer une circonstance aggravante ou atténuante de responsabilité.</a:t>
            </a:r>
            <a:endParaRPr lang="fr-FR" sz="1600" kern="0" dirty="0">
              <a:solidFill>
                <a:sysClr val="windowText" lastClr="000000"/>
              </a:solidFill>
            </a:endParaRPr>
          </a:p>
        </p:txBody>
      </p:sp>
      <p:sp>
        <p:nvSpPr>
          <p:cNvPr id="3" name="Rectangle à coins arrondis 2"/>
          <p:cNvSpPr/>
          <p:nvPr/>
        </p:nvSpPr>
        <p:spPr>
          <a:xfrm>
            <a:off x="251520" y="2420888"/>
            <a:ext cx="8532480" cy="2808312"/>
          </a:xfrm>
          <a:prstGeom prst="roundRect">
            <a:avLst/>
          </a:prstGeom>
          <a:solidFill>
            <a:srgbClr val="4472C4">
              <a:alpha val="17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9624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texte 9"/>
          <p:cNvSpPr>
            <a:spLocks noGrp="1"/>
          </p:cNvSpPr>
          <p:nvPr>
            <p:ph type="body" sz="quarter" idx="13"/>
          </p:nvPr>
        </p:nvSpPr>
        <p:spPr>
          <a:xfrm>
            <a:off x="611560" y="2522624"/>
            <a:ext cx="4968552" cy="3374400"/>
          </a:xfrm>
        </p:spPr>
        <p:txBody>
          <a:bodyPr/>
          <a:lstStyle/>
          <a:p>
            <a:r>
              <a:rPr lang="fr-FR" sz="1800" dirty="0" smtClean="0"/>
              <a:t> Enjeux				</a:t>
            </a:r>
          </a:p>
          <a:p>
            <a:endParaRPr lang="fr-FR" sz="1800" dirty="0"/>
          </a:p>
          <a:p>
            <a:r>
              <a:rPr lang="fr-FR" sz="1800" dirty="0" smtClean="0"/>
              <a:t> Circuit opérationnel du paiement des bourses				</a:t>
            </a:r>
          </a:p>
          <a:p>
            <a:endParaRPr lang="fr-FR" sz="1800" dirty="0"/>
          </a:p>
          <a:p>
            <a:r>
              <a:rPr lang="fr-FR" sz="1800" dirty="0" smtClean="0"/>
              <a:t> Contrôle interne </a:t>
            </a:r>
            <a:r>
              <a:rPr lang="fr-FR" sz="1800" dirty="0"/>
              <a:t>financier </a:t>
            </a:r>
            <a:r>
              <a:rPr lang="fr-FR" sz="1800" dirty="0" smtClean="0"/>
              <a:t>			</a:t>
            </a:r>
            <a:endParaRPr lang="fr-FR" sz="1800" dirty="0"/>
          </a:p>
          <a:p>
            <a:pPr marL="180000" lvl="1" indent="0">
              <a:buNone/>
            </a:pPr>
            <a:endParaRPr lang="fr-FR" sz="1050" dirty="0"/>
          </a:p>
        </p:txBody>
      </p:sp>
      <p:sp>
        <p:nvSpPr>
          <p:cNvPr id="20" name="Espace réservé de la date 19"/>
          <p:cNvSpPr>
            <a:spLocks noGrp="1"/>
          </p:cNvSpPr>
          <p:nvPr>
            <p:ph type="dt" sz="half" idx="10"/>
          </p:nvPr>
        </p:nvSpPr>
        <p:spPr/>
        <p:txBody>
          <a:bodyPr/>
          <a:lstStyle/>
          <a:p>
            <a:pPr algn="r"/>
            <a:r>
              <a:rPr lang="fr-FR" cap="all" dirty="0" smtClean="0"/>
              <a:t>06/06/2023</a:t>
            </a:r>
            <a:endParaRPr lang="fr-FR" cap="all"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
        <p:nvSpPr>
          <p:cNvPr id="12" name="Espace réservé du pied de page 5">
            <a:extLst>
              <a:ext uri="{FF2B5EF4-FFF2-40B4-BE49-F238E27FC236}">
                <a16:creationId xmlns:a16="http://schemas.microsoft.com/office/drawing/2014/main" id="{D3B5A8B5-6A25-0B4E-A31F-555A44E4BE52}"/>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pPr marL="0" indent="0">
              <a:buNone/>
            </a:pPr>
            <a:r>
              <a:rPr lang="fr-FR" dirty="0"/>
              <a:t>3</a:t>
            </a:r>
            <a:r>
              <a:rPr lang="fr-FR" dirty="0" smtClean="0"/>
              <a:t>. Contrôle interne financier</a:t>
            </a:r>
          </a:p>
          <a:p>
            <a:pPr marL="0" indent="0">
              <a:buNone/>
            </a:pPr>
            <a:endParaRPr lang="fr-FR" dirty="0" smtClean="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ZoneTexte 8"/>
          <p:cNvSpPr txBox="1"/>
          <p:nvPr/>
        </p:nvSpPr>
        <p:spPr>
          <a:xfrm>
            <a:off x="323527" y="1124744"/>
            <a:ext cx="8460473" cy="3970318"/>
          </a:xfrm>
          <a:prstGeom prst="rect">
            <a:avLst/>
          </a:prstGeom>
          <a:noFill/>
        </p:spPr>
        <p:txBody>
          <a:bodyPr wrap="square" rtlCol="0">
            <a:spAutoFit/>
          </a:bodyPr>
          <a:lstStyle/>
          <a:p>
            <a:pPr algn="just"/>
            <a:r>
              <a:rPr lang="fr-FR" sz="1600" dirty="0" smtClean="0"/>
              <a:t>Le référentiel de contrôle interne des</a:t>
            </a:r>
            <a:r>
              <a:rPr lang="fr-FR" sz="1600" b="1" dirty="0" smtClean="0"/>
              <a:t> </a:t>
            </a:r>
            <a:r>
              <a:rPr lang="fr-FR" sz="1600" b="1" dirty="0"/>
              <a:t>bourses sur critères </a:t>
            </a:r>
            <a:r>
              <a:rPr lang="fr-FR" sz="1600" b="1" dirty="0" smtClean="0"/>
              <a:t>sociaux et des aides au mérite </a:t>
            </a:r>
            <a:r>
              <a:rPr lang="fr-FR" sz="1600" dirty="0"/>
              <a:t>a été révisé en 2021 pour y intégrer notamment les opérations de clôture</a:t>
            </a:r>
            <a:r>
              <a:rPr lang="fr-FR" sz="1600" dirty="0" smtClean="0"/>
              <a:t>.</a:t>
            </a:r>
          </a:p>
          <a:p>
            <a:pPr algn="just"/>
            <a:endParaRPr lang="fr-FR" sz="1600" dirty="0"/>
          </a:p>
          <a:p>
            <a:pPr algn="just"/>
            <a:r>
              <a:rPr lang="fr-FR" sz="1600" dirty="0" smtClean="0"/>
              <a:t>Il comprend les </a:t>
            </a:r>
            <a:r>
              <a:rPr lang="fr-FR" sz="1600" b="1" dirty="0" smtClean="0"/>
              <a:t>actions de maîtrise de risques </a:t>
            </a:r>
            <a:r>
              <a:rPr lang="fr-FR" sz="1600" dirty="0" smtClean="0"/>
              <a:t>à mettre en place par les différents acteurs du processus de paiement des bourses :</a:t>
            </a:r>
          </a:p>
          <a:p>
            <a:endParaRPr lang="fr-FR" dirty="0" smtClean="0"/>
          </a:p>
          <a:p>
            <a:endParaRPr lang="fr-FR" dirty="0"/>
          </a:p>
          <a:p>
            <a:endParaRPr lang="fr-FR" dirty="0" smtClean="0"/>
          </a:p>
          <a:p>
            <a:endParaRPr lang="fr-FR" dirty="0"/>
          </a:p>
          <a:p>
            <a:endParaRPr lang="fr-FR" dirty="0" smtClean="0"/>
          </a:p>
          <a:p>
            <a:endParaRPr lang="fr-FR" dirty="0"/>
          </a:p>
          <a:p>
            <a:r>
              <a:rPr lang="fr-FR" sz="1600" dirty="0" smtClean="0"/>
              <a:t>Il est disponible sur la page Pléiade dédiée :</a:t>
            </a:r>
          </a:p>
          <a:p>
            <a:pPr algn="ctr"/>
            <a:r>
              <a:rPr lang="fr-FR" sz="1600" dirty="0" smtClean="0">
                <a:sym typeface="Wingdings" panose="05000000000000000000" pitchFamily="2" charset="2"/>
              </a:rPr>
              <a:t> </a:t>
            </a:r>
            <a:r>
              <a:rPr lang="fr-FR" sz="1400" dirty="0" smtClean="0"/>
              <a:t>Métiers / Gestion budgétaire financière et comptable / Contrôle interne financier / 4- Mallette des référents techniques / Référentiels CIC : Hors titre 2 (HT2) / Processus : Cycle Interventions – processus Bourses de l'enseignement supérieur ‎(5)</a:t>
            </a:r>
            <a:endParaRPr lang="fr-FR" sz="1400" dirty="0"/>
          </a:p>
        </p:txBody>
      </p:sp>
      <p:sp>
        <p:nvSpPr>
          <p:cNvPr id="7" name="Rectangle à coins arrondis 6"/>
          <p:cNvSpPr/>
          <p:nvPr/>
        </p:nvSpPr>
        <p:spPr>
          <a:xfrm>
            <a:off x="4763300" y="2691784"/>
            <a:ext cx="1656184" cy="1064153"/>
          </a:xfrm>
          <a:prstGeom prst="roundRect">
            <a:avLst/>
          </a:prstGeom>
          <a:solidFill>
            <a:srgbClr val="4472C4">
              <a:alpha val="17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4472C4"/>
                </a:solidFill>
              </a:rPr>
              <a:t>5</a:t>
            </a:r>
          </a:p>
          <a:p>
            <a:pPr algn="ctr"/>
            <a:r>
              <a:rPr lang="fr-FR" dirty="0" smtClean="0">
                <a:solidFill>
                  <a:srgbClr val="4472C4"/>
                </a:solidFill>
              </a:rPr>
              <a:t>par les CNOUS</a:t>
            </a:r>
            <a:endParaRPr lang="fr-FR" dirty="0">
              <a:solidFill>
                <a:srgbClr val="4472C4"/>
              </a:solidFill>
            </a:endParaRPr>
          </a:p>
        </p:txBody>
      </p:sp>
      <p:sp>
        <p:nvSpPr>
          <p:cNvPr id="10" name="Rectangle à coins arrondis 9"/>
          <p:cNvSpPr/>
          <p:nvPr/>
        </p:nvSpPr>
        <p:spPr>
          <a:xfrm>
            <a:off x="2731315" y="2691784"/>
            <a:ext cx="1656184" cy="1064153"/>
          </a:xfrm>
          <a:prstGeom prst="roundRect">
            <a:avLst/>
          </a:prstGeom>
          <a:solidFill>
            <a:srgbClr val="4472C4">
              <a:alpha val="17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4472C4"/>
                </a:solidFill>
              </a:rPr>
              <a:t>12</a:t>
            </a:r>
          </a:p>
          <a:p>
            <a:pPr algn="ctr"/>
            <a:r>
              <a:rPr lang="fr-FR" dirty="0" smtClean="0">
                <a:solidFill>
                  <a:srgbClr val="4472C4"/>
                </a:solidFill>
              </a:rPr>
              <a:t>par les CROUS</a:t>
            </a:r>
            <a:endParaRPr lang="fr-FR" dirty="0">
              <a:solidFill>
                <a:srgbClr val="4472C4"/>
              </a:solidFill>
            </a:endParaRPr>
          </a:p>
        </p:txBody>
      </p:sp>
      <p:sp>
        <p:nvSpPr>
          <p:cNvPr id="11" name="Rectangle à coins arrondis 10"/>
          <p:cNvSpPr/>
          <p:nvPr/>
        </p:nvSpPr>
        <p:spPr>
          <a:xfrm>
            <a:off x="699329" y="2695878"/>
            <a:ext cx="1656184" cy="1077195"/>
          </a:xfrm>
          <a:prstGeom prst="roundRect">
            <a:avLst/>
          </a:prstGeom>
          <a:solidFill>
            <a:srgbClr val="4472C4">
              <a:alpha val="17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4472C4"/>
                </a:solidFill>
              </a:rPr>
              <a:t>12 </a:t>
            </a:r>
          </a:p>
          <a:p>
            <a:pPr algn="ctr"/>
            <a:r>
              <a:rPr lang="fr-FR" dirty="0" smtClean="0">
                <a:solidFill>
                  <a:srgbClr val="4472C4"/>
                </a:solidFill>
              </a:rPr>
              <a:t>par la académies </a:t>
            </a:r>
            <a:endParaRPr lang="fr-FR" dirty="0">
              <a:solidFill>
                <a:srgbClr val="4472C4"/>
              </a:solidFill>
            </a:endParaRPr>
          </a:p>
        </p:txBody>
      </p:sp>
      <p:sp>
        <p:nvSpPr>
          <p:cNvPr id="12" name="Rectangle à coins arrondis 11"/>
          <p:cNvSpPr/>
          <p:nvPr/>
        </p:nvSpPr>
        <p:spPr>
          <a:xfrm>
            <a:off x="6795285" y="2666648"/>
            <a:ext cx="1726915" cy="1064153"/>
          </a:xfrm>
          <a:prstGeom prst="roundRect">
            <a:avLst/>
          </a:prstGeom>
          <a:solidFill>
            <a:srgbClr val="4472C4">
              <a:alpha val="17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4472C4"/>
                </a:solidFill>
              </a:rPr>
              <a:t>4 </a:t>
            </a:r>
          </a:p>
          <a:p>
            <a:pPr algn="ctr"/>
            <a:r>
              <a:rPr lang="fr-FR" dirty="0" smtClean="0">
                <a:solidFill>
                  <a:srgbClr val="4472C4"/>
                </a:solidFill>
              </a:rPr>
              <a:t>par </a:t>
            </a:r>
          </a:p>
          <a:p>
            <a:pPr algn="ctr"/>
            <a:r>
              <a:rPr lang="fr-FR" dirty="0">
                <a:solidFill>
                  <a:srgbClr val="4472C4"/>
                </a:solidFill>
              </a:rPr>
              <a:t>l</a:t>
            </a:r>
            <a:r>
              <a:rPr lang="fr-FR" dirty="0" smtClean="0">
                <a:solidFill>
                  <a:srgbClr val="4472C4"/>
                </a:solidFill>
              </a:rPr>
              <a:t>a DGESIP</a:t>
            </a:r>
            <a:endParaRPr lang="fr-FR" dirty="0">
              <a:solidFill>
                <a:srgbClr val="4472C4"/>
              </a:solidFill>
            </a:endParaRPr>
          </a:p>
        </p:txBody>
      </p:sp>
      <p:cxnSp>
        <p:nvCxnSpPr>
          <p:cNvPr id="5" name="Connecteur droit avec flèche 4"/>
          <p:cNvCxnSpPr>
            <a:endCxn id="11" idx="0"/>
          </p:cNvCxnSpPr>
          <p:nvPr/>
        </p:nvCxnSpPr>
        <p:spPr>
          <a:xfrm flipH="1">
            <a:off x="1527421" y="2446418"/>
            <a:ext cx="2917098" cy="249460"/>
          </a:xfrm>
          <a:prstGeom prst="straightConnector1">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88405" y="2450698"/>
            <a:ext cx="956114" cy="211648"/>
          </a:xfrm>
          <a:prstGeom prst="straightConnector1">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7" idx="0"/>
          </p:cNvCxnSpPr>
          <p:nvPr/>
        </p:nvCxnSpPr>
        <p:spPr>
          <a:xfrm>
            <a:off x="4444519" y="2446418"/>
            <a:ext cx="1146873" cy="245366"/>
          </a:xfrm>
          <a:prstGeom prst="straightConnector1">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444519" y="2446418"/>
            <a:ext cx="3214223" cy="215928"/>
          </a:xfrm>
          <a:prstGeom prst="straightConnector1">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2"/>
          <a:stretch>
            <a:fillRect/>
          </a:stretch>
        </p:blipFill>
        <p:spPr>
          <a:xfrm>
            <a:off x="328929" y="4887258"/>
            <a:ext cx="2267573" cy="1778938"/>
          </a:xfrm>
          <a:prstGeom prst="rect">
            <a:avLst/>
          </a:prstGeom>
        </p:spPr>
      </p:pic>
      <p:pic>
        <p:nvPicPr>
          <p:cNvPr id="23" name="Image 22"/>
          <p:cNvPicPr>
            <a:picLocks noChangeAspect="1"/>
          </p:cNvPicPr>
          <p:nvPr/>
        </p:nvPicPr>
        <p:blipFill>
          <a:blip r:embed="rId3"/>
          <a:stretch>
            <a:fillRect/>
          </a:stretch>
        </p:blipFill>
        <p:spPr>
          <a:xfrm>
            <a:off x="2731315" y="5158261"/>
            <a:ext cx="3286125" cy="476250"/>
          </a:xfrm>
          <a:prstGeom prst="rect">
            <a:avLst/>
          </a:prstGeom>
        </p:spPr>
      </p:pic>
      <p:sp>
        <p:nvSpPr>
          <p:cNvPr id="24" name="Ellipse 23"/>
          <p:cNvSpPr/>
          <p:nvPr/>
        </p:nvSpPr>
        <p:spPr>
          <a:xfrm>
            <a:off x="539552" y="6093296"/>
            <a:ext cx="1656184" cy="235429"/>
          </a:xfrm>
          <a:prstGeom prst="ellipse">
            <a:avLst/>
          </a:prstGeom>
          <a:solidFill>
            <a:srgbClr val="92D050">
              <a:alpha val="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rot="19332824">
            <a:off x="2151270" y="5694618"/>
            <a:ext cx="890463" cy="3078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4"/>
          <a:stretch>
            <a:fillRect/>
          </a:stretch>
        </p:blipFill>
        <p:spPr>
          <a:xfrm>
            <a:off x="3488405" y="5818448"/>
            <a:ext cx="3044904" cy="356610"/>
          </a:xfrm>
          <a:prstGeom prst="rect">
            <a:avLst/>
          </a:prstGeom>
        </p:spPr>
      </p:pic>
      <p:pic>
        <p:nvPicPr>
          <p:cNvPr id="27" name="Image 26"/>
          <p:cNvPicPr>
            <a:picLocks noChangeAspect="1"/>
          </p:cNvPicPr>
          <p:nvPr/>
        </p:nvPicPr>
        <p:blipFill>
          <a:blip r:embed="rId5"/>
          <a:stretch>
            <a:fillRect/>
          </a:stretch>
        </p:blipFill>
        <p:spPr>
          <a:xfrm>
            <a:off x="2627573" y="6378720"/>
            <a:ext cx="6305163" cy="337346"/>
          </a:xfrm>
          <a:prstGeom prst="rect">
            <a:avLst/>
          </a:prstGeom>
        </p:spPr>
      </p:pic>
      <p:sp>
        <p:nvSpPr>
          <p:cNvPr id="28" name="Flèche droite 27"/>
          <p:cNvSpPr/>
          <p:nvPr/>
        </p:nvSpPr>
        <p:spPr>
          <a:xfrm rot="5400000">
            <a:off x="4413689" y="5549926"/>
            <a:ext cx="229208" cy="3078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droite 28"/>
          <p:cNvSpPr/>
          <p:nvPr/>
        </p:nvSpPr>
        <p:spPr>
          <a:xfrm rot="5400000">
            <a:off x="5291891" y="6176988"/>
            <a:ext cx="291167" cy="3078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0204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dirty="0" smtClean="0"/>
              <a:t>06/06/2023</a:t>
            </a:r>
            <a:endParaRPr lang="fr-FR" cap="all" dirty="0"/>
          </a:p>
        </p:txBody>
      </p:sp>
      <p:sp>
        <p:nvSpPr>
          <p:cNvPr id="4" name="Espace réservé du pied de page 3"/>
          <p:cNvSpPr>
            <a:spLocks noGrp="1"/>
          </p:cNvSpPr>
          <p:nvPr>
            <p:ph type="ftr" sz="quarter" idx="11"/>
          </p:nvPr>
        </p:nvSpPr>
        <p:spPr/>
        <p:txBody>
          <a:bodyPr/>
          <a:lstStyle/>
          <a:p>
            <a:r>
              <a:rPr kumimoji="0" lang="fr-FR" sz="750" b="1" i="0" u="none" strike="noStrike" kern="1200" cap="none" spc="0" normalizeH="0" baseline="0" noProof="0" smtClean="0">
                <a:ln>
                  <a:noFill/>
                </a:ln>
                <a:solidFill>
                  <a:srgbClr val="000000"/>
                </a:solidFill>
                <a:effectLst/>
                <a:uLnTx/>
                <a:uFillTx/>
                <a:latin typeface="+mn-lt"/>
                <a:ea typeface="+mn-ea"/>
                <a:cs typeface="+mn-cs"/>
              </a:rPr>
              <a:t>Direction générale de l'enseignement supérieur et de l'insertion professionnelle (DGESIP)</a:t>
            </a:r>
            <a:endParaRPr kumimoji="0" lang="fr-FR" sz="750" b="1" i="0" u="none" strike="noStrike" kern="1200" cap="none" spc="0" normalizeH="0" baseline="0" noProof="0" dirty="0">
              <a:ln>
                <a:noFill/>
              </a:ln>
              <a:solidFill>
                <a:srgbClr val="000000"/>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Espace réservé du texte 5"/>
          <p:cNvSpPr>
            <a:spLocks noGrp="1"/>
          </p:cNvSpPr>
          <p:nvPr>
            <p:ph type="body" sz="quarter" idx="13"/>
          </p:nvPr>
        </p:nvSpPr>
        <p:spPr/>
        <p:txBody>
          <a:bodyPr/>
          <a:lstStyle/>
          <a:p>
            <a:endParaRPr lang="fr-FR" dirty="0"/>
          </a:p>
          <a:p>
            <a:pPr algn="ctr"/>
            <a:r>
              <a:rPr lang="fr-FR" dirty="0" smtClean="0"/>
              <a:t>Nous vous remercions pour votre attention</a:t>
            </a:r>
            <a:endParaRPr lang="fr-FR" dirty="0"/>
          </a:p>
        </p:txBody>
      </p:sp>
    </p:spTree>
    <p:extLst>
      <p:ext uri="{BB962C8B-B14F-4D97-AF65-F5344CB8AC3E}">
        <p14:creationId xmlns:p14="http://schemas.microsoft.com/office/powerpoint/2010/main" val="1614702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Enjeux</a:t>
            </a:r>
            <a:endParaRPr lang="fr-FR" dirty="0"/>
          </a:p>
        </p:txBody>
      </p:sp>
      <p:sp>
        <p:nvSpPr>
          <p:cNvPr id="4" name="Espace réservé de la date 3"/>
          <p:cNvSpPr>
            <a:spLocks noGrp="1"/>
          </p:cNvSpPr>
          <p:nvPr>
            <p:ph type="dt" sz="half" idx="10"/>
          </p:nvPr>
        </p:nvSpPr>
        <p:spPr/>
        <p:txBody>
          <a:bodyPr/>
          <a:lstStyle/>
          <a:p>
            <a:pPr algn="r"/>
            <a:r>
              <a:rPr lang="fr-FR" cap="all" dirty="0" smtClean="0"/>
              <a:t>06/06/2023</a:t>
            </a:r>
            <a:endParaRPr lang="fr-FR" cap="all" dirty="0"/>
          </a:p>
        </p:txBody>
      </p:sp>
      <p:sp>
        <p:nvSpPr>
          <p:cNvPr id="5" name="Espace réservé du pied de page 4"/>
          <p:cNvSpPr>
            <a:spLocks noGrp="1"/>
          </p:cNvSpPr>
          <p:nvPr>
            <p:ph type="ftr" sz="quarter" idx="11"/>
          </p:nvPr>
        </p:nvSpPr>
        <p:spPr/>
        <p:txBody>
          <a:bodyPr/>
          <a:lstStyle/>
          <a:p>
            <a:r>
              <a:rPr lang="fr-FR" dirty="0"/>
              <a:t>Direction générale de l'enseignement supérieur et de l'insertion professionnelle (DGESIP)</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48950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8" y="1200000"/>
            <a:ext cx="8604489" cy="960000"/>
          </a:xfrm>
        </p:spPr>
        <p:txBody>
          <a:bodyPr/>
          <a:lstStyle/>
          <a:p>
            <a:r>
              <a:rPr lang="fr-FR" dirty="0" smtClean="0"/>
              <a:t>Cartographie des bourses de l’Enseignement supérieur</a:t>
            </a:r>
            <a:endParaRPr lang="fr-FR" dirty="0"/>
          </a:p>
        </p:txBody>
      </p:sp>
      <p:sp>
        <p:nvSpPr>
          <p:cNvPr id="8" name="Espace réservé du texte 7"/>
          <p:cNvSpPr>
            <a:spLocks noGrp="1"/>
          </p:cNvSpPr>
          <p:nvPr>
            <p:ph type="body" sz="quarter" idx="13"/>
          </p:nvPr>
        </p:nvSpPr>
        <p:spPr/>
        <p:txBody>
          <a:bodyPr/>
          <a:lstStyle/>
          <a:p>
            <a:r>
              <a:rPr lang="fr-FR" dirty="0" smtClean="0"/>
              <a:t>Enjeux</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pic>
        <p:nvPicPr>
          <p:cNvPr id="12" name="Image 11"/>
          <p:cNvPicPr>
            <a:picLocks noChangeAspect="1"/>
          </p:cNvPicPr>
          <p:nvPr/>
        </p:nvPicPr>
        <p:blipFill>
          <a:blip r:embed="rId2"/>
          <a:stretch>
            <a:fillRect/>
          </a:stretch>
        </p:blipFill>
        <p:spPr>
          <a:xfrm>
            <a:off x="0" y="2307238"/>
            <a:ext cx="9144000" cy="2489913"/>
          </a:xfrm>
          <a:prstGeom prst="rect">
            <a:avLst/>
          </a:prstGeom>
        </p:spPr>
      </p:pic>
      <p:sp>
        <p:nvSpPr>
          <p:cNvPr id="3" name="Rectangle 2"/>
          <p:cNvSpPr/>
          <p:nvPr/>
        </p:nvSpPr>
        <p:spPr>
          <a:xfrm>
            <a:off x="359998" y="5731669"/>
            <a:ext cx="5112568" cy="587853"/>
          </a:xfrm>
          <a:prstGeom prst="rect">
            <a:avLst/>
          </a:prstGeom>
        </p:spPr>
        <p:txBody>
          <a:bodyPr wrap="square">
            <a:spAutoFit/>
          </a:bodyPr>
          <a:lstStyle/>
          <a:p>
            <a:pPr>
              <a:lnSpc>
                <a:spcPct val="115000"/>
              </a:lnSpc>
              <a:spcAft>
                <a:spcPts val="0"/>
              </a:spcAft>
            </a:pPr>
            <a:r>
              <a:rPr lang="fr-FR" sz="1400" b="1" i="1" dirty="0">
                <a:solidFill>
                  <a:srgbClr val="000091"/>
                </a:solidFill>
                <a:latin typeface="Marianne" panose="02000000000000000000" pitchFamily="2" charset="0"/>
                <a:ea typeface="Arial" panose="020B0604020202020204" pitchFamily="34" charset="0"/>
              </a:rPr>
              <a:t>Versé par les établissements d’enseignement supérieur</a:t>
            </a:r>
            <a:endParaRPr lang="fr-FR" sz="1600" dirty="0">
              <a:latin typeface="Arial" panose="020B0604020202020204" pitchFamily="34" charset="0"/>
              <a:ea typeface="Arial" panose="020B0604020202020204" pitchFamily="34" charset="0"/>
            </a:endParaRPr>
          </a:p>
          <a:p>
            <a:pPr>
              <a:lnSpc>
                <a:spcPct val="115000"/>
              </a:lnSpc>
              <a:spcAft>
                <a:spcPts val="0"/>
              </a:spcAft>
            </a:pPr>
            <a:r>
              <a:rPr lang="fr-FR" sz="1400" b="1" i="1" dirty="0">
                <a:solidFill>
                  <a:srgbClr val="FF0000"/>
                </a:solidFill>
                <a:latin typeface="Marianne" panose="02000000000000000000" pitchFamily="2" charset="0"/>
                <a:ea typeface="Arial" panose="020B0604020202020204" pitchFamily="34" charset="0"/>
              </a:rPr>
              <a:t>Versé par les CROUS</a:t>
            </a:r>
            <a:endParaRPr lang="fr-FR" sz="1600" dirty="0">
              <a:effectLst/>
              <a:latin typeface="Arial" panose="020B0604020202020204" pitchFamily="34" charset="0"/>
              <a:ea typeface="Arial" panose="020B0604020202020204" pitchFamily="34" charset="0"/>
            </a:endParaRPr>
          </a:p>
        </p:txBody>
      </p:sp>
      <p:cxnSp>
        <p:nvCxnSpPr>
          <p:cNvPr id="6" name="Connecteur droit avec flèche 5"/>
          <p:cNvCxnSpPr/>
          <p:nvPr/>
        </p:nvCxnSpPr>
        <p:spPr>
          <a:xfrm flipH="1" flipV="1">
            <a:off x="611560" y="4149082"/>
            <a:ext cx="521720" cy="238165"/>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
        <p:nvSpPr>
          <p:cNvPr id="10" name="ZoneTexte 9"/>
          <p:cNvSpPr txBox="1"/>
          <p:nvPr/>
        </p:nvSpPr>
        <p:spPr>
          <a:xfrm>
            <a:off x="1133280" y="4387247"/>
            <a:ext cx="7111128"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smtClean="0">
                <a:latin typeface="Marianne" panose="02000000000000000000" pitchFamily="2" charset="0"/>
              </a:rPr>
              <a:t>Les bourses sur critères sociaux et les aides au mérite sont les seules </a:t>
            </a:r>
            <a:r>
              <a:rPr lang="fr-FR" sz="1600" b="1" dirty="0" smtClean="0">
                <a:solidFill>
                  <a:srgbClr val="FF0000"/>
                </a:solidFill>
                <a:latin typeface="Marianne" panose="02000000000000000000" pitchFamily="2" charset="0"/>
              </a:rPr>
              <a:t>aides</a:t>
            </a:r>
            <a:r>
              <a:rPr lang="fr-FR" sz="1600" b="1" dirty="0" smtClean="0">
                <a:latin typeface="Marianne" panose="02000000000000000000" pitchFamily="2" charset="0"/>
              </a:rPr>
              <a:t> liquidées dans CHORUS par les CROUS en lien avec les rectorats</a:t>
            </a:r>
          </a:p>
          <a:p>
            <a:pPr algn="ctr"/>
            <a:r>
              <a:rPr lang="fr-FR" sz="1600" b="1" dirty="0" smtClean="0">
                <a:latin typeface="Marianne" panose="02000000000000000000" pitchFamily="2" charset="0"/>
              </a:rPr>
              <a:t>Les autres </a:t>
            </a:r>
            <a:r>
              <a:rPr lang="fr-FR" sz="1600" b="1" dirty="0" smtClean="0">
                <a:solidFill>
                  <a:srgbClr val="FF0000"/>
                </a:solidFill>
                <a:latin typeface="Marianne" panose="02000000000000000000" pitchFamily="2" charset="0"/>
              </a:rPr>
              <a:t>aides</a:t>
            </a:r>
            <a:r>
              <a:rPr lang="fr-FR" sz="1600" b="1" dirty="0" smtClean="0">
                <a:latin typeface="Marianne" panose="02000000000000000000" pitchFamily="2" charset="0"/>
              </a:rPr>
              <a:t> ne nécessitent pas d’intervention des rectorats</a:t>
            </a:r>
          </a:p>
        </p:txBody>
      </p:sp>
      <p:cxnSp>
        <p:nvCxnSpPr>
          <p:cNvPr id="11" name="Connecteur droit avec flèche 10"/>
          <p:cNvCxnSpPr/>
          <p:nvPr/>
        </p:nvCxnSpPr>
        <p:spPr>
          <a:xfrm flipV="1">
            <a:off x="1133280" y="4149082"/>
            <a:ext cx="126352" cy="238166"/>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Tree>
    <p:extLst>
      <p:ext uri="{BB962C8B-B14F-4D97-AF65-F5344CB8AC3E}">
        <p14:creationId xmlns:p14="http://schemas.microsoft.com/office/powerpoint/2010/main" val="36762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r>
              <a:rPr lang="fr-FR" dirty="0" smtClean="0"/>
              <a:t>Enjeux</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Espace réservé du texte 8"/>
          <p:cNvSpPr>
            <a:spLocks noGrp="1"/>
          </p:cNvSpPr>
          <p:nvPr>
            <p:ph type="body" sz="quarter" idx="14"/>
          </p:nvPr>
        </p:nvSpPr>
        <p:spPr>
          <a:xfrm>
            <a:off x="360000" y="1700808"/>
            <a:ext cx="8424000" cy="4680520"/>
          </a:xfrm>
        </p:spPr>
        <p:txBody>
          <a:bodyPr/>
          <a:lstStyle/>
          <a:p>
            <a:pPr marL="285750" indent="-285750">
              <a:buFont typeface="Wingdings" panose="05000000000000000000" pitchFamily="2" charset="2"/>
              <a:buChar char="v"/>
            </a:pPr>
            <a:r>
              <a:rPr lang="fr-FR" sz="2000" b="1" dirty="0" smtClean="0"/>
              <a:t>LES BCS EN CHIFFRES </a:t>
            </a:r>
          </a:p>
          <a:p>
            <a:pPr marL="285750" indent="-285750">
              <a:buFont typeface="Symbol" panose="05050102010706020507" pitchFamily="18" charset="2"/>
              <a:buChar char="Þ"/>
            </a:pPr>
            <a:r>
              <a:rPr lang="fr-FR" sz="1800" dirty="0" smtClean="0"/>
              <a:t>Nombre </a:t>
            </a:r>
            <a:r>
              <a:rPr lang="fr-FR" sz="1800" dirty="0"/>
              <a:t>de boursiers : </a:t>
            </a:r>
          </a:p>
          <a:p>
            <a:pPr lvl="3"/>
            <a:r>
              <a:rPr lang="fr-FR" sz="1600" i="1" dirty="0" smtClean="0"/>
              <a:t>729 </a:t>
            </a:r>
            <a:r>
              <a:rPr lang="fr-FR" sz="1600" i="1" dirty="0"/>
              <a:t>477 (2021/2022) </a:t>
            </a:r>
            <a:endParaRPr lang="fr-FR" sz="1600" i="1" dirty="0" smtClean="0"/>
          </a:p>
          <a:p>
            <a:pPr lvl="3"/>
            <a:r>
              <a:rPr lang="fr-FR" sz="1600" i="1" dirty="0" smtClean="0"/>
              <a:t>678 </a:t>
            </a:r>
            <a:r>
              <a:rPr lang="fr-FR" sz="1600" i="1" dirty="0"/>
              <a:t>888 (2022/2023</a:t>
            </a:r>
            <a:r>
              <a:rPr lang="fr-FR" sz="1600" i="1" dirty="0" smtClean="0"/>
              <a:t>)</a:t>
            </a:r>
          </a:p>
          <a:p>
            <a:pPr marL="540000" lvl="3" indent="0">
              <a:buNone/>
            </a:pPr>
            <a:endParaRPr lang="fr-FR" sz="800" i="1" dirty="0" smtClean="0"/>
          </a:p>
          <a:p>
            <a:pPr marL="285750" indent="-285750">
              <a:buFont typeface="Symbol" panose="05050102010706020507" pitchFamily="18" charset="2"/>
              <a:buChar char="Þ"/>
            </a:pPr>
            <a:r>
              <a:rPr lang="fr-FR" sz="1800" dirty="0"/>
              <a:t>Nombre de mensualités : </a:t>
            </a:r>
          </a:p>
          <a:p>
            <a:pPr lvl="3"/>
            <a:r>
              <a:rPr lang="fr-FR" sz="1600" i="1" dirty="0" smtClean="0"/>
              <a:t>10 </a:t>
            </a:r>
            <a:r>
              <a:rPr lang="fr-FR" sz="1600" i="1" dirty="0"/>
              <a:t>mensualités dans la plupart des </a:t>
            </a:r>
            <a:r>
              <a:rPr lang="fr-FR" sz="1600" i="1" dirty="0" smtClean="0"/>
              <a:t>cas (9 mensualités pour l’aide au mérite)</a:t>
            </a:r>
          </a:p>
          <a:p>
            <a:pPr lvl="3"/>
            <a:r>
              <a:rPr lang="fr-FR" sz="1600" i="1" dirty="0" smtClean="0"/>
              <a:t>12 </a:t>
            </a:r>
            <a:r>
              <a:rPr lang="fr-FR" sz="1600" i="1" dirty="0"/>
              <a:t>mensualités si l’étudiant n’a pas terminé ses études au 1er juillet (C’est le complément grandes vacances)</a:t>
            </a:r>
          </a:p>
          <a:p>
            <a:endParaRPr lang="fr-FR" sz="1800" b="1" dirty="0" smtClean="0"/>
          </a:p>
          <a:p>
            <a:pPr marL="285750" indent="-285750">
              <a:buFont typeface="Wingdings" panose="05000000000000000000" pitchFamily="2" charset="2"/>
              <a:buChar char="v"/>
            </a:pPr>
            <a:r>
              <a:rPr lang="fr-FR" sz="2000" b="1" dirty="0" smtClean="0"/>
              <a:t>LA CAMPAGNE 2023/2024</a:t>
            </a:r>
          </a:p>
          <a:p>
            <a:pPr marL="285750" indent="-285750">
              <a:buFont typeface="Symbol" panose="05050102010706020507" pitchFamily="18" charset="2"/>
              <a:buChar char="Þ"/>
            </a:pPr>
            <a:r>
              <a:rPr lang="fr-FR" sz="1800" dirty="0"/>
              <a:t>Revalorisation des plafonds (6%)</a:t>
            </a:r>
          </a:p>
          <a:p>
            <a:pPr marL="285750" indent="-285750">
              <a:buFont typeface="Symbol" panose="05050102010706020507" pitchFamily="18" charset="2"/>
              <a:buChar char="Þ"/>
            </a:pPr>
            <a:r>
              <a:rPr lang="fr-FR" sz="1800" dirty="0"/>
              <a:t>Revalorisation des taux (+37€/mois)</a:t>
            </a:r>
          </a:p>
          <a:p>
            <a:endParaRPr lang="fr-FR" sz="1800" b="1" dirty="0"/>
          </a:p>
          <a:p>
            <a:pPr marL="285750" indent="-285750">
              <a:buFont typeface="Symbol" panose="05050102010706020507" pitchFamily="18" charset="2"/>
              <a:buChar char="Þ"/>
            </a:pPr>
            <a:endParaRPr lang="fr-FR" sz="1800" dirty="0"/>
          </a:p>
          <a:p>
            <a:pPr marL="285750" indent="-285750">
              <a:buFont typeface="Wingdings" panose="05000000000000000000" pitchFamily="2" charset="2"/>
              <a:buChar char="v"/>
            </a:pPr>
            <a:endParaRPr lang="fr-FR" sz="1800" b="1" dirty="0"/>
          </a:p>
          <a:p>
            <a:endParaRPr lang="fr-FR" sz="1200" dirty="0" smtClean="0"/>
          </a:p>
          <a:p>
            <a:endParaRPr lang="fr-FR" dirty="0"/>
          </a:p>
        </p:txBody>
      </p:sp>
      <p:sp>
        <p:nvSpPr>
          <p:cNvPr id="10" name="Titre 6"/>
          <p:cNvSpPr>
            <a:spLocks noGrp="1"/>
          </p:cNvSpPr>
          <p:nvPr>
            <p:ph type="title"/>
          </p:nvPr>
        </p:nvSpPr>
        <p:spPr>
          <a:xfrm>
            <a:off x="359998" y="1200000"/>
            <a:ext cx="8604489" cy="500808"/>
          </a:xfrm>
        </p:spPr>
        <p:txBody>
          <a:bodyPr/>
          <a:lstStyle/>
          <a:p>
            <a:r>
              <a:rPr lang="fr-FR" dirty="0" smtClean="0"/>
              <a:t>LES BOURSES SUR CRITERES SOCIAUX</a:t>
            </a:r>
            <a:endParaRPr lang="fr-FR" dirty="0"/>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r>
              <a:rPr lang="fr-FR" dirty="0" smtClean="0"/>
              <a:t>Enjeux</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9" name="Espace réservé du texte 8"/>
          <p:cNvSpPr>
            <a:spLocks noGrp="1"/>
          </p:cNvSpPr>
          <p:nvPr>
            <p:ph type="body" sz="quarter" idx="14"/>
          </p:nvPr>
        </p:nvSpPr>
        <p:spPr>
          <a:xfrm>
            <a:off x="360000" y="1844824"/>
            <a:ext cx="8424000" cy="4176464"/>
          </a:xfrm>
        </p:spPr>
        <p:txBody>
          <a:bodyPr/>
          <a:lstStyle/>
          <a:p>
            <a:endParaRPr lang="fr-FR" sz="1800" b="1" dirty="0" smtClean="0"/>
          </a:p>
          <a:p>
            <a:pPr marL="285750" indent="-285750">
              <a:buFont typeface="Wingdings" panose="05000000000000000000" pitchFamily="2" charset="2"/>
              <a:buChar char="v"/>
            </a:pPr>
            <a:r>
              <a:rPr lang="fr-FR" sz="1800" b="1" dirty="0" smtClean="0"/>
              <a:t>UN OBJECTIF COLLECTIF FORT</a:t>
            </a:r>
            <a:endParaRPr lang="fr-FR" sz="1800" b="1" dirty="0"/>
          </a:p>
          <a:p>
            <a:pPr marL="285750" indent="-285750">
              <a:buFont typeface="Symbol" panose="05050102010706020507" pitchFamily="18" charset="2"/>
              <a:buChar char="Þ"/>
            </a:pPr>
            <a:r>
              <a:rPr lang="fr-FR" sz="1800" dirty="0" smtClean="0"/>
              <a:t>Assurer le versement des mensualités avant le 5 de chaque mois</a:t>
            </a:r>
            <a:endParaRPr lang="fr-FR" sz="1800" dirty="0"/>
          </a:p>
          <a:p>
            <a:pPr marL="285750" indent="-285750">
              <a:buFont typeface="Symbol" panose="05050102010706020507" pitchFamily="18" charset="2"/>
              <a:buChar char="Þ"/>
            </a:pPr>
            <a:r>
              <a:rPr lang="fr-FR" sz="1800" dirty="0" smtClean="0"/>
              <a:t>Garantir ces versements toute l’année en intégrant les contraintes de gestion budgétaire</a:t>
            </a:r>
          </a:p>
          <a:p>
            <a:endParaRPr lang="fr-FR" sz="1800" dirty="0"/>
          </a:p>
          <a:p>
            <a:endParaRPr lang="fr-FR" sz="1800" b="1" dirty="0"/>
          </a:p>
          <a:p>
            <a:pPr marL="285750" indent="-285750">
              <a:buFont typeface="Wingdings" panose="05000000000000000000" pitchFamily="2" charset="2"/>
              <a:buChar char="v"/>
            </a:pPr>
            <a:r>
              <a:rPr lang="fr-FR" sz="1800" b="1" dirty="0" smtClean="0"/>
              <a:t>POUR UNE GESTION GLOBALE TRIPARTITE</a:t>
            </a:r>
            <a:endParaRPr lang="fr-FR" sz="1800" b="1" dirty="0"/>
          </a:p>
          <a:p>
            <a:pPr marL="285750" indent="-285750">
              <a:buFont typeface="Symbol" panose="05050102010706020507" pitchFamily="18" charset="2"/>
              <a:buChar char="Þ"/>
            </a:pPr>
            <a:r>
              <a:rPr lang="fr-FR" sz="1800" dirty="0" smtClean="0"/>
              <a:t>MESR/DGESIP : délègue les crédits et fixe le cadre réglementaire</a:t>
            </a:r>
          </a:p>
          <a:p>
            <a:pPr marL="285750" indent="-285750">
              <a:buFont typeface="Symbol" panose="05050102010706020507" pitchFamily="18" charset="2"/>
              <a:buChar char="Þ"/>
            </a:pPr>
            <a:r>
              <a:rPr lang="fr-FR" sz="1800" dirty="0" smtClean="0"/>
              <a:t>Rectorat : ordonnateur des dépenses (engagement juridique / liquidation avec ordonnancement)</a:t>
            </a:r>
            <a:endParaRPr lang="fr-FR" sz="1800" dirty="0"/>
          </a:p>
          <a:p>
            <a:pPr marL="285750" indent="-285750">
              <a:buFont typeface="Symbol" panose="05050102010706020507" pitchFamily="18" charset="2"/>
              <a:buChar char="Þ"/>
            </a:pPr>
            <a:r>
              <a:rPr lang="fr-FR" sz="1800" dirty="0" smtClean="0"/>
              <a:t>Réseau des œuvres : opérateur gestionnaire des BCS, liquidation dans Aglaé</a:t>
            </a:r>
          </a:p>
          <a:p>
            <a:pPr marL="285750" indent="-285750">
              <a:buFont typeface="Symbol" panose="05050102010706020507" pitchFamily="18" charset="2"/>
              <a:buChar char="Þ"/>
            </a:pPr>
            <a:endParaRPr lang="fr-FR" sz="1800" dirty="0"/>
          </a:p>
          <a:p>
            <a:pPr marL="285750" indent="-285750">
              <a:buFont typeface="Wingdings" panose="05000000000000000000" pitchFamily="2" charset="2"/>
              <a:buChar char="v"/>
            </a:pPr>
            <a:endParaRPr lang="fr-FR" sz="1800" b="1" dirty="0"/>
          </a:p>
          <a:p>
            <a:endParaRPr lang="fr-FR" sz="1200" dirty="0" smtClean="0"/>
          </a:p>
          <a:p>
            <a:endParaRPr lang="fr-FR" dirty="0"/>
          </a:p>
        </p:txBody>
      </p:sp>
      <p:sp>
        <p:nvSpPr>
          <p:cNvPr id="7" name="Titre 6"/>
          <p:cNvSpPr>
            <a:spLocks noGrp="1"/>
          </p:cNvSpPr>
          <p:nvPr>
            <p:ph type="title"/>
          </p:nvPr>
        </p:nvSpPr>
        <p:spPr>
          <a:xfrm>
            <a:off x="359998" y="1200000"/>
            <a:ext cx="8604489" cy="500808"/>
          </a:xfrm>
        </p:spPr>
        <p:txBody>
          <a:bodyPr/>
          <a:lstStyle/>
          <a:p>
            <a:r>
              <a:rPr lang="fr-FR" dirty="0" smtClean="0"/>
              <a:t>LES BOURSES SUR CRITERES SOCIAUX</a:t>
            </a:r>
            <a:endParaRPr lang="fr-FR" dirty="0"/>
          </a:p>
        </p:txBody>
      </p:sp>
    </p:spTree>
    <p:extLst>
      <p:ext uri="{BB962C8B-B14F-4D97-AF65-F5344CB8AC3E}">
        <p14:creationId xmlns:p14="http://schemas.microsoft.com/office/powerpoint/2010/main" val="251179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691680" y="410416"/>
            <a:ext cx="8424000" cy="460142"/>
          </a:xfrm>
        </p:spPr>
        <p:txBody>
          <a:bodyPr/>
          <a:lstStyle/>
          <a:p>
            <a:r>
              <a:rPr lang="fr-FR" dirty="0" smtClean="0"/>
              <a:t>Schéma des étapes du paiement des bourses</a:t>
            </a:r>
            <a:endParaRPr lang="fr-FR" dirty="0"/>
          </a:p>
        </p:txBody>
      </p:sp>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graphicFrame>
        <p:nvGraphicFramePr>
          <p:cNvPr id="15" name="Diagramme 14"/>
          <p:cNvGraphicFramePr/>
          <p:nvPr>
            <p:extLst>
              <p:ext uri="{D42A27DB-BD31-4B8C-83A1-F6EECF244321}">
                <p14:modId xmlns:p14="http://schemas.microsoft.com/office/powerpoint/2010/main" val="4018359941"/>
              </p:ext>
            </p:extLst>
          </p:nvPr>
        </p:nvGraphicFramePr>
        <p:xfrm>
          <a:off x="4741468" y="980728"/>
          <a:ext cx="2675715" cy="5184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Zone de texte 2"/>
          <p:cNvSpPr txBox="1">
            <a:spLocks noChangeArrowheads="1"/>
          </p:cNvSpPr>
          <p:nvPr/>
        </p:nvSpPr>
        <p:spPr bwMode="auto">
          <a:xfrm>
            <a:off x="7490474" y="4950616"/>
            <a:ext cx="942975"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rPr>
              <a:t></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rPr>
              <a:t>chorus</a:t>
            </a:r>
            <a:endParaRPr kumimoji="0" lang="fr-FR" altLang="fr-FR" sz="6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endParaRPr>
          </a:p>
        </p:txBody>
      </p:sp>
      <p:sp>
        <p:nvSpPr>
          <p:cNvPr id="17" name="Text Box 7"/>
          <p:cNvSpPr txBox="1">
            <a:spLocks noChangeArrowheads="1"/>
          </p:cNvSpPr>
          <p:nvPr/>
        </p:nvSpPr>
        <p:spPr bwMode="auto">
          <a:xfrm>
            <a:off x="7501007" y="2865065"/>
            <a:ext cx="942975" cy="3557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lgun Gothic" panose="020B0503020000020004" pitchFamily="34" charset="-127"/>
                <a:ea typeface="Malgun Gothic" panose="020B0503020000020004" pitchFamily="34" charset="-127"/>
                <a:sym typeface="Wingdings" panose="05000000000000000000" pitchFamily="2" charset="2"/>
              </a:rPr>
              <a:t></a:t>
            </a:r>
            <a:r>
              <a:rPr kumimoji="0" lang="fr-FR" altLang="fr-FR" sz="1500" b="0" i="0" u="none" strike="noStrike" cap="none" normalizeH="0" baseline="0" dirty="0" smtClean="0">
                <a:ln>
                  <a:noFill/>
                </a:ln>
                <a:solidFill>
                  <a:schemeClr val="tx1"/>
                </a:solidFill>
                <a:effectLst/>
                <a:latin typeface="Malgun Gothic" panose="020B0503020000020004" pitchFamily="34" charset="-127"/>
                <a:ea typeface="Malgun Gothic" panose="020B0503020000020004" pitchFamily="34" charset="-127"/>
              </a:rPr>
              <a:t> </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rPr>
              <a:t>Mail</a:t>
            </a:r>
            <a:endParaRPr kumimoji="0" lang="fr-FR" altLang="fr-FR" sz="6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lgun Gothic" panose="020B0503020000020004" pitchFamily="34" charset="-127"/>
              <a:ea typeface="Malgun Gothic" panose="020B0503020000020004" pitchFamily="34" charset="-127"/>
              <a:sym typeface="Wingdings" panose="05000000000000000000" pitchFamily="2" charset="2"/>
            </a:endParaRPr>
          </a:p>
        </p:txBody>
      </p:sp>
      <p:sp>
        <p:nvSpPr>
          <p:cNvPr id="22" name="Text Box 8"/>
          <p:cNvSpPr txBox="1">
            <a:spLocks noChangeArrowheads="1"/>
          </p:cNvSpPr>
          <p:nvPr/>
        </p:nvSpPr>
        <p:spPr bwMode="auto">
          <a:xfrm>
            <a:off x="7490474" y="3437937"/>
            <a:ext cx="935276" cy="366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2" panose="05020102010507070707" pitchFamily="18" charset="2"/>
              </a:rPr>
              <a:t></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rPr>
              <a:t>Aglaé</a:t>
            </a:r>
            <a:endParaRPr kumimoji="0" lang="fr-FR" altLang="fr-FR" sz="600" b="0" i="0" u="none" strike="noStrike" cap="none" normalizeH="0" baseline="0" dirty="0" smtClean="0">
              <a:ln>
                <a:noFill/>
              </a:ln>
              <a:solidFill>
                <a:schemeClr val="tx1"/>
              </a:solidFill>
              <a:effectLst/>
              <a:sym typeface="Wingdings 2" panose="050201020105070707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2" panose="05020102010507070707" pitchFamily="18" charset="2"/>
            </a:endParaRPr>
          </a:p>
        </p:txBody>
      </p:sp>
      <p:sp>
        <p:nvSpPr>
          <p:cNvPr id="24" name="Rectangle 12"/>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9"/>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21"/>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Zone de texte 2"/>
          <p:cNvSpPr txBox="1">
            <a:spLocks noChangeArrowheads="1"/>
          </p:cNvSpPr>
          <p:nvPr/>
        </p:nvSpPr>
        <p:spPr bwMode="auto">
          <a:xfrm>
            <a:off x="7506945" y="1845326"/>
            <a:ext cx="942975"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rPr>
              <a:t></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rPr>
              <a:t>chorus</a:t>
            </a:r>
            <a:endParaRPr kumimoji="0" lang="fr-FR" altLang="fr-FR" sz="6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endParaRPr>
          </a:p>
        </p:txBody>
      </p:sp>
      <p:sp>
        <p:nvSpPr>
          <p:cNvPr id="28" name="Zone de texte 2"/>
          <p:cNvSpPr txBox="1">
            <a:spLocks noChangeArrowheads="1"/>
          </p:cNvSpPr>
          <p:nvPr/>
        </p:nvSpPr>
        <p:spPr bwMode="auto">
          <a:xfrm>
            <a:off x="7498174" y="2526260"/>
            <a:ext cx="945808" cy="3472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rPr>
              <a:t></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rPr>
              <a:t>chorus</a:t>
            </a:r>
            <a:endParaRPr kumimoji="0" lang="fr-FR" altLang="fr-FR" sz="6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panose="05000000000000000000" pitchFamily="2" charset="2"/>
            </a:endParaRPr>
          </a:p>
        </p:txBody>
      </p:sp>
      <p:sp>
        <p:nvSpPr>
          <p:cNvPr id="29" name="Text Box 8"/>
          <p:cNvSpPr txBox="1">
            <a:spLocks noChangeArrowheads="1"/>
          </p:cNvSpPr>
          <p:nvPr/>
        </p:nvSpPr>
        <p:spPr bwMode="auto">
          <a:xfrm>
            <a:off x="7498173" y="4185021"/>
            <a:ext cx="935276" cy="366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2" panose="05020102010507070707" pitchFamily="18" charset="2"/>
              </a:rPr>
              <a:t></a:t>
            </a:r>
            <a:r>
              <a:rPr kumimoji="0" lang="fr-FR" altLang="fr-FR" sz="12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rPr>
              <a:t>Aglaé</a:t>
            </a:r>
            <a:endParaRPr kumimoji="0" lang="fr-FR" altLang="fr-FR" sz="600" b="0" i="0" u="none" strike="noStrike" cap="none" normalizeH="0" baseline="0" dirty="0" smtClean="0">
              <a:ln>
                <a:noFill/>
              </a:ln>
              <a:solidFill>
                <a:schemeClr val="tx1"/>
              </a:solidFill>
              <a:effectLst/>
              <a:sym typeface="Wingdings 2" panose="050201020105070707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smtClean="0">
              <a:ln>
                <a:noFill/>
              </a:ln>
              <a:solidFill>
                <a:schemeClr val="tx1"/>
              </a:solidFill>
              <a:effectLst/>
              <a:latin typeface="Marianne" panose="02000000000000000000" pitchFamily="2" charset="0"/>
              <a:ea typeface="Arial" panose="020B0604020202020204" pitchFamily="34" charset="0"/>
              <a:sym typeface="Wingdings 2" panose="05020102010507070707" pitchFamily="18" charset="2"/>
            </a:endParaRPr>
          </a:p>
        </p:txBody>
      </p:sp>
      <p:graphicFrame>
        <p:nvGraphicFramePr>
          <p:cNvPr id="20" name="Diagramme 19"/>
          <p:cNvGraphicFramePr/>
          <p:nvPr>
            <p:extLst>
              <p:ext uri="{D42A27DB-BD31-4B8C-83A1-F6EECF244321}">
                <p14:modId xmlns:p14="http://schemas.microsoft.com/office/powerpoint/2010/main" val="2371602306"/>
              </p:ext>
            </p:extLst>
          </p:nvPr>
        </p:nvGraphicFramePr>
        <p:xfrm>
          <a:off x="179512" y="1845326"/>
          <a:ext cx="4445822" cy="43199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ZoneTexte 2"/>
          <p:cNvSpPr txBox="1"/>
          <p:nvPr/>
        </p:nvSpPr>
        <p:spPr>
          <a:xfrm>
            <a:off x="827584" y="876197"/>
            <a:ext cx="4333161" cy="646331"/>
          </a:xfrm>
          <a:prstGeom prst="rect">
            <a:avLst/>
          </a:prstGeom>
          <a:noFill/>
        </p:spPr>
        <p:txBody>
          <a:bodyPr wrap="square" rtlCol="0">
            <a:spAutoFit/>
          </a:bodyPr>
          <a:lstStyle/>
          <a:p>
            <a:r>
              <a:rPr lang="fr-FR" b="1" dirty="0" smtClean="0">
                <a:solidFill>
                  <a:schemeClr val="tx1">
                    <a:lumMod val="95000"/>
                    <a:lumOff val="5000"/>
                  </a:schemeClr>
                </a:solidFill>
                <a:latin typeface="Marianne" panose="02000000000000000000" pitchFamily="2" charset="0"/>
              </a:rPr>
              <a:t>Légende : </a:t>
            </a:r>
          </a:p>
          <a:p>
            <a:r>
              <a:rPr lang="fr-FR" b="1" dirty="0" smtClean="0">
                <a:solidFill>
                  <a:schemeClr val="accent1"/>
                </a:solidFill>
                <a:latin typeface="Marianne" panose="02000000000000000000" pitchFamily="2" charset="0"/>
              </a:rPr>
              <a:t>DGESIP (MESR)  </a:t>
            </a:r>
            <a:r>
              <a:rPr lang="fr-FR" b="1" dirty="0" smtClean="0">
                <a:solidFill>
                  <a:schemeClr val="tx2"/>
                </a:solidFill>
                <a:latin typeface="Marianne" panose="02000000000000000000" pitchFamily="2" charset="0"/>
              </a:rPr>
              <a:t>Rectorats  </a:t>
            </a:r>
            <a:r>
              <a:rPr lang="fr-FR" b="1" dirty="0" smtClean="0">
                <a:solidFill>
                  <a:srgbClr val="FF0000"/>
                </a:solidFill>
                <a:latin typeface="Marianne" panose="02000000000000000000" pitchFamily="2" charset="0"/>
              </a:rPr>
              <a:t>Crous</a:t>
            </a:r>
            <a:endParaRPr lang="fr-FR" b="1" dirty="0">
              <a:solidFill>
                <a:srgbClr val="FF0000"/>
              </a:solidFill>
              <a:latin typeface="Marianne" panose="02000000000000000000" pitchFamily="2" charset="0"/>
            </a:endParaRPr>
          </a:p>
        </p:txBody>
      </p:sp>
    </p:spTree>
    <p:extLst>
      <p:ext uri="{BB962C8B-B14F-4D97-AF65-F5344CB8AC3E}">
        <p14:creationId xmlns:p14="http://schemas.microsoft.com/office/powerpoint/2010/main" val="1432440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06/06/2023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13" name="Espace réservé du pied de page 5">
            <a:extLst>
              <a:ext uri="{FF2B5EF4-FFF2-40B4-BE49-F238E27FC236}">
                <a16:creationId xmlns:a16="http://schemas.microsoft.com/office/drawing/2014/main" id="{5A4C05E2-BA77-AE48-85D1-FAE2707BFA03}"/>
              </a:ext>
            </a:extLst>
          </p:cNvPr>
          <p:cNvSpPr>
            <a:spLocks noGrp="1"/>
          </p:cNvSpPr>
          <p:nvPr>
            <p:ph type="ftr" sz="quarter" idx="11"/>
          </p:nvPr>
        </p:nvSpPr>
        <p:spPr bwMode="gray">
          <a:xfrm>
            <a:off x="360000" y="6378000"/>
            <a:ext cx="5904000" cy="480000"/>
          </a:xfrm>
        </p:spPr>
        <p:txBody>
          <a:bodyPr/>
          <a:lstStyle>
            <a:lvl1pPr>
              <a:defRPr/>
            </a:lvl1pPr>
          </a:lstStyle>
          <a:p>
            <a:r>
              <a:rPr lang="fr-FR" dirty="0"/>
              <a:t>Direction générale de l'enseignement supérieur et de l'insertion professionnelle (DGESIP)</a:t>
            </a:r>
          </a:p>
        </p:txBody>
      </p:sp>
      <p:sp>
        <p:nvSpPr>
          <p:cNvPr id="12" name="Forme automatique 2"/>
          <p:cNvSpPr>
            <a:spLocks noChangeArrowheads="1"/>
          </p:cNvSpPr>
          <p:nvPr/>
        </p:nvSpPr>
        <p:spPr bwMode="auto">
          <a:xfrm>
            <a:off x="6121516" y="1887948"/>
            <a:ext cx="2526513" cy="1469044"/>
          </a:xfrm>
          <a:prstGeom prst="roundRect">
            <a:avLst>
              <a:gd name="adj" fmla="val 13032"/>
            </a:avLst>
          </a:prstGeom>
          <a:solidFill>
            <a:srgbClr val="466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smtClean="0">
                <a:ln>
                  <a:noFill/>
                </a:ln>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Une restitution est réalisée par la DGESIP pour vérifier que les EJ sont créés.</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1100" i="1" dirty="0">
              <a:solidFill>
                <a:srgbClr val="FFFFFF"/>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100" i="1" dirty="0" smtClean="0">
                <a:solidFill>
                  <a:srgbClr val="FFFFFF"/>
                </a:solidFill>
                <a:latin typeface="Arial" panose="020B0604020202020204" pitchFamily="34" charset="0"/>
                <a:ea typeface="Times New Roman" panose="02020603050405020304" pitchFamily="18" charset="0"/>
                <a:cs typeface="Times New Roman" panose="02020603050405020304" pitchFamily="18" charset="0"/>
              </a:rPr>
              <a:t>En cours d’année, la DGESIP , vérifie que les EJ sont abondés.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1" name="Flèche droite 20"/>
          <p:cNvSpPr/>
          <p:nvPr/>
        </p:nvSpPr>
        <p:spPr>
          <a:xfrm>
            <a:off x="4839237" y="2652497"/>
            <a:ext cx="10267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12"/>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19"/>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Rectangle 21"/>
          <p:cNvSpPr>
            <a:spLocks noChangeArrowheads="1"/>
          </p:cNvSpPr>
          <p:nvPr/>
        </p:nvSpPr>
        <p:spPr bwMode="auto">
          <a:xfrm>
            <a:off x="-28575"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22"/>
          <p:cNvSpPr/>
          <p:nvPr/>
        </p:nvSpPr>
        <p:spPr>
          <a:xfrm>
            <a:off x="4625334" y="3661545"/>
            <a:ext cx="4158665" cy="1047979"/>
          </a:xfrm>
          <a:prstGeom prst="rect">
            <a:avLst/>
          </a:prstGeom>
        </p:spPr>
        <p:txBody>
          <a:bodyPr wrap="square">
            <a:spAutoFit/>
          </a:bodyPr>
          <a:lstStyle/>
          <a:p>
            <a:pPr algn="just">
              <a:lnSpc>
                <a:spcPct val="115000"/>
              </a:lnSpc>
              <a:spcAft>
                <a:spcPts val="0"/>
              </a:spcAft>
            </a:pPr>
            <a:r>
              <a:rPr lang="fr-FR" i="1" dirty="0" smtClean="0">
                <a:solidFill>
                  <a:srgbClr val="EBB102"/>
                </a:solidFill>
                <a:latin typeface="Marianne" panose="02000000000000000000" pitchFamily="2" charset="0"/>
                <a:ea typeface="Arial" panose="020B0604020202020204" pitchFamily="34" charset="0"/>
              </a:rPr>
              <a:t>*La création des EJ </a:t>
            </a:r>
            <a:r>
              <a:rPr lang="fr-FR" i="1" dirty="0">
                <a:solidFill>
                  <a:srgbClr val="EBB102"/>
                </a:solidFill>
                <a:latin typeface="Marianne" panose="02000000000000000000" pitchFamily="2" charset="0"/>
                <a:ea typeface="Arial" panose="020B0604020202020204" pitchFamily="34" charset="0"/>
              </a:rPr>
              <a:t>est </a:t>
            </a:r>
            <a:r>
              <a:rPr lang="fr-FR" i="1" dirty="0" smtClean="0">
                <a:solidFill>
                  <a:srgbClr val="EBB102"/>
                </a:solidFill>
                <a:latin typeface="Marianne" panose="02000000000000000000" pitchFamily="2" charset="0"/>
                <a:ea typeface="Arial" panose="020B0604020202020204" pitchFamily="34" charset="0"/>
              </a:rPr>
              <a:t>annuelle - un </a:t>
            </a:r>
            <a:r>
              <a:rPr lang="fr-FR" i="1" dirty="0">
                <a:solidFill>
                  <a:srgbClr val="EBB102"/>
                </a:solidFill>
                <a:latin typeface="Marianne" panose="02000000000000000000" pitchFamily="2" charset="0"/>
                <a:ea typeface="Arial" panose="020B0604020202020204" pitchFamily="34" charset="0"/>
              </a:rPr>
              <a:t>EJ est créé pour </a:t>
            </a:r>
            <a:r>
              <a:rPr lang="fr-FR" i="1" dirty="0" smtClean="0">
                <a:solidFill>
                  <a:srgbClr val="EBB102"/>
                </a:solidFill>
                <a:latin typeface="Marianne" panose="02000000000000000000" pitchFamily="2" charset="0"/>
                <a:ea typeface="Arial" panose="020B0604020202020204" pitchFamily="34" charset="0"/>
              </a:rPr>
              <a:t>chaque différente </a:t>
            </a:r>
            <a:r>
              <a:rPr lang="fr-FR" i="1" dirty="0">
                <a:solidFill>
                  <a:srgbClr val="EBB102"/>
                </a:solidFill>
                <a:latin typeface="Marianne" panose="02000000000000000000" pitchFamily="2" charset="0"/>
                <a:ea typeface="Arial" panose="020B0604020202020204" pitchFamily="34" charset="0"/>
              </a:rPr>
              <a:t>aide. </a:t>
            </a:r>
            <a:endParaRPr lang="fr-FR" i="1" dirty="0" smtClean="0">
              <a:solidFill>
                <a:srgbClr val="EBB102"/>
              </a:solidFill>
              <a:latin typeface="Marianne" panose="02000000000000000000" pitchFamily="2" charset="0"/>
              <a:ea typeface="Arial" panose="020B0604020202020204" pitchFamily="34" charset="0"/>
            </a:endParaRPr>
          </a:p>
        </p:txBody>
      </p:sp>
      <p:sp>
        <p:nvSpPr>
          <p:cNvPr id="16" name="ZoneTexte 15"/>
          <p:cNvSpPr txBox="1"/>
          <p:nvPr/>
        </p:nvSpPr>
        <p:spPr>
          <a:xfrm>
            <a:off x="827584" y="876197"/>
            <a:ext cx="4333161" cy="646331"/>
          </a:xfrm>
          <a:prstGeom prst="rect">
            <a:avLst/>
          </a:prstGeom>
          <a:noFill/>
        </p:spPr>
        <p:txBody>
          <a:bodyPr wrap="square" rtlCol="0">
            <a:spAutoFit/>
          </a:bodyPr>
          <a:lstStyle/>
          <a:p>
            <a:r>
              <a:rPr lang="fr-FR" b="1" dirty="0" smtClean="0">
                <a:solidFill>
                  <a:schemeClr val="tx1">
                    <a:lumMod val="95000"/>
                    <a:lumOff val="5000"/>
                  </a:schemeClr>
                </a:solidFill>
                <a:latin typeface="Marianne" panose="02000000000000000000" pitchFamily="2" charset="0"/>
              </a:rPr>
              <a:t>Légende : </a:t>
            </a:r>
          </a:p>
          <a:p>
            <a:r>
              <a:rPr lang="fr-FR" b="1" dirty="0" smtClean="0">
                <a:solidFill>
                  <a:schemeClr val="accent1"/>
                </a:solidFill>
                <a:latin typeface="Marianne" panose="02000000000000000000" pitchFamily="2" charset="0"/>
              </a:rPr>
              <a:t>DGESIP (MESR)  </a:t>
            </a:r>
            <a:r>
              <a:rPr lang="fr-FR" b="1" dirty="0" smtClean="0">
                <a:solidFill>
                  <a:schemeClr val="tx2"/>
                </a:solidFill>
                <a:latin typeface="Marianne" panose="02000000000000000000" pitchFamily="2" charset="0"/>
              </a:rPr>
              <a:t>Rectorats  </a:t>
            </a:r>
            <a:r>
              <a:rPr lang="fr-FR" b="1" dirty="0" smtClean="0">
                <a:solidFill>
                  <a:srgbClr val="FF0000"/>
                </a:solidFill>
                <a:latin typeface="Marianne" panose="02000000000000000000" pitchFamily="2" charset="0"/>
              </a:rPr>
              <a:t>Crous</a:t>
            </a:r>
            <a:endParaRPr lang="fr-FR" b="1" dirty="0">
              <a:solidFill>
                <a:srgbClr val="FF0000"/>
              </a:solidFill>
              <a:latin typeface="Marianne" panose="02000000000000000000" pitchFamily="2" charset="0"/>
            </a:endParaRPr>
          </a:p>
        </p:txBody>
      </p:sp>
      <p:sp>
        <p:nvSpPr>
          <p:cNvPr id="18" name="Titre 6"/>
          <p:cNvSpPr txBox="1">
            <a:spLocks/>
          </p:cNvSpPr>
          <p:nvPr/>
        </p:nvSpPr>
        <p:spPr bwMode="gray">
          <a:xfrm>
            <a:off x="1691680" y="410416"/>
            <a:ext cx="8424000" cy="4601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t>Schéma des étapes du paiement des bourses</a:t>
            </a:r>
            <a:endParaRPr lang="fr-FR" dirty="0"/>
          </a:p>
        </p:txBody>
      </p:sp>
      <p:graphicFrame>
        <p:nvGraphicFramePr>
          <p:cNvPr id="15" name="Diagramme 14"/>
          <p:cNvGraphicFramePr/>
          <p:nvPr>
            <p:extLst>
              <p:ext uri="{D42A27DB-BD31-4B8C-83A1-F6EECF244321}">
                <p14:modId xmlns:p14="http://schemas.microsoft.com/office/powerpoint/2010/main" val="1032390218"/>
              </p:ext>
            </p:extLst>
          </p:nvPr>
        </p:nvGraphicFramePr>
        <p:xfrm>
          <a:off x="179512" y="1845326"/>
          <a:ext cx="4445822" cy="4319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FB527-4079-4C7A-93F2-327D771D1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FEE13-FEC8-4F1C-8222-8648587329A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957A1D6-DBE0-4F71-AA10-B9F6DCEE3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1248</TotalTime>
  <Words>3418</Words>
  <Application>Microsoft Office PowerPoint</Application>
  <PresentationFormat>Affichage à l'écran (4:3)</PresentationFormat>
  <Paragraphs>432</Paragraphs>
  <Slides>31</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31</vt:i4>
      </vt:variant>
    </vt:vector>
  </HeadingPairs>
  <TitlesOfParts>
    <vt:vector size="43" baseType="lpstr">
      <vt:lpstr>Malgun Gothic</vt:lpstr>
      <vt:lpstr>Arial</vt:lpstr>
      <vt:lpstr>Calibri</vt:lpstr>
      <vt:lpstr>Calibri Light</vt:lpstr>
      <vt:lpstr>Marianne</vt:lpstr>
      <vt:lpstr>Marianne Bold</vt:lpstr>
      <vt:lpstr>Symbol</vt:lpstr>
      <vt:lpstr>Times New Roman</vt:lpstr>
      <vt:lpstr>Wingdings</vt:lpstr>
      <vt:lpstr>Wingdings 2</vt:lpstr>
      <vt:lpstr>MINISTÈRIEL</vt:lpstr>
      <vt:lpstr>Conception personnalisée</vt:lpstr>
      <vt:lpstr>Présentation PowerPoint</vt:lpstr>
      <vt:lpstr>Présentation PowerPoint</vt:lpstr>
      <vt:lpstr>ORDRE DU JOUR</vt:lpstr>
      <vt:lpstr>Enjeux</vt:lpstr>
      <vt:lpstr>Cartographie des bourses de l’Enseignement supérieur</vt:lpstr>
      <vt:lpstr>LES BOURSES SUR CRITERES SOCIAUX</vt:lpstr>
      <vt:lpstr>LES BOURSES SUR CRITERES SOCIAUX</vt:lpstr>
      <vt:lpstr>Schéma des étapes du paiement des bourses</vt:lpstr>
      <vt:lpstr>Présentation PowerPoint</vt:lpstr>
      <vt:lpstr>LES POINTS D’ATTENTION</vt:lpstr>
      <vt:lpstr>2. Circuit opérationnel</vt:lpstr>
      <vt:lpstr>a. Mise en place des AE</vt:lpstr>
      <vt:lpstr>a. Mise en place des AE</vt:lpstr>
      <vt:lpstr>a. Mise en place des AE</vt:lpstr>
      <vt:lpstr>b. Gestion des engagements juridiques (EJ)</vt:lpstr>
      <vt:lpstr>c. Création des EJ par les CROUS</vt:lpstr>
      <vt:lpstr>d. Ouverture des paramètres par les CROUS</vt:lpstr>
      <vt:lpstr>d. Ouverture des paramètres par les CROUS</vt:lpstr>
      <vt:lpstr>e. Instruction et validation des DSE </vt:lpstr>
      <vt:lpstr>f. Préparation des MEP</vt:lpstr>
      <vt:lpstr>f. Préparation des MEP</vt:lpstr>
      <vt:lpstr>g. Validation des DP</vt:lpstr>
      <vt:lpstr>h. La liquidation</vt:lpstr>
      <vt:lpstr>h. La liquidation</vt:lpstr>
      <vt:lpstr>i. Validation des DP : pièces justificatives de paiement</vt:lpstr>
      <vt:lpstr>i. Validation des DP</vt:lpstr>
      <vt:lpstr>j. Intégration, retour des DP Chorus </vt:lpstr>
      <vt:lpstr>3. Contrôle interne financier</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GAETAN TIXIER</cp:lastModifiedBy>
  <cp:revision>105</cp:revision>
  <dcterms:created xsi:type="dcterms:W3CDTF">2020-03-05T15:21:24Z</dcterms:created>
  <dcterms:modified xsi:type="dcterms:W3CDTF">2023-06-06T13:43:00Z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